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notesSlides/notesSlide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theme/themeOverride1.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5.xml" ContentType="application/vnd.openxmlformats-officedocument.drawingml.chartshapes+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xml" ContentType="application/vnd.openxmlformats-officedocument.themeOverride+xml"/>
  <Override PartName="/ppt/drawings/drawing16.xml" ContentType="application/vnd.openxmlformats-officedocument.drawingml.chartshapes+xml"/>
  <Override PartName="/ppt/charts/chart37.xml" ContentType="application/vnd.openxmlformats-officedocument.drawingml.chart+xml"/>
  <Override PartName="/ppt/theme/themeOverride3.xml" ContentType="application/vnd.openxmlformats-officedocument.themeOverride+xml"/>
  <Override PartName="/ppt/charts/chart38.xml" ContentType="application/vnd.openxmlformats-officedocument.drawingml.chart+xml"/>
  <Override PartName="/ppt/theme/themeOverride4.xml" ContentType="application/vnd.openxmlformats-officedocument.themeOverr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9.xml" ContentType="application/vnd.openxmlformats-officedocument.presentationml.notesSlide+xml"/>
  <Override PartName="/ppt/charts/chart40.xml" ContentType="application/vnd.openxmlformats-officedocument.drawingml.chart+xml"/>
  <Override PartName="/ppt/drawings/drawing17.xml" ContentType="application/vnd.openxmlformats-officedocument.drawingml.chartshapes+xml"/>
  <Override PartName="/ppt/charts/chart41.xml" ContentType="application/vnd.openxmlformats-officedocument.drawingml.chart+xml"/>
  <Override PartName="/ppt/drawings/drawing18.xml" ContentType="application/vnd.openxmlformats-officedocument.drawingml.chartshapes+xml"/>
  <Override PartName="/ppt/charts/chart42.xml" ContentType="application/vnd.openxmlformats-officedocument.drawingml.chart+xml"/>
  <Override PartName="/ppt/drawings/drawing19.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9" r:id="rId1"/>
    <p:sldMasterId id="2147483648" r:id="rId2"/>
    <p:sldMasterId id="2147483704" r:id="rId3"/>
    <p:sldMasterId id="2147483709" r:id="rId4"/>
  </p:sldMasterIdLst>
  <p:notesMasterIdLst>
    <p:notesMasterId r:id="rId50"/>
  </p:notesMasterIdLst>
  <p:handoutMasterIdLst>
    <p:handoutMasterId r:id="rId51"/>
  </p:handoutMasterIdLst>
  <p:sldIdLst>
    <p:sldId id="256" r:id="rId5"/>
    <p:sldId id="2931" r:id="rId6"/>
    <p:sldId id="2738" r:id="rId7"/>
    <p:sldId id="2927" r:id="rId8"/>
    <p:sldId id="2773" r:id="rId9"/>
    <p:sldId id="2932" r:id="rId10"/>
    <p:sldId id="1045" r:id="rId11"/>
    <p:sldId id="2750" r:id="rId12"/>
    <p:sldId id="2777" r:id="rId13"/>
    <p:sldId id="2897" r:id="rId14"/>
    <p:sldId id="2935" r:id="rId15"/>
    <p:sldId id="303" r:id="rId16"/>
    <p:sldId id="304" r:id="rId17"/>
    <p:sldId id="2898" r:id="rId18"/>
    <p:sldId id="2936" r:id="rId19"/>
    <p:sldId id="260" r:id="rId20"/>
    <p:sldId id="261" r:id="rId21"/>
    <p:sldId id="262" r:id="rId22"/>
    <p:sldId id="2938" r:id="rId23"/>
    <p:sldId id="2924" r:id="rId24"/>
    <p:sldId id="2914" r:id="rId25"/>
    <p:sldId id="2926" r:id="rId26"/>
    <p:sldId id="2814" r:id="rId27"/>
    <p:sldId id="2731" r:id="rId28"/>
    <p:sldId id="2834" r:id="rId29"/>
    <p:sldId id="2782" r:id="rId30"/>
    <p:sldId id="2812" r:id="rId31"/>
    <p:sldId id="2825" r:id="rId32"/>
    <p:sldId id="2811" r:id="rId33"/>
    <p:sldId id="2826" r:id="rId34"/>
    <p:sldId id="2916" r:id="rId35"/>
    <p:sldId id="2815" r:id="rId36"/>
    <p:sldId id="2821" r:id="rId37"/>
    <p:sldId id="2822" r:id="rId38"/>
    <p:sldId id="2823" r:id="rId39"/>
    <p:sldId id="2836" r:id="rId40"/>
    <p:sldId id="2837" r:id="rId41"/>
    <p:sldId id="2933" r:id="rId42"/>
    <p:sldId id="2934" r:id="rId43"/>
    <p:sldId id="2808" r:id="rId44"/>
    <p:sldId id="2819" r:id="rId45"/>
    <p:sldId id="2917" r:id="rId46"/>
    <p:sldId id="2820" r:id="rId47"/>
    <p:sldId id="2791" r:id="rId48"/>
    <p:sldId id="257" r:id="rId49"/>
  </p:sldIdLst>
  <p:sldSz cx="12192000" cy="6858000"/>
  <p:notesSz cx="6807200" cy="9939338"/>
  <p:defaultTextStyle>
    <a:defPPr>
      <a:defRPr lang="en-US"/>
    </a:defPPr>
    <a:lvl1pPr marL="0" algn="l" defTabSz="925899" rtl="0" eaLnBrk="1" latinLnBrk="0" hangingPunct="1">
      <a:defRPr sz="1785" kern="1200">
        <a:solidFill>
          <a:schemeClr val="tx1"/>
        </a:solidFill>
        <a:latin typeface="+mn-lt"/>
        <a:ea typeface="+mn-ea"/>
        <a:cs typeface="+mn-cs"/>
      </a:defRPr>
    </a:lvl1pPr>
    <a:lvl2pPr marL="462949" algn="l" defTabSz="925899" rtl="0" eaLnBrk="1" latinLnBrk="0" hangingPunct="1">
      <a:defRPr sz="1785" kern="1200">
        <a:solidFill>
          <a:schemeClr val="tx1"/>
        </a:solidFill>
        <a:latin typeface="+mn-lt"/>
        <a:ea typeface="+mn-ea"/>
        <a:cs typeface="+mn-cs"/>
      </a:defRPr>
    </a:lvl2pPr>
    <a:lvl3pPr marL="925899" algn="l" defTabSz="925899" rtl="0" eaLnBrk="1" latinLnBrk="0" hangingPunct="1">
      <a:defRPr sz="1785" kern="1200">
        <a:solidFill>
          <a:schemeClr val="tx1"/>
        </a:solidFill>
        <a:latin typeface="+mn-lt"/>
        <a:ea typeface="+mn-ea"/>
        <a:cs typeface="+mn-cs"/>
      </a:defRPr>
    </a:lvl3pPr>
    <a:lvl4pPr marL="1388847" algn="l" defTabSz="925899" rtl="0" eaLnBrk="1" latinLnBrk="0" hangingPunct="1">
      <a:defRPr sz="1785" kern="1200">
        <a:solidFill>
          <a:schemeClr val="tx1"/>
        </a:solidFill>
        <a:latin typeface="+mn-lt"/>
        <a:ea typeface="+mn-ea"/>
        <a:cs typeface="+mn-cs"/>
      </a:defRPr>
    </a:lvl4pPr>
    <a:lvl5pPr marL="1851796" algn="l" defTabSz="925899" rtl="0" eaLnBrk="1" latinLnBrk="0" hangingPunct="1">
      <a:defRPr sz="1785" kern="1200">
        <a:solidFill>
          <a:schemeClr val="tx1"/>
        </a:solidFill>
        <a:latin typeface="+mn-lt"/>
        <a:ea typeface="+mn-ea"/>
        <a:cs typeface="+mn-cs"/>
      </a:defRPr>
    </a:lvl5pPr>
    <a:lvl6pPr marL="2314745" algn="l" defTabSz="925899" rtl="0" eaLnBrk="1" latinLnBrk="0" hangingPunct="1">
      <a:defRPr sz="1785" kern="1200">
        <a:solidFill>
          <a:schemeClr val="tx1"/>
        </a:solidFill>
        <a:latin typeface="+mn-lt"/>
        <a:ea typeface="+mn-ea"/>
        <a:cs typeface="+mn-cs"/>
      </a:defRPr>
    </a:lvl6pPr>
    <a:lvl7pPr marL="2777695" algn="l" defTabSz="925899" rtl="0" eaLnBrk="1" latinLnBrk="0" hangingPunct="1">
      <a:defRPr sz="1785" kern="1200">
        <a:solidFill>
          <a:schemeClr val="tx1"/>
        </a:solidFill>
        <a:latin typeface="+mn-lt"/>
        <a:ea typeface="+mn-ea"/>
        <a:cs typeface="+mn-cs"/>
      </a:defRPr>
    </a:lvl7pPr>
    <a:lvl8pPr marL="3240643" algn="l" defTabSz="925899" rtl="0" eaLnBrk="1" latinLnBrk="0" hangingPunct="1">
      <a:defRPr sz="1785" kern="1200">
        <a:solidFill>
          <a:schemeClr val="tx1"/>
        </a:solidFill>
        <a:latin typeface="+mn-lt"/>
        <a:ea typeface="+mn-ea"/>
        <a:cs typeface="+mn-cs"/>
      </a:defRPr>
    </a:lvl8pPr>
    <a:lvl9pPr marL="3703592" algn="l" defTabSz="925899" rtl="0" eaLnBrk="1" latinLnBrk="0" hangingPunct="1">
      <a:defRPr sz="1785"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7BF22858-DE11-433D-BAA8-4AD8D695B1FE}">
          <p14:sldIdLst>
            <p14:sldId id="256"/>
            <p14:sldId id="2931"/>
            <p14:sldId id="2738"/>
            <p14:sldId id="2927"/>
            <p14:sldId id="2773"/>
            <p14:sldId id="2932"/>
            <p14:sldId id="1045"/>
            <p14:sldId id="2750"/>
            <p14:sldId id="2777"/>
            <p14:sldId id="2897"/>
            <p14:sldId id="2935"/>
            <p14:sldId id="303"/>
            <p14:sldId id="304"/>
            <p14:sldId id="2898"/>
            <p14:sldId id="2936"/>
            <p14:sldId id="260"/>
            <p14:sldId id="261"/>
            <p14:sldId id="262"/>
            <p14:sldId id="2938"/>
            <p14:sldId id="2924"/>
            <p14:sldId id="2914"/>
            <p14:sldId id="2926"/>
            <p14:sldId id="2814"/>
            <p14:sldId id="2731"/>
            <p14:sldId id="2834"/>
            <p14:sldId id="2782"/>
            <p14:sldId id="2812"/>
            <p14:sldId id="2825"/>
            <p14:sldId id="2811"/>
            <p14:sldId id="2826"/>
            <p14:sldId id="2916"/>
            <p14:sldId id="2815"/>
            <p14:sldId id="2821"/>
            <p14:sldId id="2822"/>
            <p14:sldId id="2823"/>
            <p14:sldId id="2836"/>
            <p14:sldId id="2837"/>
            <p14:sldId id="2933"/>
            <p14:sldId id="2934"/>
            <p14:sldId id="2808"/>
            <p14:sldId id="2819"/>
            <p14:sldId id="2917"/>
            <p14:sldId id="2820"/>
          </p14:sldIdLst>
        </p14:section>
        <p14:section name="Malaysia's Economy" id="{56DBD568-B882-4C64-8BB3-1B31837F7AC5}">
          <p14:sldIdLst>
            <p14:sldId id="2791"/>
          </p14:sldIdLst>
        </p14:section>
        <p14:section name="End" id="{064D6220-822D-43BD-ACB3-3529C400A076}">
          <p14:sldIdLst>
            <p14:sldId id="257"/>
          </p14:sldIdLst>
        </p14:section>
      </p14:sectionLst>
    </p:ext>
    <p:ext uri="{EFAFB233-063F-42B5-8137-9DF3F51BA10A}">
      <p15:sldGuideLst xmlns:p15="http://schemas.microsoft.com/office/powerpoint/2012/main">
        <p15:guide id="1" orient="horz" pos="2375"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3E87-B020-77BE-4E04-24DCB76813BD}" name="SERC Sdn Bhd" initials="SS" userId="5770f5d1be525d75" providerId="Windows Live"/>
  <p188:author id="{1EEFFD9B-A161-919B-991E-FBB1E21CBC1B}" name="Cyrene Perera" initials="CP" userId="9b9a2f5228933f2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Heng Guie" initials="LHG" lastIdx="60" clrIdx="0"/>
  <p:cmAuthor id="2" name="SERC1" initials="S" lastIdx="1" clrIdx="1">
    <p:extLst>
      <p:ext uri="{19B8F6BF-5375-455C-9EA6-DF929625EA0E}">
        <p15:presenceInfo xmlns:p15="http://schemas.microsoft.com/office/powerpoint/2012/main" userId="SERC1" providerId="None"/>
      </p:ext>
    </p:extLst>
  </p:cmAuthor>
  <p:cmAuthor id="3" name="ST" initials="L" lastIdx="0" clrIdx="2"/>
  <p:cmAuthor id="4" name="SERC2" initials="S2" lastIdx="1" clrIdx="3">
    <p:extLst>
      <p:ext uri="{19B8F6BF-5375-455C-9EA6-DF929625EA0E}">
        <p15:presenceInfo xmlns:p15="http://schemas.microsoft.com/office/powerpoint/2012/main" userId="SERC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3F0"/>
    <a:srgbClr val="F8EFD7"/>
    <a:srgbClr val="FBE4E2"/>
    <a:srgbClr val="99D0DF"/>
    <a:srgbClr val="A43D3A"/>
    <a:srgbClr val="399AB5"/>
    <a:srgbClr val="4BACC6"/>
    <a:srgbClr val="3B689F"/>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FA26D-4293-4EAA-AE08-57223821BDF9}" v="11" dt="2025-08-27T00:07:19.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5706" autoAdjust="0"/>
  </p:normalViewPr>
  <p:slideViewPr>
    <p:cSldViewPr>
      <p:cViewPr varScale="1">
        <p:scale>
          <a:sx n="75" d="100"/>
          <a:sy n="75" d="100"/>
        </p:scale>
        <p:origin x="902" y="53"/>
      </p:cViewPr>
      <p:guideLst>
        <p:guide orient="horz" pos="2375"/>
        <p:guide/>
      </p:guideLst>
    </p:cSldViewPr>
  </p:slideViewPr>
  <p:outlineViewPr>
    <p:cViewPr>
      <p:scale>
        <a:sx n="33" d="100"/>
        <a:sy n="33" d="100"/>
      </p:scale>
      <p:origin x="0" y="-5298"/>
    </p:cViewPr>
  </p:outlineViewPr>
  <p:notesTextViewPr>
    <p:cViewPr>
      <p:scale>
        <a:sx n="1" d="1"/>
        <a:sy n="1" d="1"/>
      </p:scale>
      <p:origin x="0" y="0"/>
    </p:cViewPr>
  </p:notesTextViewPr>
  <p:sorterViewPr>
    <p:cViewPr>
      <p:scale>
        <a:sx n="140" d="100"/>
        <a:sy n="140" d="100"/>
      </p:scale>
      <p:origin x="0" y="-7056"/>
    </p:cViewPr>
  </p:sorterViewPr>
  <p:notesViewPr>
    <p:cSldViewPr>
      <p:cViewPr varScale="1">
        <p:scale>
          <a:sx n="53" d="100"/>
          <a:sy n="53" d="100"/>
        </p:scale>
        <p:origin x="2076"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1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Lorem</c:v>
                </c:pt>
              </c:strCache>
            </c:strRef>
          </c:tx>
          <c:spPr>
            <a:ln>
              <a:noFill/>
            </a:ln>
          </c:spPr>
          <c:dPt>
            <c:idx val="0"/>
            <c:bubble3D val="0"/>
            <c:spPr>
              <a:solidFill>
                <a:srgbClr val="216B6D"/>
              </a:solidFill>
              <a:ln w="19050">
                <a:noFill/>
              </a:ln>
              <a:effectLst/>
            </c:spPr>
            <c:extLst>
              <c:ext xmlns:c16="http://schemas.microsoft.com/office/drawing/2014/chart" uri="{C3380CC4-5D6E-409C-BE32-E72D297353CC}">
                <c16:uniqueId val="{00000001-E194-4891-9102-573D1C8DBF93}"/>
              </c:ext>
            </c:extLst>
          </c:dPt>
          <c:dPt>
            <c:idx val="1"/>
            <c:bubble3D val="0"/>
            <c:spPr>
              <a:solidFill>
                <a:srgbClr val="A3E3E5"/>
              </a:solidFill>
              <a:ln w="19050">
                <a:noFill/>
              </a:ln>
              <a:effectLst/>
            </c:spPr>
            <c:extLst>
              <c:ext xmlns:c16="http://schemas.microsoft.com/office/drawing/2014/chart" uri="{C3380CC4-5D6E-409C-BE32-E72D297353CC}">
                <c16:uniqueId val="{00000003-E194-4891-9102-573D1C8DBF93}"/>
              </c:ext>
            </c:extLst>
          </c:dPt>
          <c:cat>
            <c:strRef>
              <c:f>Sheet1!$A$2:$A$3</c:f>
              <c:strCache>
                <c:ptCount val="2"/>
                <c:pt idx="0">
                  <c:v>Ipsum</c:v>
                </c:pt>
                <c:pt idx="1">
                  <c:v>Dolor</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E194-4891-9102-573D1C8DBF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83283187162577E-2"/>
          <c:y val="0.17857142857142858"/>
          <c:w val="0.8566787764334336"/>
          <c:h val="0.68442499375078114"/>
        </c:manualLayout>
      </c:layout>
      <c:lineChart>
        <c:grouping val="standard"/>
        <c:varyColors val="0"/>
        <c:ser>
          <c:idx val="0"/>
          <c:order val="0"/>
          <c:tx>
            <c:strRef>
              <c:f>Sheet1!$B$1</c:f>
              <c:strCache>
                <c:ptCount val="1"/>
                <c:pt idx="0">
                  <c:v>M1</c:v>
                </c:pt>
              </c:strCache>
            </c:strRef>
          </c:tx>
          <c:spPr>
            <a:ln w="19050" cap="rnd">
              <a:solidFill>
                <a:srgbClr val="C00000"/>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2.6199651778820998</c:v>
                </c:pt>
                <c:pt idx="1">
                  <c:v>1.8650206762324428</c:v>
                </c:pt>
                <c:pt idx="2">
                  <c:v>0.90372068436608277</c:v>
                </c:pt>
                <c:pt idx="3">
                  <c:v>-1.3318943903653291</c:v>
                </c:pt>
                <c:pt idx="4">
                  <c:v>-1.4931824348508593</c:v>
                </c:pt>
                <c:pt idx="5">
                  <c:v>-0.58019318948837606</c:v>
                </c:pt>
                <c:pt idx="6">
                  <c:v>-1.3196469309754488</c:v>
                </c:pt>
                <c:pt idx="7">
                  <c:v>-0.13132922094910571</c:v>
                </c:pt>
                <c:pt idx="8">
                  <c:v>1.9392692386792421</c:v>
                </c:pt>
                <c:pt idx="9">
                  <c:v>3.2818102222125223</c:v>
                </c:pt>
                <c:pt idx="10">
                  <c:v>3.5564288983706449</c:v>
                </c:pt>
                <c:pt idx="11">
                  <c:v>5.8793595270706822</c:v>
                </c:pt>
                <c:pt idx="12">
                  <c:v>6.3824424028777749</c:v>
                </c:pt>
                <c:pt idx="13">
                  <c:v>6.8934048577259821</c:v>
                </c:pt>
                <c:pt idx="14">
                  <c:v>7.9953502065785997</c:v>
                </c:pt>
                <c:pt idx="15">
                  <c:v>7.1485979261436183</c:v>
                </c:pt>
                <c:pt idx="16">
                  <c:v>6.806589963321974</c:v>
                </c:pt>
                <c:pt idx="17">
                  <c:v>6.4255592847891618</c:v>
                </c:pt>
                <c:pt idx="18">
                  <c:v>7.1610180259339629</c:v>
                </c:pt>
                <c:pt idx="19">
                  <c:v>5.9590898203867315</c:v>
                </c:pt>
                <c:pt idx="20">
                  <c:v>6.0227788048667907</c:v>
                </c:pt>
                <c:pt idx="21">
                  <c:v>4.5459075322915155</c:v>
                </c:pt>
                <c:pt idx="22">
                  <c:v>4.8567511293198251</c:v>
                </c:pt>
                <c:pt idx="23">
                  <c:v>4.3865187358163471</c:v>
                </c:pt>
                <c:pt idx="24">
                  <c:v>3.7752663184106305</c:v>
                </c:pt>
                <c:pt idx="25">
                  <c:v>3.4451256203240188</c:v>
                </c:pt>
                <c:pt idx="26">
                  <c:v>3.4254874913594024</c:v>
                </c:pt>
                <c:pt idx="27">
                  <c:v>3.8182070905217858</c:v>
                </c:pt>
                <c:pt idx="28">
                  <c:v>4.367862197019301</c:v>
                </c:pt>
                <c:pt idx="29">
                  <c:v>6.1397487407229168</c:v>
                </c:pt>
              </c:numCache>
            </c:numRef>
          </c:val>
          <c:smooth val="0"/>
          <c:extLst>
            <c:ext xmlns:c16="http://schemas.microsoft.com/office/drawing/2014/chart" uri="{C3380CC4-5D6E-409C-BE32-E72D297353CC}">
              <c16:uniqueId val="{00000000-8FF0-4220-82D6-EA731014AFC4}"/>
            </c:ext>
          </c:extLst>
        </c:ser>
        <c:ser>
          <c:idx val="1"/>
          <c:order val="1"/>
          <c:tx>
            <c:strRef>
              <c:f>Sheet1!$C$1</c:f>
              <c:strCache>
                <c:ptCount val="1"/>
                <c:pt idx="0">
                  <c:v>M2</c:v>
                </c:pt>
              </c:strCache>
            </c:strRef>
          </c:tx>
          <c:spPr>
            <a:ln w="12700" cap="rnd">
              <a:solidFill>
                <a:srgbClr val="7030A0"/>
              </a:solidFill>
              <a:prstDash val="sysDash"/>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4.3916690031365002</c:v>
                </c:pt>
                <c:pt idx="1">
                  <c:v>4.2245555845564775</c:v>
                </c:pt>
                <c:pt idx="2">
                  <c:v>3.9874333798495698</c:v>
                </c:pt>
                <c:pt idx="3">
                  <c:v>3.1451490243150637</c:v>
                </c:pt>
                <c:pt idx="4">
                  <c:v>3.1479396758588463</c:v>
                </c:pt>
                <c:pt idx="5">
                  <c:v>3.5922718480303484</c:v>
                </c:pt>
                <c:pt idx="6">
                  <c:v>3.4884965712667082</c:v>
                </c:pt>
                <c:pt idx="7">
                  <c:v>2.8577120945785683</c:v>
                </c:pt>
                <c:pt idx="8">
                  <c:v>2.8295884195490784</c:v>
                </c:pt>
                <c:pt idx="9">
                  <c:v>3.6253269042902492</c:v>
                </c:pt>
                <c:pt idx="10">
                  <c:v>4.5519281248068033</c:v>
                </c:pt>
                <c:pt idx="11">
                  <c:v>5.8757604122544826</c:v>
                </c:pt>
                <c:pt idx="12">
                  <c:v>5.8963881301641985</c:v>
                </c:pt>
                <c:pt idx="13">
                  <c:v>5.6140523104990514</c:v>
                </c:pt>
                <c:pt idx="14">
                  <c:v>6.1177184659684691</c:v>
                </c:pt>
                <c:pt idx="15">
                  <c:v>5.9351712619885699</c:v>
                </c:pt>
                <c:pt idx="16">
                  <c:v>5.7504926157447622</c:v>
                </c:pt>
                <c:pt idx="17">
                  <c:v>5.1720868186672098</c:v>
                </c:pt>
                <c:pt idx="18">
                  <c:v>5.312617590761004</c:v>
                </c:pt>
                <c:pt idx="19">
                  <c:v>4.7317882647560872</c:v>
                </c:pt>
                <c:pt idx="20">
                  <c:v>4.2208923295683265</c:v>
                </c:pt>
                <c:pt idx="21">
                  <c:v>4.2089405143013847</c:v>
                </c:pt>
                <c:pt idx="22">
                  <c:v>3.9639465273062724</c:v>
                </c:pt>
                <c:pt idx="23">
                  <c:v>3.6733653979038605</c:v>
                </c:pt>
                <c:pt idx="24">
                  <c:v>3.3699414752264456</c:v>
                </c:pt>
                <c:pt idx="25">
                  <c:v>2.5392227006492352</c:v>
                </c:pt>
                <c:pt idx="26">
                  <c:v>2.3633159471444731</c:v>
                </c:pt>
                <c:pt idx="27">
                  <c:v>3.2469609361375884</c:v>
                </c:pt>
                <c:pt idx="28">
                  <c:v>2.7314174771008837</c:v>
                </c:pt>
                <c:pt idx="29">
                  <c:v>3.3024940797306446</c:v>
                </c:pt>
              </c:numCache>
            </c:numRef>
          </c:val>
          <c:smooth val="0"/>
          <c:extLst>
            <c:ext xmlns:c16="http://schemas.microsoft.com/office/drawing/2014/chart" uri="{C3380CC4-5D6E-409C-BE32-E72D297353CC}">
              <c16:uniqueId val="{00000001-8FF0-4220-82D6-EA731014AFC4}"/>
            </c:ext>
          </c:extLst>
        </c:ser>
        <c:ser>
          <c:idx val="2"/>
          <c:order val="2"/>
          <c:tx>
            <c:strRef>
              <c:f>Sheet1!$D$1</c:f>
              <c:strCache>
                <c:ptCount val="1"/>
                <c:pt idx="0">
                  <c:v>M3</c:v>
                </c:pt>
              </c:strCache>
            </c:strRef>
          </c:tx>
          <c:spPr>
            <a:ln w="19050" cap="rnd">
              <a:solidFill>
                <a:srgbClr val="0070C0"/>
              </a:solidFill>
              <a:prstDash val="sysDot"/>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Sheet1!$D$2:$D$31</c:f>
              <c:numCache>
                <c:formatCode>0.0</c:formatCode>
                <c:ptCount val="30"/>
                <c:pt idx="0">
                  <c:v>4.4420658106999689</c:v>
                </c:pt>
                <c:pt idx="1">
                  <c:v>4.257176933924689</c:v>
                </c:pt>
                <c:pt idx="2">
                  <c:v>4.041818409409248</c:v>
                </c:pt>
                <c:pt idx="3">
                  <c:v>3.2701459022925539</c:v>
                </c:pt>
                <c:pt idx="4">
                  <c:v>3.2047405532732887</c:v>
                </c:pt>
                <c:pt idx="5">
                  <c:v>3.6427463727446874</c:v>
                </c:pt>
                <c:pt idx="6">
                  <c:v>3.5081535743825665</c:v>
                </c:pt>
                <c:pt idx="7">
                  <c:v>2.8736679200538573</c:v>
                </c:pt>
                <c:pt idx="8">
                  <c:v>2.8783132811558421</c:v>
                </c:pt>
                <c:pt idx="9">
                  <c:v>3.6576276425794196</c:v>
                </c:pt>
                <c:pt idx="10">
                  <c:v>4.5873683323592651</c:v>
                </c:pt>
                <c:pt idx="11">
                  <c:v>6.0203519634429492</c:v>
                </c:pt>
                <c:pt idx="12">
                  <c:v>5.9987286254375327</c:v>
                </c:pt>
                <c:pt idx="13">
                  <c:v>5.7427556508483857</c:v>
                </c:pt>
                <c:pt idx="14">
                  <c:v>6.200257743384685</c:v>
                </c:pt>
                <c:pt idx="15">
                  <c:v>6.0455009653201941</c:v>
                </c:pt>
                <c:pt idx="16">
                  <c:v>5.7652752831345522</c:v>
                </c:pt>
                <c:pt idx="17">
                  <c:v>5.206658936604458</c:v>
                </c:pt>
                <c:pt idx="18">
                  <c:v>5.3447457320139558</c:v>
                </c:pt>
                <c:pt idx="19">
                  <c:v>4.6991446757666866</c:v>
                </c:pt>
                <c:pt idx="20">
                  <c:v>4.1990175275612662</c:v>
                </c:pt>
                <c:pt idx="21">
                  <c:v>4.2120256763131581</c:v>
                </c:pt>
                <c:pt idx="22">
                  <c:v>3.9579831249501041</c:v>
                </c:pt>
                <c:pt idx="23">
                  <c:v>3.5953433182402961</c:v>
                </c:pt>
                <c:pt idx="24">
                  <c:v>3.3189346765563954</c:v>
                </c:pt>
                <c:pt idx="25">
                  <c:v>2.4758631963943678</c:v>
                </c:pt>
                <c:pt idx="26">
                  <c:v>2.2978690983831651</c:v>
                </c:pt>
                <c:pt idx="27">
                  <c:v>3.1727151742300785</c:v>
                </c:pt>
                <c:pt idx="28">
                  <c:v>2.6764169746901212</c:v>
                </c:pt>
                <c:pt idx="29">
                  <c:v>3.1747994744100172</c:v>
                </c:pt>
              </c:numCache>
            </c:numRef>
          </c:val>
          <c:smooth val="0"/>
          <c:extLst>
            <c:ext xmlns:c16="http://schemas.microsoft.com/office/drawing/2014/chart" uri="{C3380CC4-5D6E-409C-BE32-E72D297353CC}">
              <c16:uniqueId val="{00000002-8FF0-4220-82D6-EA731014AFC4}"/>
            </c:ext>
          </c:extLst>
        </c:ser>
        <c:dLbls>
          <c:showLegendKey val="0"/>
          <c:showVal val="0"/>
          <c:showCatName val="0"/>
          <c:showSerName val="0"/>
          <c:showPercent val="0"/>
          <c:showBubbleSize val="0"/>
        </c:dLbls>
        <c:smooth val="0"/>
        <c:axId val="280013136"/>
        <c:axId val="280014312"/>
      </c:lineChart>
      <c:catAx>
        <c:axId val="280013136"/>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4312"/>
        <c:crosses val="autoZero"/>
        <c:auto val="1"/>
        <c:lblAlgn val="ctr"/>
        <c:lblOffset val="100"/>
        <c:tickLblSkip val="3"/>
        <c:tickMarkSkip val="3"/>
        <c:noMultiLvlLbl val="0"/>
      </c:catAx>
      <c:valAx>
        <c:axId val="280014312"/>
        <c:scaling>
          <c:orientation val="minMax"/>
        </c:scaling>
        <c:delete val="0"/>
        <c:axPos val="l"/>
        <c:majorGridlines>
          <c:spPr>
            <a:ln w="9525" cap="rnd"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3136"/>
        <c:crosses val="autoZero"/>
        <c:crossBetween val="midCat"/>
      </c:valAx>
      <c:spPr>
        <a:noFill/>
        <a:ln>
          <a:noFill/>
        </a:ln>
        <a:effectLst/>
      </c:spPr>
    </c:plotArea>
    <c:legend>
      <c:legendPos val="t"/>
      <c:legendEntry>
        <c:idx val="2"/>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1940470093677316"/>
          <c:y val="0.17822928383952008"/>
          <c:w val="0.57738881598133562"/>
          <c:h val="0.1009463660792400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734908136476E-2"/>
          <c:y val="0.17857142857142858"/>
          <c:w val="0.88184121801847937"/>
          <c:h val="0.68588731096112976"/>
        </c:manualLayout>
      </c:layout>
      <c:lineChart>
        <c:grouping val="standard"/>
        <c:varyColors val="0"/>
        <c:ser>
          <c:idx val="0"/>
          <c:order val="0"/>
          <c:tx>
            <c:strRef>
              <c:f>Sheet1!$B$1</c:f>
              <c:strCache>
                <c:ptCount val="1"/>
                <c:pt idx="0">
                  <c:v>Household</c:v>
                </c:pt>
              </c:strCache>
            </c:strRef>
          </c:tx>
          <c:spPr>
            <a:ln w="31750" cap="rnd">
              <a:solidFill>
                <a:srgbClr val="FF0000"/>
              </a:solidFill>
              <a:round/>
            </a:ln>
            <a:effectLst>
              <a:outerShdw blurRad="50800" dist="38100" dir="2700000" algn="tl" rotWithShape="0">
                <a:prstClr val="black">
                  <a:alpha val="40000"/>
                </a:prstClr>
              </a:outerShdw>
            </a:effectLst>
          </c:spPr>
          <c:marker>
            <c:symbol val="none"/>
          </c:marker>
          <c:dLbls>
            <c:dLbl>
              <c:idx val="31"/>
              <c:layout>
                <c:manualLayout>
                  <c:x val="-1.6937669376693765E-2"/>
                  <c:y val="-4.960317460317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2C-4265-81B6-ECA84745D2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5.6421137350058492</c:v>
                </c:pt>
                <c:pt idx="1">
                  <c:v>5.6968941282719454</c:v>
                </c:pt>
                <c:pt idx="2">
                  <c:v>5.4761342850327743</c:v>
                </c:pt>
                <c:pt idx="3">
                  <c:v>5.390691421426097</c:v>
                </c:pt>
                <c:pt idx="4">
                  <c:v>5.4420752989575938</c:v>
                </c:pt>
                <c:pt idx="5">
                  <c:v>5.393423015082055</c:v>
                </c:pt>
                <c:pt idx="6">
                  <c:v>5.4081716922636192</c:v>
                </c:pt>
                <c:pt idx="7">
                  <c:v>5.5284317732801513</c:v>
                </c:pt>
                <c:pt idx="8">
                  <c:v>5.5859912890823482</c:v>
                </c:pt>
                <c:pt idx="9">
                  <c:v>5.7747507535469866</c:v>
                </c:pt>
                <c:pt idx="10">
                  <c:v>5.8422542929628118</c:v>
                </c:pt>
                <c:pt idx="11">
                  <c:v>5.858823251291434</c:v>
                </c:pt>
                <c:pt idx="12">
                  <c:v>6.1649590008544086</c:v>
                </c:pt>
                <c:pt idx="13">
                  <c:v>6.2329811857978479</c:v>
                </c:pt>
                <c:pt idx="14">
                  <c:v>6.3314336243772473</c:v>
                </c:pt>
                <c:pt idx="15">
                  <c:v>6.3677849315314283</c:v>
                </c:pt>
                <c:pt idx="16">
                  <c:v>6.4595601035654537</c:v>
                </c:pt>
                <c:pt idx="17">
                  <c:v>6.4145110095463975</c:v>
                </c:pt>
                <c:pt idx="18">
                  <c:v>6.4667026542672978</c:v>
                </c:pt>
                <c:pt idx="19">
                  <c:v>6.4349050173755806</c:v>
                </c:pt>
                <c:pt idx="20">
                  <c:v>6.2858988863172316</c:v>
                </c:pt>
                <c:pt idx="21">
                  <c:v>6.2136455061152729</c:v>
                </c:pt>
                <c:pt idx="22">
                  <c:v>6.1458905184702539</c:v>
                </c:pt>
                <c:pt idx="23">
                  <c:v>6.0096851730457646</c:v>
                </c:pt>
                <c:pt idx="24">
                  <c:v>6.0209786925484732</c:v>
                </c:pt>
                <c:pt idx="25">
                  <c:v>5.990510918874703</c:v>
                </c:pt>
                <c:pt idx="26">
                  <c:v>5.9006117987459916</c:v>
                </c:pt>
                <c:pt idx="27">
                  <c:v>5.8662272501134538</c:v>
                </c:pt>
                <c:pt idx="28">
                  <c:v>5.8475708732609988</c:v>
                </c:pt>
                <c:pt idx="29">
                  <c:v>5.8491445399806885</c:v>
                </c:pt>
              </c:numCache>
            </c:numRef>
          </c:val>
          <c:smooth val="0"/>
          <c:extLst>
            <c:ext xmlns:c16="http://schemas.microsoft.com/office/drawing/2014/chart" uri="{C3380CC4-5D6E-409C-BE32-E72D297353CC}">
              <c16:uniqueId val="{00000001-C52C-4265-81B6-ECA84745D281}"/>
            </c:ext>
          </c:extLst>
        </c:ser>
        <c:ser>
          <c:idx val="1"/>
          <c:order val="1"/>
          <c:tx>
            <c:strRef>
              <c:f>Sheet1!$C$1</c:f>
              <c:strCache>
                <c:ptCount val="1"/>
                <c:pt idx="0">
                  <c:v>Business and Others</c:v>
                </c:pt>
              </c:strCache>
            </c:strRef>
          </c:tx>
          <c:spPr>
            <a:ln w="19050" cap="rnd">
              <a:solidFill>
                <a:srgbClr val="7030A0"/>
              </a:solidFill>
              <a:round/>
            </a:ln>
            <a:effectLst>
              <a:outerShdw blurRad="50800" dist="38100" dir="2700000" algn="tl" rotWithShape="0">
                <a:prstClr val="black">
                  <a:alpha val="40000"/>
                </a:prstClr>
              </a:outerShdw>
            </a:effectLst>
          </c:spPr>
          <c:marker>
            <c:symbol val="none"/>
          </c:marker>
          <c:dLbls>
            <c:dLbl>
              <c:idx val="31"/>
              <c:layout>
                <c:manualLayout>
                  <c:x val="-1.6937669376693765E-2"/>
                  <c:y val="1.488095238095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2C-4265-81B6-ECA84745D2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3.962538279433403</c:v>
                </c:pt>
                <c:pt idx="1">
                  <c:v>4.3885448237968694</c:v>
                </c:pt>
                <c:pt idx="2">
                  <c:v>4.3432838049773936</c:v>
                </c:pt>
                <c:pt idx="3">
                  <c:v>3.5394719982707823</c:v>
                </c:pt>
                <c:pt idx="4">
                  <c:v>4.003967384115481</c:v>
                </c:pt>
                <c:pt idx="5">
                  <c:v>2.9923959457863525</c:v>
                </c:pt>
                <c:pt idx="6">
                  <c:v>2.4259467016828795</c:v>
                </c:pt>
                <c:pt idx="7">
                  <c:v>2.2175244154345464</c:v>
                </c:pt>
                <c:pt idx="8">
                  <c:v>2.643428741734688</c:v>
                </c:pt>
                <c:pt idx="9">
                  <c:v>1.5459365914096246</c:v>
                </c:pt>
                <c:pt idx="10">
                  <c:v>3.5294461758262674</c:v>
                </c:pt>
                <c:pt idx="11">
                  <c:v>4.5083556847098416</c:v>
                </c:pt>
                <c:pt idx="12">
                  <c:v>5.104308061095697</c:v>
                </c:pt>
                <c:pt idx="13">
                  <c:v>5.2635637990548823</c:v>
                </c:pt>
                <c:pt idx="14">
                  <c:v>5.5480491094135775</c:v>
                </c:pt>
                <c:pt idx="15">
                  <c:v>5.5886775913192022</c:v>
                </c:pt>
                <c:pt idx="16">
                  <c:v>4.8470151067618872</c:v>
                </c:pt>
                <c:pt idx="17">
                  <c:v>6.3975456079579551</c:v>
                </c:pt>
                <c:pt idx="18">
                  <c:v>6.3557833198756297</c:v>
                </c:pt>
                <c:pt idx="19">
                  <c:v>5.3548372759053331</c:v>
                </c:pt>
                <c:pt idx="20">
                  <c:v>4.6177990017622461</c:v>
                </c:pt>
                <c:pt idx="21">
                  <c:v>5.6756265746689349</c:v>
                </c:pt>
                <c:pt idx="22">
                  <c:v>5.404753066658663</c:v>
                </c:pt>
                <c:pt idx="23">
                  <c:v>4.7664244272373812</c:v>
                </c:pt>
                <c:pt idx="24">
                  <c:v>4.9916161031119621</c:v>
                </c:pt>
                <c:pt idx="25">
                  <c:v>4.1339968999869914</c:v>
                </c:pt>
                <c:pt idx="26">
                  <c:v>4.2851061559893822</c:v>
                </c:pt>
                <c:pt idx="27">
                  <c:v>3.9910897902684983</c:v>
                </c:pt>
                <c:pt idx="28">
                  <c:v>4.4186120804379669</c:v>
                </c:pt>
                <c:pt idx="29">
                  <c:v>4.046550527402526</c:v>
                </c:pt>
              </c:numCache>
            </c:numRef>
          </c:val>
          <c:smooth val="0"/>
          <c:extLst>
            <c:ext xmlns:c16="http://schemas.microsoft.com/office/drawing/2014/chart" uri="{C3380CC4-5D6E-409C-BE32-E72D297353CC}">
              <c16:uniqueId val="{00000003-C52C-4265-81B6-ECA84745D281}"/>
            </c:ext>
          </c:extLst>
        </c:ser>
        <c:dLbls>
          <c:showLegendKey val="0"/>
          <c:showVal val="0"/>
          <c:showCatName val="0"/>
          <c:showSerName val="0"/>
          <c:showPercent val="0"/>
          <c:showBubbleSize val="0"/>
        </c:dLbls>
        <c:smooth val="0"/>
        <c:axId val="280015488"/>
        <c:axId val="280015096"/>
      </c:lineChart>
      <c:catAx>
        <c:axId val="280015488"/>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5096"/>
        <c:crosses val="autoZero"/>
        <c:auto val="1"/>
        <c:lblAlgn val="ctr"/>
        <c:lblOffset val="100"/>
        <c:tickLblSkip val="3"/>
        <c:tickMarkSkip val="3"/>
        <c:noMultiLvlLbl val="0"/>
      </c:catAx>
      <c:valAx>
        <c:axId val="280015096"/>
        <c:scaling>
          <c:orientation val="minMax"/>
        </c:scaling>
        <c:delete val="0"/>
        <c:axPos val="l"/>
        <c:majorGridlines>
          <c:spPr>
            <a:ln w="9525" cap="rnd"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5488"/>
        <c:crosses val="autoZero"/>
        <c:crossBetween val="midCat"/>
      </c:valAx>
      <c:spPr>
        <a:noFill/>
        <a:ln>
          <a:noFill/>
        </a:ln>
        <a:effectLst/>
      </c:spPr>
    </c:plotArea>
    <c:legend>
      <c:legendPos val="t"/>
      <c:layout>
        <c:manualLayout>
          <c:xMode val="edge"/>
          <c:yMode val="edge"/>
          <c:x val="0.53090871263043349"/>
          <c:y val="0.48450389013873268"/>
          <c:w val="0.42245161427992234"/>
          <c:h val="0.1306235158105236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2703625461447E-2"/>
          <c:y val="0.18353174603174602"/>
          <c:w val="0.8272181678509698"/>
          <c:h val="0.68092699350081243"/>
        </c:manualLayout>
      </c:layout>
      <c:barChart>
        <c:barDir val="col"/>
        <c:grouping val="clustered"/>
        <c:varyColors val="0"/>
        <c:ser>
          <c:idx val="0"/>
          <c:order val="0"/>
          <c:tx>
            <c:strRef>
              <c:f>Sheet1!$B$1</c:f>
              <c:strCache>
                <c:ptCount val="1"/>
                <c:pt idx="0">
                  <c:v>Unemployed Persons (LHS)</c:v>
                </c:pt>
              </c:strCache>
            </c:strRef>
          </c:tx>
          <c:spPr>
            <a:solidFill>
              <a:schemeClr val="accent6"/>
            </a:solidFill>
            <a:ln w="19050">
              <a:noFill/>
            </a:ln>
            <a:effectLst/>
          </c:spPr>
          <c:invertIfNegative val="0"/>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596.1</c:v>
                </c:pt>
                <c:pt idx="1">
                  <c:v>591.9</c:v>
                </c:pt>
                <c:pt idx="2">
                  <c:v>588.70000000000005</c:v>
                </c:pt>
                <c:pt idx="3">
                  <c:v>586.9</c:v>
                </c:pt>
                <c:pt idx="4">
                  <c:v>584.6</c:v>
                </c:pt>
                <c:pt idx="5">
                  <c:v>581.70000000000005</c:v>
                </c:pt>
                <c:pt idx="6">
                  <c:v>579.20000000000005</c:v>
                </c:pt>
                <c:pt idx="7">
                  <c:v>577.29999999999995</c:v>
                </c:pt>
                <c:pt idx="8">
                  <c:v>573.70000000000005</c:v>
                </c:pt>
                <c:pt idx="9">
                  <c:v>570.9</c:v>
                </c:pt>
                <c:pt idx="10">
                  <c:v>569.20000000000005</c:v>
                </c:pt>
                <c:pt idx="11">
                  <c:v>567.79999999999995</c:v>
                </c:pt>
                <c:pt idx="12">
                  <c:v>567.29999999999995</c:v>
                </c:pt>
                <c:pt idx="13">
                  <c:v>567</c:v>
                </c:pt>
                <c:pt idx="14">
                  <c:v>566.6</c:v>
                </c:pt>
                <c:pt idx="15">
                  <c:v>566.4</c:v>
                </c:pt>
                <c:pt idx="16">
                  <c:v>566.1</c:v>
                </c:pt>
                <c:pt idx="17">
                  <c:v>565.29999999999995</c:v>
                </c:pt>
                <c:pt idx="18">
                  <c:v>563.70000000000005</c:v>
                </c:pt>
                <c:pt idx="19">
                  <c:v>558.5</c:v>
                </c:pt>
                <c:pt idx="20">
                  <c:v>555.29999999999995</c:v>
                </c:pt>
                <c:pt idx="21">
                  <c:v>551.4</c:v>
                </c:pt>
                <c:pt idx="22">
                  <c:v>546.70000000000005</c:v>
                </c:pt>
                <c:pt idx="23">
                  <c:v>544.29999999999995</c:v>
                </c:pt>
                <c:pt idx="24">
                  <c:v>533.79999999999995</c:v>
                </c:pt>
                <c:pt idx="25">
                  <c:v>532.79999999999995</c:v>
                </c:pt>
                <c:pt idx="26">
                  <c:v>529.6</c:v>
                </c:pt>
                <c:pt idx="27">
                  <c:v>525.9</c:v>
                </c:pt>
                <c:pt idx="28">
                  <c:v>522.4</c:v>
                </c:pt>
                <c:pt idx="29">
                  <c:v>518.70000000000005</c:v>
                </c:pt>
              </c:numCache>
            </c:numRef>
          </c:val>
          <c:extLst>
            <c:ext xmlns:c16="http://schemas.microsoft.com/office/drawing/2014/chart" uri="{C3380CC4-5D6E-409C-BE32-E72D297353CC}">
              <c16:uniqueId val="{00000000-C11B-4170-B8DB-3CF897F51167}"/>
            </c:ext>
          </c:extLst>
        </c:ser>
        <c:dLbls>
          <c:showLegendKey val="0"/>
          <c:showVal val="0"/>
          <c:showCatName val="0"/>
          <c:showSerName val="0"/>
          <c:showPercent val="0"/>
          <c:showBubbleSize val="0"/>
        </c:dLbls>
        <c:gapWidth val="60"/>
        <c:axId val="280002552"/>
        <c:axId val="280002944"/>
      </c:barChart>
      <c:lineChart>
        <c:grouping val="standard"/>
        <c:varyColors val="0"/>
        <c:ser>
          <c:idx val="1"/>
          <c:order val="1"/>
          <c:tx>
            <c:strRef>
              <c:f>Sheet1!$C$1</c:f>
              <c:strCache>
                <c:ptCount val="1"/>
                <c:pt idx="0">
                  <c:v>Unemployment Rate (RHS)</c:v>
                </c:pt>
              </c:strCache>
            </c:strRef>
          </c:tx>
          <c:spPr>
            <a:ln w="25400" cap="rnd">
              <a:solidFill>
                <a:srgbClr val="C00000"/>
              </a:solidFill>
              <a:round/>
            </a:ln>
            <a:effectLst>
              <a:outerShdw blurRad="50800" dist="38100" dir="2700000" algn="tl" rotWithShape="0">
                <a:prstClr val="black">
                  <a:alpha val="40000"/>
                </a:prstClr>
              </a:outerShdw>
            </a:effectLst>
          </c:spPr>
          <c:marker>
            <c:symbol val="none"/>
          </c:marker>
          <c:dLbls>
            <c:dLbl>
              <c:idx val="30"/>
              <c:layout>
                <c:manualLayout>
                  <c:x val="3.38753387533850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1B-4170-B8DB-3CF897F511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3.6</c:v>
                </c:pt>
                <c:pt idx="1">
                  <c:v>3.5</c:v>
                </c:pt>
                <c:pt idx="2">
                  <c:v>3.5</c:v>
                </c:pt>
                <c:pt idx="3">
                  <c:v>3.5</c:v>
                </c:pt>
                <c:pt idx="4">
                  <c:v>3.5</c:v>
                </c:pt>
                <c:pt idx="5">
                  <c:v>3.4</c:v>
                </c:pt>
                <c:pt idx="6">
                  <c:v>3.4</c:v>
                </c:pt>
                <c:pt idx="7">
                  <c:v>3.4</c:v>
                </c:pt>
                <c:pt idx="8">
                  <c:v>3.4</c:v>
                </c:pt>
                <c:pt idx="9">
                  <c:v>3.4</c:v>
                </c:pt>
                <c:pt idx="10">
                  <c:v>3.3</c:v>
                </c:pt>
                <c:pt idx="11">
                  <c:v>3.3</c:v>
                </c:pt>
                <c:pt idx="12">
                  <c:v>3.3</c:v>
                </c:pt>
                <c:pt idx="13">
                  <c:v>3.3</c:v>
                </c:pt>
                <c:pt idx="14">
                  <c:v>3.3</c:v>
                </c:pt>
                <c:pt idx="15">
                  <c:v>3.3</c:v>
                </c:pt>
                <c:pt idx="16">
                  <c:v>3.3</c:v>
                </c:pt>
                <c:pt idx="17">
                  <c:v>3.3</c:v>
                </c:pt>
                <c:pt idx="18">
                  <c:v>3.3</c:v>
                </c:pt>
                <c:pt idx="19">
                  <c:v>3.2</c:v>
                </c:pt>
                <c:pt idx="20">
                  <c:v>3.2</c:v>
                </c:pt>
                <c:pt idx="21">
                  <c:v>3.2</c:v>
                </c:pt>
                <c:pt idx="22">
                  <c:v>3.2</c:v>
                </c:pt>
                <c:pt idx="23">
                  <c:v>3.2</c:v>
                </c:pt>
                <c:pt idx="24">
                  <c:v>3.1</c:v>
                </c:pt>
                <c:pt idx="25">
                  <c:v>3.1</c:v>
                </c:pt>
                <c:pt idx="26">
                  <c:v>3.1</c:v>
                </c:pt>
                <c:pt idx="27">
                  <c:v>3</c:v>
                </c:pt>
                <c:pt idx="28">
                  <c:v>3</c:v>
                </c:pt>
                <c:pt idx="29">
                  <c:v>3</c:v>
                </c:pt>
              </c:numCache>
            </c:numRef>
          </c:val>
          <c:smooth val="0"/>
          <c:extLst>
            <c:ext xmlns:c16="http://schemas.microsoft.com/office/drawing/2014/chart" uri="{C3380CC4-5D6E-409C-BE32-E72D297353CC}">
              <c16:uniqueId val="{00000002-C11B-4170-B8DB-3CF897F51167}"/>
            </c:ext>
          </c:extLst>
        </c:ser>
        <c:dLbls>
          <c:showLegendKey val="0"/>
          <c:showVal val="0"/>
          <c:showCatName val="0"/>
          <c:showSerName val="0"/>
          <c:showPercent val="0"/>
          <c:showBubbleSize val="0"/>
        </c:dLbls>
        <c:marker val="1"/>
        <c:smooth val="0"/>
        <c:axId val="280005296"/>
        <c:axId val="280004512"/>
      </c:lineChart>
      <c:catAx>
        <c:axId val="280002552"/>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2944"/>
        <c:crosses val="autoZero"/>
        <c:auto val="1"/>
        <c:lblAlgn val="ctr"/>
        <c:lblOffset val="100"/>
        <c:tickLblSkip val="3"/>
        <c:tickMarkSkip val="3"/>
        <c:noMultiLvlLbl val="0"/>
      </c:catAx>
      <c:valAx>
        <c:axId val="280002944"/>
        <c:scaling>
          <c:orientation val="minMax"/>
          <c:max val="600"/>
          <c:min val="500"/>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2552"/>
        <c:crosses val="autoZero"/>
        <c:crossBetween val="between"/>
      </c:valAx>
      <c:valAx>
        <c:axId val="280004512"/>
        <c:scaling>
          <c:orientation val="minMax"/>
          <c:min val="2.7"/>
        </c:scaling>
        <c:delete val="0"/>
        <c:axPos val="r"/>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5296"/>
        <c:crosses val="max"/>
        <c:crossBetween val="between"/>
      </c:valAx>
      <c:catAx>
        <c:axId val="280005296"/>
        <c:scaling>
          <c:orientation val="minMax"/>
        </c:scaling>
        <c:delete val="1"/>
        <c:axPos val="b"/>
        <c:numFmt formatCode="General" sourceLinked="1"/>
        <c:majorTickMark val="out"/>
        <c:minorTickMark val="none"/>
        <c:tickLblPos val="nextTo"/>
        <c:crossAx val="280004512"/>
        <c:crosses val="autoZero"/>
        <c:auto val="1"/>
        <c:lblAlgn val="ctr"/>
        <c:lblOffset val="100"/>
        <c:noMultiLvlLbl val="0"/>
      </c:catAx>
      <c:spPr>
        <a:noFill/>
        <a:ln>
          <a:noFill/>
        </a:ln>
        <a:effectLst/>
      </c:spPr>
    </c:plotArea>
    <c:legend>
      <c:legendPos val="r"/>
      <c:layout>
        <c:manualLayout>
          <c:xMode val="edge"/>
          <c:yMode val="edge"/>
          <c:x val="0.36743459659006039"/>
          <c:y val="0.17857142857142858"/>
          <c:w val="0.555329631052216"/>
          <c:h val="0.172609673790776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40031581418183E-2"/>
          <c:y val="0.18353174603174602"/>
          <c:w val="0.88292202803917808"/>
          <c:h val="0.68092699350081243"/>
        </c:manualLayout>
      </c:layout>
      <c:lineChart>
        <c:grouping val="standard"/>
        <c:varyColors val="0"/>
        <c:ser>
          <c:idx val="0"/>
          <c:order val="0"/>
          <c:tx>
            <c:strRef>
              <c:f>Sheet1!$B$1</c:f>
              <c:strCache>
                <c:ptCount val="1"/>
                <c:pt idx="0">
                  <c:v>Headline Inflation</c:v>
                </c:pt>
              </c:strCache>
            </c:strRef>
          </c:tx>
          <c:spPr>
            <a:ln w="31750" cap="rnd">
              <a:solidFill>
                <a:srgbClr val="FF0000"/>
              </a:solidFill>
              <a:round/>
            </a:ln>
            <a:effectLst>
              <a:outerShdw blurRad="50800" dist="38100" dir="2700000" algn="tl" rotWithShape="0">
                <a:prstClr val="black">
                  <a:alpha val="40000"/>
                </a:prstClr>
              </a:outerShdw>
            </a:effectLst>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43-41F6-A7AF-201EC8FAB4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3.7</c:v>
                </c:pt>
                <c:pt idx="1">
                  <c:v>3.7</c:v>
                </c:pt>
                <c:pt idx="2">
                  <c:v>3.4</c:v>
                </c:pt>
                <c:pt idx="3">
                  <c:v>3.3</c:v>
                </c:pt>
                <c:pt idx="4">
                  <c:v>2.8</c:v>
                </c:pt>
                <c:pt idx="5">
                  <c:v>2.4</c:v>
                </c:pt>
                <c:pt idx="6">
                  <c:v>2</c:v>
                </c:pt>
                <c:pt idx="7">
                  <c:v>2</c:v>
                </c:pt>
                <c:pt idx="8">
                  <c:v>1.9</c:v>
                </c:pt>
                <c:pt idx="9">
                  <c:v>1.8</c:v>
                </c:pt>
                <c:pt idx="10">
                  <c:v>1.5</c:v>
                </c:pt>
                <c:pt idx="11">
                  <c:v>1.5</c:v>
                </c:pt>
                <c:pt idx="12">
                  <c:v>1.5</c:v>
                </c:pt>
                <c:pt idx="13">
                  <c:v>1.8</c:v>
                </c:pt>
                <c:pt idx="14">
                  <c:v>1.8</c:v>
                </c:pt>
                <c:pt idx="15">
                  <c:v>1.8</c:v>
                </c:pt>
                <c:pt idx="16">
                  <c:v>2</c:v>
                </c:pt>
                <c:pt idx="17">
                  <c:v>2</c:v>
                </c:pt>
                <c:pt idx="18">
                  <c:v>2</c:v>
                </c:pt>
                <c:pt idx="19">
                  <c:v>1.9</c:v>
                </c:pt>
                <c:pt idx="20">
                  <c:v>1.8</c:v>
                </c:pt>
                <c:pt idx="21">
                  <c:v>1.9</c:v>
                </c:pt>
                <c:pt idx="22">
                  <c:v>1.8</c:v>
                </c:pt>
                <c:pt idx="23">
                  <c:v>1.7</c:v>
                </c:pt>
                <c:pt idx="24">
                  <c:v>1.7</c:v>
                </c:pt>
                <c:pt idx="25">
                  <c:v>1.5</c:v>
                </c:pt>
                <c:pt idx="26">
                  <c:v>1.4</c:v>
                </c:pt>
                <c:pt idx="27">
                  <c:v>1.4</c:v>
                </c:pt>
                <c:pt idx="28">
                  <c:v>1.2</c:v>
                </c:pt>
                <c:pt idx="29">
                  <c:v>1.1000000000000001</c:v>
                </c:pt>
              </c:numCache>
            </c:numRef>
          </c:val>
          <c:smooth val="0"/>
          <c:extLst>
            <c:ext xmlns:c16="http://schemas.microsoft.com/office/drawing/2014/chart" uri="{C3380CC4-5D6E-409C-BE32-E72D297353CC}">
              <c16:uniqueId val="{00000001-EA43-41F6-A7AF-201EC8FAB442}"/>
            </c:ext>
          </c:extLst>
        </c:ser>
        <c:ser>
          <c:idx val="1"/>
          <c:order val="1"/>
          <c:tx>
            <c:strRef>
              <c:f>Sheet1!$C$1</c:f>
              <c:strCache>
                <c:ptCount val="1"/>
                <c:pt idx="0">
                  <c:v>Core Inflation</c:v>
                </c:pt>
              </c:strCache>
            </c:strRef>
          </c:tx>
          <c:spPr>
            <a:ln w="19050" cap="rnd">
              <a:solidFill>
                <a:srgbClr val="7030A0"/>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3.9</c:v>
                </c:pt>
                <c:pt idx="1">
                  <c:v>3.9</c:v>
                </c:pt>
                <c:pt idx="2">
                  <c:v>3.8</c:v>
                </c:pt>
                <c:pt idx="3">
                  <c:v>3.6</c:v>
                </c:pt>
                <c:pt idx="4">
                  <c:v>3.5</c:v>
                </c:pt>
                <c:pt idx="5">
                  <c:v>3.1</c:v>
                </c:pt>
                <c:pt idx="6">
                  <c:v>2.8</c:v>
                </c:pt>
                <c:pt idx="7">
                  <c:v>2.5</c:v>
                </c:pt>
                <c:pt idx="8">
                  <c:v>2.5</c:v>
                </c:pt>
                <c:pt idx="9">
                  <c:v>2.4</c:v>
                </c:pt>
                <c:pt idx="10">
                  <c:v>2</c:v>
                </c:pt>
                <c:pt idx="11">
                  <c:v>1.9</c:v>
                </c:pt>
                <c:pt idx="12">
                  <c:v>1.8</c:v>
                </c:pt>
                <c:pt idx="13">
                  <c:v>1.8</c:v>
                </c:pt>
                <c:pt idx="14">
                  <c:v>1.7</c:v>
                </c:pt>
                <c:pt idx="15">
                  <c:v>1.9</c:v>
                </c:pt>
                <c:pt idx="16">
                  <c:v>1.9</c:v>
                </c:pt>
                <c:pt idx="17">
                  <c:v>1.9</c:v>
                </c:pt>
                <c:pt idx="18">
                  <c:v>1.9</c:v>
                </c:pt>
                <c:pt idx="19">
                  <c:v>1.9</c:v>
                </c:pt>
                <c:pt idx="20">
                  <c:v>1.8</c:v>
                </c:pt>
                <c:pt idx="21">
                  <c:v>1.8</c:v>
                </c:pt>
                <c:pt idx="22">
                  <c:v>1.8</c:v>
                </c:pt>
                <c:pt idx="23">
                  <c:v>1.6</c:v>
                </c:pt>
                <c:pt idx="24">
                  <c:v>1.8</c:v>
                </c:pt>
                <c:pt idx="25">
                  <c:v>1.9</c:v>
                </c:pt>
                <c:pt idx="26">
                  <c:v>1.9</c:v>
                </c:pt>
                <c:pt idx="27">
                  <c:v>2</c:v>
                </c:pt>
                <c:pt idx="28">
                  <c:v>1.8</c:v>
                </c:pt>
                <c:pt idx="29">
                  <c:v>1.8</c:v>
                </c:pt>
              </c:numCache>
            </c:numRef>
          </c:val>
          <c:smooth val="0"/>
          <c:extLst>
            <c:ext xmlns:c16="http://schemas.microsoft.com/office/drawing/2014/chart" uri="{C3380CC4-5D6E-409C-BE32-E72D297353CC}">
              <c16:uniqueId val="{00000002-EA43-41F6-A7AF-201EC8FAB442}"/>
            </c:ext>
          </c:extLst>
        </c:ser>
        <c:dLbls>
          <c:showLegendKey val="0"/>
          <c:showVal val="0"/>
          <c:showCatName val="0"/>
          <c:showSerName val="0"/>
          <c:showPercent val="0"/>
          <c:showBubbleSize val="0"/>
        </c:dLbls>
        <c:smooth val="0"/>
        <c:axId val="278575600"/>
        <c:axId val="278578736"/>
      </c:lineChart>
      <c:catAx>
        <c:axId val="278575600"/>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8578736"/>
        <c:crosses val="autoZero"/>
        <c:auto val="1"/>
        <c:lblAlgn val="ctr"/>
        <c:lblOffset val="100"/>
        <c:tickLblSkip val="3"/>
        <c:tickMarkSkip val="3"/>
        <c:noMultiLvlLbl val="0"/>
      </c:catAx>
      <c:valAx>
        <c:axId val="278578736"/>
        <c:scaling>
          <c:orientation val="minMax"/>
        </c:scaling>
        <c:delete val="0"/>
        <c:axPos val="l"/>
        <c:majorGridlines>
          <c:spPr>
            <a:ln w="9525" cap="flat" cmpd="sng" algn="ctr">
              <a:solidFill>
                <a:schemeClr val="tx1">
                  <a:alpha val="20000"/>
                </a:schemeClr>
              </a:solidFill>
              <a:prstDash val="sysDash"/>
              <a:round/>
            </a:ln>
            <a:effectLst/>
          </c:spPr>
        </c:majorGridlines>
        <c:minorGridlines>
          <c:spPr>
            <a:ln w="9525" cap="flat"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8575600"/>
        <c:crosses val="autoZero"/>
        <c:crossBetween val="midCat"/>
        <c:majorUnit val="1"/>
        <c:minorUnit val="0.5"/>
      </c:valAx>
      <c:spPr>
        <a:noFill/>
        <a:ln>
          <a:noFill/>
        </a:ln>
        <a:effectLst/>
      </c:spPr>
    </c:plotArea>
    <c:legend>
      <c:legendPos val="t"/>
      <c:legendEntry>
        <c:idx val="0"/>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2989725369694641"/>
          <c:y val="0.1822182383452069"/>
          <c:w val="0.7775102426221111"/>
          <c:h val="5.654527559055119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02633207434443E-2"/>
          <c:y val="0.18353174603174602"/>
          <c:w val="0.87275942641316173"/>
          <c:h val="0.68092699350081243"/>
        </c:manualLayout>
      </c:layout>
      <c:lineChart>
        <c:grouping val="standard"/>
        <c:varyColors val="0"/>
        <c:ser>
          <c:idx val="0"/>
          <c:order val="0"/>
          <c:tx>
            <c:strRef>
              <c:f>Sheet1!$B$1</c:f>
              <c:strCache>
                <c:ptCount val="1"/>
                <c:pt idx="0">
                  <c:v>Nominal</c:v>
                </c:pt>
              </c:strCache>
            </c:strRef>
          </c:tx>
          <c:spPr>
            <a:ln w="19050" cap="rnd">
              <a:solidFill>
                <a:srgbClr val="002060"/>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1.0254454295252513</c:v>
                </c:pt>
                <c:pt idx="1">
                  <c:v>1.3003917276090737</c:v>
                </c:pt>
                <c:pt idx="2">
                  <c:v>1.3371728490392032</c:v>
                </c:pt>
                <c:pt idx="3">
                  <c:v>1.3650666233576025</c:v>
                </c:pt>
                <c:pt idx="4">
                  <c:v>1.4055196805945913</c:v>
                </c:pt>
                <c:pt idx="5">
                  <c:v>0.88627629244515393</c:v>
                </c:pt>
                <c:pt idx="6">
                  <c:v>1.1740646778424235</c:v>
                </c:pt>
                <c:pt idx="7">
                  <c:v>0.95691350375854967</c:v>
                </c:pt>
                <c:pt idx="8">
                  <c:v>0.75129951233263714</c:v>
                </c:pt>
                <c:pt idx="9">
                  <c:v>0.88049754400982838</c:v>
                </c:pt>
                <c:pt idx="10">
                  <c:v>1.1407155536574676</c:v>
                </c:pt>
                <c:pt idx="11">
                  <c:v>0.45290031707283518</c:v>
                </c:pt>
                <c:pt idx="12">
                  <c:v>0.71221486904053943</c:v>
                </c:pt>
                <c:pt idx="13">
                  <c:v>0.32440693426136757</c:v>
                </c:pt>
                <c:pt idx="14">
                  <c:v>0.22173718302145318</c:v>
                </c:pt>
                <c:pt idx="15">
                  <c:v>0.18623289048758096</c:v>
                </c:pt>
                <c:pt idx="16">
                  <c:v>0.18880027582526271</c:v>
                </c:pt>
                <c:pt idx="17">
                  <c:v>0.81574236464625471</c:v>
                </c:pt>
                <c:pt idx="18">
                  <c:v>1.1511158735561855</c:v>
                </c:pt>
                <c:pt idx="19">
                  <c:v>0.49640295466504281</c:v>
                </c:pt>
                <c:pt idx="20">
                  <c:v>0.40539851866616683</c:v>
                </c:pt>
                <c:pt idx="21">
                  <c:v>0.75102492927405784</c:v>
                </c:pt>
                <c:pt idx="22">
                  <c:v>0.78978229006831935</c:v>
                </c:pt>
                <c:pt idx="23">
                  <c:v>0.63661095706313287</c:v>
                </c:pt>
                <c:pt idx="24">
                  <c:v>0.61145940288378497</c:v>
                </c:pt>
                <c:pt idx="25">
                  <c:v>0.80308988993502695</c:v>
                </c:pt>
                <c:pt idx="26">
                  <c:v>0.73509505573603473</c:v>
                </c:pt>
                <c:pt idx="27">
                  <c:v>1.1997685214261145</c:v>
                </c:pt>
                <c:pt idx="28">
                  <c:v>0.64499692012893739</c:v>
                </c:pt>
                <c:pt idx="29">
                  <c:v>0.65768574421916082</c:v>
                </c:pt>
              </c:numCache>
            </c:numRef>
          </c:val>
          <c:smooth val="0"/>
          <c:extLst>
            <c:ext xmlns:c16="http://schemas.microsoft.com/office/drawing/2014/chart" uri="{C3380CC4-5D6E-409C-BE32-E72D297353CC}">
              <c16:uniqueId val="{00000000-2EE4-4498-9FD3-25E7ABD124D0}"/>
            </c:ext>
          </c:extLst>
        </c:ser>
        <c:ser>
          <c:idx val="1"/>
          <c:order val="1"/>
          <c:tx>
            <c:strRef>
              <c:f>Sheet1!$C$1</c:f>
              <c:strCache>
                <c:ptCount val="1"/>
                <c:pt idx="0">
                  <c:v>Real (minus inflation)</c:v>
                </c:pt>
              </c:strCache>
            </c:strRef>
          </c:tx>
          <c:spPr>
            <a:ln w="19050" cap="rnd">
              <a:solidFill>
                <a:srgbClr val="7030A0"/>
              </a:solidFill>
              <a:prstDash val="sysDash"/>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-2.6745545704747489</c:v>
                </c:pt>
                <c:pt idx="1">
                  <c:v>-2.3996082723909264</c:v>
                </c:pt>
                <c:pt idx="2">
                  <c:v>-2.0628271509607967</c:v>
                </c:pt>
                <c:pt idx="3">
                  <c:v>-1.9349333766423973</c:v>
                </c:pt>
                <c:pt idx="4">
                  <c:v>-1.3944803194054085</c:v>
                </c:pt>
                <c:pt idx="5">
                  <c:v>-1.513723707554846</c:v>
                </c:pt>
                <c:pt idx="6">
                  <c:v>-0.82593532215757648</c:v>
                </c:pt>
                <c:pt idx="7">
                  <c:v>-1.0430864962414503</c:v>
                </c:pt>
                <c:pt idx="8">
                  <c:v>-1.1487004876673628</c:v>
                </c:pt>
                <c:pt idx="9">
                  <c:v>-0.91950245599017166</c:v>
                </c:pt>
                <c:pt idx="10">
                  <c:v>-0.35928444634253243</c:v>
                </c:pt>
                <c:pt idx="11">
                  <c:v>-1.0470996829271648</c:v>
                </c:pt>
                <c:pt idx="12">
                  <c:v>-0.78778513095946057</c:v>
                </c:pt>
                <c:pt idx="13">
                  <c:v>-1.4755930657386325</c:v>
                </c:pt>
                <c:pt idx="14">
                  <c:v>-1.5782628169785469</c:v>
                </c:pt>
                <c:pt idx="15">
                  <c:v>-1.6137671095124191</c:v>
                </c:pt>
                <c:pt idx="16">
                  <c:v>-1.8111997241747373</c:v>
                </c:pt>
                <c:pt idx="17">
                  <c:v>-1.1842576353537453</c:v>
                </c:pt>
                <c:pt idx="18">
                  <c:v>-0.8488841264438145</c:v>
                </c:pt>
                <c:pt idx="19">
                  <c:v>-1.4035970453349571</c:v>
                </c:pt>
                <c:pt idx="20">
                  <c:v>-1.3946014813338332</c:v>
                </c:pt>
                <c:pt idx="21">
                  <c:v>-1.1489750707259421</c:v>
                </c:pt>
                <c:pt idx="22">
                  <c:v>-1.0102177099316807</c:v>
                </c:pt>
                <c:pt idx="23">
                  <c:v>-1.0633890429368671</c:v>
                </c:pt>
                <c:pt idx="24">
                  <c:v>-1.088540597116215</c:v>
                </c:pt>
                <c:pt idx="25">
                  <c:v>-0.69691011006497305</c:v>
                </c:pt>
                <c:pt idx="26">
                  <c:v>-0.66490494426396518</c:v>
                </c:pt>
                <c:pt idx="27">
                  <c:v>-0.20023147857388546</c:v>
                </c:pt>
                <c:pt idx="28">
                  <c:v>-0.55500307987106257</c:v>
                </c:pt>
                <c:pt idx="29">
                  <c:v>-0.44231425578083927</c:v>
                </c:pt>
              </c:numCache>
            </c:numRef>
          </c:val>
          <c:smooth val="0"/>
          <c:extLst>
            <c:ext xmlns:c16="http://schemas.microsoft.com/office/drawing/2014/chart" uri="{C3380CC4-5D6E-409C-BE32-E72D297353CC}">
              <c16:uniqueId val="{00000001-2EE4-4498-9FD3-25E7ABD124D0}"/>
            </c:ext>
          </c:extLst>
        </c:ser>
        <c:dLbls>
          <c:showLegendKey val="0"/>
          <c:showVal val="0"/>
          <c:showCatName val="0"/>
          <c:showSerName val="0"/>
          <c:showPercent val="0"/>
          <c:showBubbleSize val="0"/>
        </c:dLbls>
        <c:smooth val="0"/>
        <c:axId val="278575992"/>
        <c:axId val="278581872"/>
      </c:lineChart>
      <c:catAx>
        <c:axId val="278575992"/>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8581872"/>
        <c:crosses val="autoZero"/>
        <c:auto val="1"/>
        <c:lblAlgn val="ctr"/>
        <c:lblOffset val="100"/>
        <c:tickLblSkip val="3"/>
        <c:tickMarkSkip val="3"/>
        <c:noMultiLvlLbl val="0"/>
      </c:catAx>
      <c:valAx>
        <c:axId val="278581872"/>
        <c:scaling>
          <c:orientation val="minMax"/>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8575992"/>
        <c:crosses val="autoZero"/>
        <c:crossBetween val="midCat"/>
        <c:majorUnit val="1"/>
        <c:minorUnit val="0.5"/>
      </c:valAx>
      <c:spPr>
        <a:noFill/>
        <a:ln>
          <a:noFill/>
        </a:ln>
        <a:effectLst/>
      </c:spPr>
    </c:plotArea>
    <c:legend>
      <c:legendPos val="r"/>
      <c:layout>
        <c:manualLayout>
          <c:xMode val="edge"/>
          <c:yMode val="edge"/>
          <c:x val="7.8487292746943216E-2"/>
          <c:y val="0.17782972440944883"/>
          <c:w val="0.85421369203849518"/>
          <c:h val="6.39834083239595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pPr>
            <a:r>
              <a:rPr lang="en-US" sz="1100" dirty="0"/>
              <a:t>Gross Domestic Product (GDP)</a:t>
            </a:r>
          </a:p>
        </c:rich>
      </c:tx>
      <c:layout>
        <c:manualLayout>
          <c:xMode val="edge"/>
          <c:yMode val="edge"/>
          <c:x val="0"/>
          <c:y val="0"/>
        </c:manualLayout>
      </c:layout>
      <c:overlay val="0"/>
    </c:title>
    <c:autoTitleDeleted val="0"/>
    <c:plotArea>
      <c:layout>
        <c:manualLayout>
          <c:layoutTarget val="inner"/>
          <c:xMode val="edge"/>
          <c:yMode val="edge"/>
          <c:x val="1.6785102660039835E-2"/>
          <c:y val="0.15596009389671364"/>
          <c:w val="0.96337364079490062"/>
          <c:h val="0.69392644757433486"/>
        </c:manualLayout>
      </c:layout>
      <c:barChart>
        <c:barDir val="col"/>
        <c:grouping val="clustered"/>
        <c:varyColors val="0"/>
        <c:ser>
          <c:idx val="0"/>
          <c:order val="0"/>
          <c:tx>
            <c:strRef>
              <c:f>Sheet1!$B$1</c:f>
              <c:strCache>
                <c:ptCount val="1"/>
                <c:pt idx="0">
                  <c:v>GDP (RM billion)</c:v>
                </c:pt>
              </c:strCache>
            </c:strRef>
          </c:tx>
          <c:spPr>
            <a:solidFill>
              <a:srgbClr val="0579CC"/>
            </a:solidFill>
            <a:ln>
              <a:noFill/>
            </a:ln>
            <a:effectLst/>
            <a:scene3d>
              <a:camera prst="orthographicFront"/>
              <a:lightRig rig="threePt" dir="t"/>
            </a:scene3d>
            <a:sp3d/>
          </c:spPr>
          <c:invertIfNegative val="0"/>
          <c:dPt>
            <c:idx val="0"/>
            <c:invertIfNegative val="0"/>
            <c:bubble3D val="0"/>
            <c:spPr>
              <a:solidFill>
                <a:srgbClr val="99D0DF"/>
              </a:solidFill>
              <a:ln>
                <a:noFill/>
              </a:ln>
              <a:effectLst/>
              <a:scene3d>
                <a:camera prst="orthographicFront"/>
                <a:lightRig rig="threePt" dir="t"/>
              </a:scene3d>
              <a:sp3d/>
            </c:spPr>
            <c:extLst>
              <c:ext xmlns:c16="http://schemas.microsoft.com/office/drawing/2014/chart" uri="{C3380CC4-5D6E-409C-BE32-E72D297353CC}">
                <c16:uniqueId val="{00000001-470A-4B16-9D0C-41D84D803007}"/>
              </c:ext>
            </c:extLst>
          </c:dPt>
          <c:dPt>
            <c:idx val="1"/>
            <c:invertIfNegative val="0"/>
            <c:bubble3D val="0"/>
            <c:spPr>
              <a:solidFill>
                <a:srgbClr val="99D0DF"/>
              </a:solidFill>
              <a:ln>
                <a:noFill/>
              </a:ln>
              <a:effectLst/>
              <a:scene3d>
                <a:camera prst="orthographicFront"/>
                <a:lightRig rig="threePt" dir="t"/>
              </a:scene3d>
              <a:sp3d/>
            </c:spPr>
            <c:extLst>
              <c:ext xmlns:c16="http://schemas.microsoft.com/office/drawing/2014/chart" uri="{C3380CC4-5D6E-409C-BE32-E72D297353CC}">
                <c16:uniqueId val="{0000000C-EB08-42A0-A997-ED15DE1F012C}"/>
              </c:ext>
            </c:extLst>
          </c:dPt>
          <c:dPt>
            <c:idx val="2"/>
            <c:invertIfNegative val="0"/>
            <c:bubble3D val="0"/>
            <c:spPr>
              <a:solidFill>
                <a:srgbClr val="99D0DF"/>
              </a:solidFill>
              <a:ln>
                <a:noFill/>
              </a:ln>
              <a:effectLst/>
              <a:scene3d>
                <a:camera prst="orthographicFront"/>
                <a:lightRig rig="threePt" dir="t"/>
              </a:scene3d>
              <a:sp3d/>
            </c:spPr>
            <c:extLst>
              <c:ext xmlns:c16="http://schemas.microsoft.com/office/drawing/2014/chart" uri="{C3380CC4-5D6E-409C-BE32-E72D297353CC}">
                <c16:uniqueId val="{0000000D-EB08-42A0-A997-ED15DE1F012C}"/>
              </c:ext>
            </c:extLst>
          </c:dPt>
          <c:dPt>
            <c:idx val="3"/>
            <c:invertIfNegative val="0"/>
            <c:bubble3D val="0"/>
            <c:spPr>
              <a:solidFill>
                <a:srgbClr val="99D0DF"/>
              </a:solidFill>
              <a:ln>
                <a:noFill/>
              </a:ln>
              <a:effectLst/>
              <a:scene3d>
                <a:camera prst="orthographicFront"/>
                <a:lightRig rig="threePt" dir="t"/>
              </a:scene3d>
              <a:sp3d/>
            </c:spPr>
            <c:extLst>
              <c:ext xmlns:c16="http://schemas.microsoft.com/office/drawing/2014/chart" uri="{C3380CC4-5D6E-409C-BE32-E72D297353CC}">
                <c16:uniqueId val="{00000003-470A-4B16-9D0C-41D84D803007}"/>
              </c:ext>
            </c:extLst>
          </c:dPt>
          <c:dPt>
            <c:idx val="4"/>
            <c:invertIfNegative val="0"/>
            <c:bubble3D val="0"/>
            <c:spPr>
              <a:solidFill>
                <a:srgbClr val="99D0DF"/>
              </a:solidFill>
              <a:ln>
                <a:noFill/>
              </a:ln>
              <a:effectLst/>
              <a:scene3d>
                <a:camera prst="orthographicFront"/>
                <a:lightRig rig="threePt" dir="t"/>
              </a:scene3d>
              <a:sp3d/>
            </c:spPr>
            <c:extLst>
              <c:ext xmlns:c16="http://schemas.microsoft.com/office/drawing/2014/chart" uri="{C3380CC4-5D6E-409C-BE32-E72D297353CC}">
                <c16:uniqueId val="{00000005-470A-4B16-9D0C-41D84D803007}"/>
              </c:ext>
            </c:extLst>
          </c:dPt>
          <c:dPt>
            <c:idx val="5"/>
            <c:invertIfNegative val="0"/>
            <c:bubble3D val="0"/>
            <c:spPr>
              <a:solidFill>
                <a:srgbClr val="31859C"/>
              </a:solidFill>
              <a:ln>
                <a:noFill/>
              </a:ln>
              <a:effectLst/>
              <a:scene3d>
                <a:camera prst="orthographicFront"/>
                <a:lightRig rig="threePt" dir="t"/>
              </a:scene3d>
              <a:sp3d/>
            </c:spPr>
            <c:extLst>
              <c:ext xmlns:c16="http://schemas.microsoft.com/office/drawing/2014/chart" uri="{C3380CC4-5D6E-409C-BE32-E72D297353CC}">
                <c16:uniqueId val="{00000006-470A-4B16-9D0C-41D84D803007}"/>
              </c:ext>
            </c:extLst>
          </c:dPt>
          <c:dPt>
            <c:idx val="6"/>
            <c:invertIfNegative val="0"/>
            <c:bubble3D val="0"/>
            <c:spPr>
              <a:solidFill>
                <a:srgbClr val="31859C"/>
              </a:solidFill>
              <a:ln>
                <a:noFill/>
              </a:ln>
              <a:effectLst/>
              <a:scene3d>
                <a:camera prst="orthographicFront"/>
                <a:lightRig rig="threePt" dir="t"/>
              </a:scene3d>
              <a:sp3d/>
            </c:spPr>
            <c:extLst>
              <c:ext xmlns:c16="http://schemas.microsoft.com/office/drawing/2014/chart" uri="{C3380CC4-5D6E-409C-BE32-E72D297353CC}">
                <c16:uniqueId val="{00000007-470A-4B16-9D0C-41D84D803007}"/>
              </c:ext>
            </c:extLst>
          </c:dPt>
          <c:dPt>
            <c:idx val="7"/>
            <c:invertIfNegative val="0"/>
            <c:bubble3D val="0"/>
            <c:spPr>
              <a:solidFill>
                <a:srgbClr val="31859C"/>
              </a:solidFill>
              <a:ln>
                <a:noFill/>
              </a:ln>
              <a:effectLst/>
              <a:scene3d>
                <a:camera prst="orthographicFront"/>
                <a:lightRig rig="threePt" dir="t"/>
              </a:scene3d>
              <a:sp3d/>
            </c:spPr>
            <c:extLst>
              <c:ext xmlns:c16="http://schemas.microsoft.com/office/drawing/2014/chart" uri="{C3380CC4-5D6E-409C-BE32-E72D297353CC}">
                <c16:uniqueId val="{00000008-470A-4B16-9D0C-41D84D803007}"/>
              </c:ext>
            </c:extLst>
          </c:dPt>
          <c:dPt>
            <c:idx val="8"/>
            <c:invertIfNegative val="0"/>
            <c:bubble3D val="0"/>
            <c:extLst>
              <c:ext xmlns:c16="http://schemas.microsoft.com/office/drawing/2014/chart" uri="{C3380CC4-5D6E-409C-BE32-E72D297353CC}">
                <c16:uniqueId val="{00000009-470A-4B16-9D0C-41D84D803007}"/>
              </c:ext>
            </c:extLst>
          </c:dPt>
          <c:dPt>
            <c:idx val="9"/>
            <c:invertIfNegative val="0"/>
            <c:bubble3D val="0"/>
            <c:spPr>
              <a:solidFill>
                <a:srgbClr val="0579CC"/>
              </a:solidFill>
              <a:ln>
                <a:noFill/>
              </a:ln>
              <a:effectLst/>
              <a:scene3d>
                <a:camera prst="orthographicFront"/>
                <a:lightRig rig="threePt" dir="t"/>
              </a:scene3d>
              <a:sp3d prstMaterial="matte"/>
            </c:spPr>
            <c:extLst>
              <c:ext xmlns:c16="http://schemas.microsoft.com/office/drawing/2014/chart" uri="{C3380CC4-5D6E-409C-BE32-E72D297353CC}">
                <c16:uniqueId val="{0000000B-470A-4B16-9D0C-41D84D803007}"/>
              </c:ext>
            </c:extLst>
          </c:dPt>
          <c:dLbls>
            <c:dLbl>
              <c:idx val="4"/>
              <c:layout>
                <c:manualLayout>
                  <c:x val="1.9841269841269116E-3"/>
                  <c:y val="2.4843505477308295E-2"/>
                </c:manualLayout>
              </c:layout>
              <c:numFmt formatCode="#,##0" sourceLinked="0"/>
              <c:spPr>
                <a:noFill/>
                <a:ln>
                  <a:noFill/>
                </a:ln>
                <a:effectLst/>
              </c:spPr>
              <c:txPr>
                <a:bodyPr wrap="square" lIns="38100" tIns="19050" rIns="38100" bIns="19050" anchor="ctr">
                  <a:spAutoFit/>
                </a:bodyPr>
                <a:lstStyle/>
                <a:p>
                  <a:pPr>
                    <a:defRPr sz="1100" b="0">
                      <a:solidFill>
                        <a:schemeClr val="bg1">
                          <a:lumMod val="50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0A-4B16-9D0C-41D84D803007}"/>
                </c:ext>
              </c:extLst>
            </c:dLbl>
            <c:numFmt formatCode="#,##0" sourceLinked="0"/>
            <c:spPr>
              <a:noFill/>
              <a:ln>
                <a:noFill/>
              </a:ln>
              <a:effectLst/>
            </c:spPr>
            <c:txPr>
              <a:bodyPr wrap="square" lIns="38100" tIns="19050" rIns="38100" bIns="19050" anchor="ctr">
                <a:spAutoFit/>
              </a:bodyPr>
              <a:lstStyle/>
              <a:p>
                <a:pPr>
                  <a:defRPr sz="11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Sheet1!$B$2:$B$8</c:f>
              <c:numCache>
                <c:formatCode>#,##0</c:formatCode>
                <c:ptCount val="7"/>
                <c:pt idx="0">
                  <c:v>1390.8819509999998</c:v>
                </c:pt>
                <c:pt idx="1">
                  <c:v>1516.5027539999999</c:v>
                </c:pt>
                <c:pt idx="2">
                  <c:v>1570.1424240000001</c:v>
                </c:pt>
                <c:pt idx="3">
                  <c:v>1650.3054050000001</c:v>
                </c:pt>
                <c:pt idx="4">
                  <c:v>834.65300000000002</c:v>
                </c:pt>
                <c:pt idx="5">
                  <c:v>1726.3902469662942</c:v>
                </c:pt>
                <c:pt idx="6">
                  <c:v>2195.116</c:v>
                </c:pt>
              </c:numCache>
            </c:numRef>
          </c:val>
          <c:extLst>
            <c:ext xmlns:c16="http://schemas.microsoft.com/office/drawing/2014/chart" uri="{C3380CC4-5D6E-409C-BE32-E72D297353CC}">
              <c16:uniqueId val="{0000000C-470A-4B16-9D0C-41D84D803007}"/>
            </c:ext>
          </c:extLst>
        </c:ser>
        <c:dLbls>
          <c:showLegendKey val="0"/>
          <c:showVal val="0"/>
          <c:showCatName val="0"/>
          <c:showSerName val="0"/>
          <c:showPercent val="0"/>
          <c:showBubbleSize val="0"/>
        </c:dLbls>
        <c:gapWidth val="40"/>
        <c:axId val="314396952"/>
        <c:axId val="314397736"/>
      </c:barChart>
      <c:lineChart>
        <c:grouping val="standard"/>
        <c:varyColors val="0"/>
        <c:ser>
          <c:idx val="1"/>
          <c:order val="1"/>
          <c:tx>
            <c:strRef>
              <c:f>Sheet1!$C$1</c:f>
              <c:strCache>
                <c:ptCount val="1"/>
                <c:pt idx="0">
                  <c:v>% Growth</c:v>
                </c:pt>
              </c:strCache>
            </c:strRef>
          </c:tx>
          <c:spPr>
            <a:ln w="19050">
              <a:solidFill>
                <a:srgbClr val="002060"/>
              </a:solidFill>
            </a:ln>
          </c:spPr>
          <c:marker>
            <c:symbol val="circle"/>
            <c:size val="7"/>
            <c:spPr>
              <a:solidFill>
                <a:schemeClr val="accent6">
                  <a:lumMod val="75000"/>
                </a:schemeClr>
              </a:solidFill>
              <a:ln>
                <a:noFill/>
              </a:ln>
            </c:spPr>
          </c:marker>
          <c:dPt>
            <c:idx val="4"/>
            <c:bubble3D val="0"/>
            <c:spPr>
              <a:ln w="19050">
                <a:solidFill>
                  <a:srgbClr val="002060"/>
                </a:solidFill>
                <a:prstDash val="sysDot"/>
              </a:ln>
            </c:spPr>
            <c:extLst>
              <c:ext xmlns:c16="http://schemas.microsoft.com/office/drawing/2014/chart" uri="{C3380CC4-5D6E-409C-BE32-E72D297353CC}">
                <c16:uniqueId val="{00000014-057A-45FC-8EC1-457E68547703}"/>
              </c:ext>
            </c:extLst>
          </c:dPt>
          <c:dPt>
            <c:idx val="5"/>
            <c:bubble3D val="0"/>
            <c:spPr>
              <a:ln w="19050">
                <a:noFill/>
              </a:ln>
            </c:spPr>
            <c:extLst>
              <c:ext xmlns:c16="http://schemas.microsoft.com/office/drawing/2014/chart" uri="{C3380CC4-5D6E-409C-BE32-E72D297353CC}">
                <c16:uniqueId val="{00000014-77B7-4881-B43B-66D4BB3FA670}"/>
              </c:ext>
            </c:extLst>
          </c:dPt>
          <c:dPt>
            <c:idx val="6"/>
            <c:bubble3D val="0"/>
            <c:spPr>
              <a:ln w="19050">
                <a:solidFill>
                  <a:srgbClr val="002060"/>
                </a:solidFill>
                <a:prstDash val="sysDash"/>
              </a:ln>
            </c:spPr>
            <c:extLst>
              <c:ext xmlns:c16="http://schemas.microsoft.com/office/drawing/2014/chart" uri="{C3380CC4-5D6E-409C-BE32-E72D297353CC}">
                <c16:uniqueId val="{00000013-057A-45FC-8EC1-457E68547703}"/>
              </c:ext>
            </c:extLst>
          </c:dPt>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7B7-4881-B43B-66D4BB3FA67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7A-45FC-8EC1-457E68547703}"/>
                </c:ext>
              </c:extLst>
            </c:dLbl>
            <c:dLbl>
              <c:idx val="5"/>
              <c:spPr>
                <a:solidFill>
                  <a:srgbClr val="99D0DF">
                    <a:alpha val="80000"/>
                  </a:srgbClr>
                </a:solidFill>
                <a:ln>
                  <a:noFill/>
                </a:ln>
                <a:effectLst/>
              </c:spPr>
              <c:txPr>
                <a:bodyPr wrap="square" lIns="38100" tIns="19050" rIns="38100" bIns="19050" anchor="ctr">
                  <a:spAutoFit/>
                </a:bodyPr>
                <a:lstStyle/>
                <a:p>
                  <a:pPr>
                    <a:defRPr sz="1100" b="1"/>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4-77B7-4881-B43B-66D4BB3FA670}"/>
                </c:ext>
              </c:extLst>
            </c:dLbl>
            <c:dLbl>
              <c:idx val="6"/>
              <c:tx>
                <c:rich>
                  <a:bodyPr wrap="square" lIns="38100" tIns="19050" rIns="38100" bIns="19050" anchor="ctr">
                    <a:spAutoFit/>
                  </a:bodyPr>
                  <a:lstStyle/>
                  <a:p>
                    <a:pPr>
                      <a:defRPr sz="1100" b="1"/>
                    </a:pPr>
                    <a:r>
                      <a:rPr lang="en-US" sz="1100" b="1" i="0" u="none" strike="noStrike" kern="1200" baseline="0" dirty="0">
                        <a:solidFill>
                          <a:prstClr val="black"/>
                        </a:solidFill>
                        <a:latin typeface="Arial" panose="020B0604020202020204" pitchFamily="34" charset="0"/>
                        <a:cs typeface="Arial" panose="020B0604020202020204" pitchFamily="34" charset="0"/>
                      </a:rPr>
                      <a:t>4.5-5.5 pa</a:t>
                    </a:r>
                  </a:p>
                  <a:p>
                    <a:pPr>
                      <a:defRPr sz="1100" b="1"/>
                    </a:pPr>
                    <a:r>
                      <a:rPr lang="en-US" sz="1100" b="1" i="0" u="none" strike="noStrike" kern="1200" baseline="0" dirty="0">
                        <a:solidFill>
                          <a:prstClr val="black"/>
                        </a:solidFill>
                        <a:latin typeface="Arial" panose="020B0604020202020204" pitchFamily="34" charset="0"/>
                        <a:cs typeface="Arial" panose="020B0604020202020204" pitchFamily="34" charset="0"/>
                      </a:rPr>
                      <a:t>(2026-2030)</a:t>
                    </a:r>
                  </a:p>
                </c:rich>
              </c:tx>
              <c:spPr>
                <a:solidFill>
                  <a:srgbClr val="99D0DF">
                    <a:alpha val="80000"/>
                  </a:srgbClr>
                </a:solidFill>
                <a:ln>
                  <a:noFill/>
                </a:ln>
                <a:effectLst/>
              </c:spPr>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57A-45FC-8EC1-457E68547703}"/>
                </c:ext>
              </c:extLst>
            </c:dLbl>
            <c:spPr>
              <a:noFill/>
              <a:ln>
                <a:noFill/>
              </a:ln>
              <a:effectLst/>
            </c:spPr>
            <c:txPr>
              <a:bodyPr wrap="square" lIns="38100" tIns="19050" rIns="38100" bIns="19050" anchor="ctr">
                <a:spAutoFit/>
              </a:bodyPr>
              <a:lstStyle/>
              <a:p>
                <a:pPr>
                  <a:defRPr sz="11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Sheet1!$C$2:$C$8</c:f>
              <c:numCache>
                <c:formatCode>0.0</c:formatCode>
                <c:ptCount val="7"/>
                <c:pt idx="0">
                  <c:v>3.3153562973862849</c:v>
                </c:pt>
                <c:pt idx="1">
                  <c:v>9.0317372304445254</c:v>
                </c:pt>
                <c:pt idx="2">
                  <c:v>3.5370638041057001</c:v>
                </c:pt>
                <c:pt idx="3">
                  <c:v>5.105459210240415</c:v>
                </c:pt>
                <c:pt idx="4">
                  <c:v>4.4000000000000004</c:v>
                </c:pt>
                <c:pt idx="5">
                  <c:v>4.610349195717145</c:v>
                </c:pt>
                <c:pt idx="6">
                  <c:v>5</c:v>
                </c:pt>
              </c:numCache>
            </c:numRef>
          </c:val>
          <c:smooth val="0"/>
          <c:extLst>
            <c:ext xmlns:c16="http://schemas.microsoft.com/office/drawing/2014/chart" uri="{C3380CC4-5D6E-409C-BE32-E72D297353CC}">
              <c16:uniqueId val="{00000013-77B7-4881-B43B-66D4BB3FA670}"/>
            </c:ext>
          </c:extLst>
        </c:ser>
        <c:dLbls>
          <c:showLegendKey val="0"/>
          <c:showVal val="0"/>
          <c:showCatName val="0"/>
          <c:showSerName val="0"/>
          <c:showPercent val="0"/>
          <c:showBubbleSize val="0"/>
        </c:dLbls>
        <c:marker val="1"/>
        <c:smooth val="0"/>
        <c:axId val="1730120464"/>
        <c:axId val="1730121424"/>
      </c:lineChart>
      <c:catAx>
        <c:axId val="314396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horz" wrap="square" anchor="t"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397736"/>
        <c:crosses val="autoZero"/>
        <c:auto val="1"/>
        <c:lblAlgn val="ctr"/>
        <c:lblOffset val="100"/>
        <c:noMultiLvlLbl val="0"/>
      </c:catAx>
      <c:valAx>
        <c:axId val="314397736"/>
        <c:scaling>
          <c:orientation val="minMax"/>
        </c:scaling>
        <c:delete val="0"/>
        <c:axPos val="l"/>
        <c:numFmt formatCode="0" sourceLinked="0"/>
        <c:majorTickMark val="out"/>
        <c:minorTickMark val="none"/>
        <c:tickLblPos val="nextTo"/>
        <c:spPr>
          <a:noFill/>
          <a:ln>
            <a:noFill/>
          </a:ln>
        </c:spPr>
        <c:txPr>
          <a:bodyPr/>
          <a:lstStyle/>
          <a:p>
            <a:pPr>
              <a:defRPr sz="300">
                <a:noFill/>
              </a:defRPr>
            </a:pPr>
            <a:endParaRPr lang="en-US"/>
          </a:p>
        </c:txPr>
        <c:crossAx val="314396952"/>
        <c:crosses val="autoZero"/>
        <c:crossBetween val="between"/>
      </c:valAx>
      <c:valAx>
        <c:axId val="1730121424"/>
        <c:scaling>
          <c:orientation val="minMax"/>
        </c:scaling>
        <c:delete val="0"/>
        <c:axPos val="r"/>
        <c:numFmt formatCode="0" sourceLinked="0"/>
        <c:majorTickMark val="out"/>
        <c:minorTickMark val="none"/>
        <c:tickLblPos val="nextTo"/>
        <c:spPr>
          <a:noFill/>
          <a:ln>
            <a:noFill/>
          </a:ln>
        </c:spPr>
        <c:txPr>
          <a:bodyPr/>
          <a:lstStyle/>
          <a:p>
            <a:pPr>
              <a:defRPr sz="300">
                <a:noFill/>
              </a:defRPr>
            </a:pPr>
            <a:endParaRPr lang="en-US"/>
          </a:p>
        </c:txPr>
        <c:crossAx val="1730120464"/>
        <c:crosses val="max"/>
        <c:crossBetween val="between"/>
        <c:majorUnit val="2"/>
      </c:valAx>
      <c:catAx>
        <c:axId val="1730120464"/>
        <c:scaling>
          <c:orientation val="minMax"/>
        </c:scaling>
        <c:delete val="1"/>
        <c:axPos val="b"/>
        <c:numFmt formatCode="General" sourceLinked="1"/>
        <c:majorTickMark val="out"/>
        <c:minorTickMark val="none"/>
        <c:tickLblPos val="nextTo"/>
        <c:crossAx val="1730121424"/>
        <c:crosses val="autoZero"/>
        <c:auto val="1"/>
        <c:lblAlgn val="ctr"/>
        <c:lblOffset val="100"/>
        <c:noMultiLvlLbl val="0"/>
      </c:catAx>
      <c:spPr>
        <a:noFill/>
        <a:ln>
          <a:noFill/>
        </a:ln>
        <a:effectLst/>
      </c:spPr>
    </c:plotArea>
    <c:legend>
      <c:legendPos val="t"/>
      <c:layout>
        <c:manualLayout>
          <c:xMode val="edge"/>
          <c:yMode val="edge"/>
          <c:x val="0.32817429071366078"/>
          <c:y val="9.5895931142410018E-2"/>
          <c:w val="0.42576349831271093"/>
          <c:h val="9.0266431924882623E-2"/>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pPr>
            <a:r>
              <a:rPr lang="en-US" sz="1100" dirty="0"/>
              <a:t>GDP growth by type of expenditure</a:t>
            </a:r>
          </a:p>
          <a:p>
            <a:pPr algn="l">
              <a:defRPr sz="1100"/>
            </a:pPr>
            <a:r>
              <a:rPr lang="en-US" sz="1100" b="0" dirty="0"/>
              <a:t>(%)</a:t>
            </a:r>
          </a:p>
        </c:rich>
      </c:tx>
      <c:layout>
        <c:manualLayout>
          <c:xMode val="edge"/>
          <c:yMode val="edge"/>
          <c:x val="0"/>
          <c:y val="0"/>
        </c:manualLayout>
      </c:layout>
      <c:overlay val="0"/>
    </c:title>
    <c:autoTitleDeleted val="0"/>
    <c:plotArea>
      <c:layout>
        <c:manualLayout>
          <c:layoutTarget val="inner"/>
          <c:xMode val="edge"/>
          <c:yMode val="edge"/>
          <c:x val="1.6785102660039835E-2"/>
          <c:y val="0.18080359937402191"/>
          <c:w val="0.96337364079490062"/>
          <c:h val="0.75851956181533642"/>
        </c:manualLayout>
      </c:layout>
      <c:barChart>
        <c:barDir val="col"/>
        <c:grouping val="clustered"/>
        <c:varyColors val="0"/>
        <c:ser>
          <c:idx val="0"/>
          <c:order val="0"/>
          <c:tx>
            <c:strRef>
              <c:f>Sheet1!$B$1</c:f>
              <c:strCache>
                <c:ptCount val="1"/>
                <c:pt idx="0">
                  <c:v>Private Consumption</c:v>
                </c:pt>
              </c:strCache>
            </c:strRef>
          </c:tx>
          <c:spPr>
            <a:solidFill>
              <a:srgbClr val="0070C0"/>
            </a:solidFill>
            <a:ln>
              <a:noFill/>
            </a:ln>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1-AAAD-4242-B28C-22771D4ACB71}"/>
              </c:ext>
            </c:extLst>
          </c:dPt>
          <c:dPt>
            <c:idx val="1"/>
            <c:invertIfNegative val="0"/>
            <c:bubble3D val="0"/>
            <c:extLst>
              <c:ext xmlns:c16="http://schemas.microsoft.com/office/drawing/2014/chart" uri="{C3380CC4-5D6E-409C-BE32-E72D297353CC}">
                <c16:uniqueId val="{00000003-AAAD-4242-B28C-22771D4ACB71}"/>
              </c:ext>
            </c:extLst>
          </c:dPt>
          <c:dPt>
            <c:idx val="2"/>
            <c:invertIfNegative val="0"/>
            <c:bubble3D val="0"/>
            <c:extLst>
              <c:ext xmlns:c16="http://schemas.microsoft.com/office/drawing/2014/chart" uri="{C3380CC4-5D6E-409C-BE32-E72D297353CC}">
                <c16:uniqueId val="{00000005-AAAD-4242-B28C-22771D4ACB71}"/>
              </c:ext>
            </c:extLst>
          </c:dPt>
          <c:dPt>
            <c:idx val="3"/>
            <c:invertIfNegative val="0"/>
            <c:bubble3D val="0"/>
            <c:extLst>
              <c:ext xmlns:c16="http://schemas.microsoft.com/office/drawing/2014/chart" uri="{C3380CC4-5D6E-409C-BE32-E72D297353CC}">
                <c16:uniqueId val="{00000007-AAAD-4242-B28C-22771D4ACB71}"/>
              </c:ext>
            </c:extLst>
          </c:dPt>
          <c:dPt>
            <c:idx val="4"/>
            <c:invertIfNegative val="0"/>
            <c:bubble3D val="0"/>
            <c:extLst>
              <c:ext xmlns:c16="http://schemas.microsoft.com/office/drawing/2014/chart" uri="{C3380CC4-5D6E-409C-BE32-E72D297353CC}">
                <c16:uniqueId val="{00000009-AAAD-4242-B28C-22771D4ACB71}"/>
              </c:ext>
            </c:extLst>
          </c:dPt>
          <c:dPt>
            <c:idx val="5"/>
            <c:invertIfNegative val="0"/>
            <c:bubble3D val="0"/>
            <c:extLst>
              <c:ext xmlns:c16="http://schemas.microsoft.com/office/drawing/2014/chart" uri="{C3380CC4-5D6E-409C-BE32-E72D297353CC}">
                <c16:uniqueId val="{0000000B-AAAD-4242-B28C-22771D4ACB71}"/>
              </c:ext>
            </c:extLst>
          </c:dPt>
          <c:dPt>
            <c:idx val="6"/>
            <c:invertIfNegative val="0"/>
            <c:bubble3D val="0"/>
            <c:extLst>
              <c:ext xmlns:c16="http://schemas.microsoft.com/office/drawing/2014/chart" uri="{C3380CC4-5D6E-409C-BE32-E72D297353CC}">
                <c16:uniqueId val="{0000000D-AAAD-4242-B28C-22771D4ACB71}"/>
              </c:ext>
            </c:extLst>
          </c:dPt>
          <c:dPt>
            <c:idx val="7"/>
            <c:invertIfNegative val="0"/>
            <c:bubble3D val="0"/>
            <c:extLst>
              <c:ext xmlns:c16="http://schemas.microsoft.com/office/drawing/2014/chart" uri="{C3380CC4-5D6E-409C-BE32-E72D297353CC}">
                <c16:uniqueId val="{0000000F-AAAD-4242-B28C-22771D4ACB71}"/>
              </c:ext>
            </c:extLst>
          </c:dPt>
          <c:dPt>
            <c:idx val="8"/>
            <c:invertIfNegative val="0"/>
            <c:bubble3D val="0"/>
            <c:extLst>
              <c:ext xmlns:c16="http://schemas.microsoft.com/office/drawing/2014/chart" uri="{C3380CC4-5D6E-409C-BE32-E72D297353CC}">
                <c16:uniqueId val="{00000010-AAAD-4242-B28C-22771D4ACB71}"/>
              </c:ext>
            </c:extLst>
          </c:dPt>
          <c:dPt>
            <c:idx val="9"/>
            <c:invertIfNegative val="0"/>
            <c:bubble3D val="0"/>
            <c:spPr>
              <a:solidFill>
                <a:srgbClr val="0070C0"/>
              </a:solidFill>
              <a:ln>
                <a:noFill/>
              </a:ln>
              <a:effectLst/>
              <a:scene3d>
                <a:camera prst="orthographicFront"/>
                <a:lightRig rig="threePt" dir="t"/>
              </a:scene3d>
              <a:sp3d prstMaterial="matte"/>
            </c:spPr>
            <c:extLst>
              <c:ext xmlns:c16="http://schemas.microsoft.com/office/drawing/2014/chart" uri="{C3380CC4-5D6E-409C-BE32-E72D297353CC}">
                <c16:uniqueId val="{00000012-AAAD-4242-B28C-22771D4ACB71}"/>
              </c:ext>
            </c:extLst>
          </c:dPt>
          <c:dLbls>
            <c:numFmt formatCode="#,##0.0" sourceLinked="0"/>
            <c:spPr>
              <a:noFill/>
              <a:ln>
                <a:noFill/>
              </a:ln>
              <a:effectLst/>
            </c:spPr>
            <c:txPr>
              <a:bodyPr wrap="square" lIns="38100" tIns="19050" rIns="38100" bIns="19050" anchor="ctr">
                <a:spAutoFit/>
              </a:bodyPr>
              <a:lstStyle/>
              <a:p>
                <a:pPr>
                  <a:defRPr sz="10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Sheet1!$B$2:$B$8</c:f>
              <c:numCache>
                <c:formatCode>0.0</c:formatCode>
                <c:ptCount val="7"/>
                <c:pt idx="0">
                  <c:v>1.8</c:v>
                </c:pt>
                <c:pt idx="1">
                  <c:v>11.4</c:v>
                </c:pt>
                <c:pt idx="2">
                  <c:v>4.5999999999999996</c:v>
                </c:pt>
                <c:pt idx="3">
                  <c:v>5.0999999999999996</c:v>
                </c:pt>
                <c:pt idx="4">
                  <c:v>5.1529758284075688</c:v>
                </c:pt>
                <c:pt idx="5">
                  <c:v>4.8111161215052434</c:v>
                </c:pt>
                <c:pt idx="6">
                  <c:v>5.5</c:v>
                </c:pt>
              </c:numCache>
            </c:numRef>
          </c:val>
          <c:extLst>
            <c:ext xmlns:c16="http://schemas.microsoft.com/office/drawing/2014/chart" uri="{C3380CC4-5D6E-409C-BE32-E72D297353CC}">
              <c16:uniqueId val="{00000013-AAAD-4242-B28C-22771D4ACB71}"/>
            </c:ext>
          </c:extLst>
        </c:ser>
        <c:ser>
          <c:idx val="1"/>
          <c:order val="1"/>
          <c:tx>
            <c:strRef>
              <c:f>Sheet1!$C$1</c:f>
              <c:strCache>
                <c:ptCount val="1"/>
                <c:pt idx="0">
                  <c:v>Private Investment</c:v>
                </c:pt>
              </c:strCache>
            </c:strRef>
          </c:tx>
          <c:spPr>
            <a:solidFill>
              <a:srgbClr val="C00000"/>
            </a:solidFill>
            <a:ln>
              <a:no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Sheet1!$C$2:$C$8</c:f>
              <c:numCache>
                <c:formatCode>0.0</c:formatCode>
                <c:ptCount val="7"/>
                <c:pt idx="0">
                  <c:v>2.8</c:v>
                </c:pt>
                <c:pt idx="1">
                  <c:v>7.3</c:v>
                </c:pt>
                <c:pt idx="2">
                  <c:v>4.5</c:v>
                </c:pt>
                <c:pt idx="3">
                  <c:v>12.3</c:v>
                </c:pt>
                <c:pt idx="4">
                  <c:v>10.556960155931128</c:v>
                </c:pt>
                <c:pt idx="5">
                  <c:v>5.9</c:v>
                </c:pt>
                <c:pt idx="6">
                  <c:v>6</c:v>
                </c:pt>
              </c:numCache>
            </c:numRef>
          </c:val>
          <c:extLst>
            <c:ext xmlns:c16="http://schemas.microsoft.com/office/drawing/2014/chart" uri="{C3380CC4-5D6E-409C-BE32-E72D297353CC}">
              <c16:uniqueId val="{00000013-1A8F-427B-919F-08A9EE7F4422}"/>
            </c:ext>
          </c:extLst>
        </c:ser>
        <c:ser>
          <c:idx val="2"/>
          <c:order val="2"/>
          <c:tx>
            <c:strRef>
              <c:f>Sheet1!$D$1</c:f>
              <c:strCache>
                <c:ptCount val="1"/>
                <c:pt idx="0">
                  <c:v>Public Activities</c:v>
                </c:pt>
              </c:strCache>
            </c:strRef>
          </c:tx>
          <c:spPr>
            <a:solidFill>
              <a:srgbClr val="7030A0"/>
            </a:solidFill>
            <a:ln>
              <a:no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Sheet1!$D$2:$D$8</c:f>
              <c:numCache>
                <c:formatCode>0.0</c:formatCode>
                <c:ptCount val="7"/>
                <c:pt idx="0">
                  <c:v>1.0817485404187144</c:v>
                </c:pt>
                <c:pt idx="1">
                  <c:v>5.5817355208539254</c:v>
                </c:pt>
                <c:pt idx="2">
                  <c:v>4.6718263819462313</c:v>
                </c:pt>
                <c:pt idx="3">
                  <c:v>6.3452884319575409</c:v>
                </c:pt>
                <c:pt idx="4">
                  <c:v>7.0988876166012682</c:v>
                </c:pt>
                <c:pt idx="5">
                  <c:v>5.401993449826481</c:v>
                </c:pt>
                <c:pt idx="6">
                  <c:v>3.9</c:v>
                </c:pt>
              </c:numCache>
            </c:numRef>
          </c:val>
          <c:extLst>
            <c:ext xmlns:c16="http://schemas.microsoft.com/office/drawing/2014/chart" uri="{C3380CC4-5D6E-409C-BE32-E72D297353CC}">
              <c16:uniqueId val="{00000014-1A8F-427B-919F-08A9EE7F4422}"/>
            </c:ext>
          </c:extLst>
        </c:ser>
        <c:ser>
          <c:idx val="3"/>
          <c:order val="3"/>
          <c:tx>
            <c:strRef>
              <c:f>Sheet1!$E$1</c:f>
              <c:strCache>
                <c:ptCount val="1"/>
                <c:pt idx="0">
                  <c:v>Real Exports</c:v>
                </c:pt>
              </c:strCache>
            </c:strRef>
          </c:tx>
          <c:spPr>
            <a:solidFill>
              <a:schemeClr val="accent6">
                <a:lumMod val="60000"/>
                <a:lumOff val="40000"/>
              </a:schemeClr>
            </a:solidFill>
            <a:ln>
              <a:no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2021</c:v>
                </c:pt>
                <c:pt idx="1">
                  <c:v>2022</c:v>
                </c:pt>
                <c:pt idx="2">
                  <c:v>2023</c:v>
                </c:pt>
                <c:pt idx="3">
                  <c:v>2024</c:v>
                </c:pt>
                <c:pt idx="4">
                  <c:v>2025
(Jan-Jun)</c:v>
                </c:pt>
                <c:pt idx="5">
                  <c:v>2025E</c:v>
                </c:pt>
                <c:pt idx="6">
                  <c:v>2030F
(13MP)</c:v>
                </c:pt>
              </c:strCache>
            </c:strRef>
          </c:cat>
          <c:val>
            <c:numRef>
              <c:f>Sheet1!$E$2:$E$8</c:f>
              <c:numCache>
                <c:formatCode>0.0</c:formatCode>
                <c:ptCount val="7"/>
                <c:pt idx="0">
                  <c:v>18.5</c:v>
                </c:pt>
                <c:pt idx="1">
                  <c:v>14.5</c:v>
                </c:pt>
                <c:pt idx="2">
                  <c:v>-7.9</c:v>
                </c:pt>
                <c:pt idx="3">
                  <c:v>8.3000000000000007</c:v>
                </c:pt>
                <c:pt idx="4">
                  <c:v>3.3281319477834304</c:v>
                </c:pt>
                <c:pt idx="5">
                  <c:v>3.1</c:v>
                </c:pt>
                <c:pt idx="6">
                  <c:v>4.0999999999999996</c:v>
                </c:pt>
              </c:numCache>
            </c:numRef>
          </c:val>
          <c:extLst>
            <c:ext xmlns:c16="http://schemas.microsoft.com/office/drawing/2014/chart" uri="{C3380CC4-5D6E-409C-BE32-E72D297353CC}">
              <c16:uniqueId val="{00000015-1A8F-427B-919F-08A9EE7F4422}"/>
            </c:ext>
          </c:extLst>
        </c:ser>
        <c:dLbls>
          <c:showLegendKey val="0"/>
          <c:showVal val="0"/>
          <c:showCatName val="0"/>
          <c:showSerName val="0"/>
          <c:showPercent val="0"/>
          <c:showBubbleSize val="0"/>
        </c:dLbls>
        <c:gapWidth val="50"/>
        <c:axId val="314396952"/>
        <c:axId val="314397736"/>
      </c:barChart>
      <c:catAx>
        <c:axId val="314396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horz" wrap="square" anchor="t"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397736"/>
        <c:crosses val="autoZero"/>
        <c:auto val="1"/>
        <c:lblAlgn val="ctr"/>
        <c:lblOffset val="100"/>
        <c:noMultiLvlLbl val="0"/>
      </c:catAx>
      <c:valAx>
        <c:axId val="314397736"/>
        <c:scaling>
          <c:orientation val="minMax"/>
        </c:scaling>
        <c:delete val="0"/>
        <c:axPos val="l"/>
        <c:numFmt formatCode="0" sourceLinked="0"/>
        <c:majorTickMark val="out"/>
        <c:minorTickMark val="none"/>
        <c:tickLblPos val="nextTo"/>
        <c:spPr>
          <a:noFill/>
          <a:ln>
            <a:noFill/>
          </a:ln>
        </c:spPr>
        <c:txPr>
          <a:bodyPr/>
          <a:lstStyle/>
          <a:p>
            <a:pPr>
              <a:defRPr sz="300">
                <a:noFill/>
              </a:defRPr>
            </a:pPr>
            <a:endParaRPr lang="en-US"/>
          </a:p>
        </c:txPr>
        <c:crossAx val="314396952"/>
        <c:crosses val="autoZero"/>
        <c:crossBetween val="between"/>
      </c:valAx>
      <c:spPr>
        <a:noFill/>
        <a:ln>
          <a:noFill/>
        </a:ln>
        <a:effectLst/>
      </c:spPr>
    </c:plotArea>
    <c:legend>
      <c:legendPos val="t"/>
      <c:layout>
        <c:manualLayout>
          <c:xMode val="edge"/>
          <c:yMode val="edge"/>
          <c:x val="0.15649793775778026"/>
          <c:y val="9.589593114240999E-2"/>
          <c:w val="0.83382952130983623"/>
          <c:h val="0.11014123630672927"/>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42390013748281E-2"/>
          <c:y val="7.0682604891779827E-2"/>
          <c:w val="0.92019649887514043"/>
          <c:h val="0.55237815325167694"/>
        </c:manualLayout>
      </c:layout>
      <c:lineChart>
        <c:grouping val="standard"/>
        <c:varyColors val="0"/>
        <c:ser>
          <c:idx val="2"/>
          <c:order val="0"/>
          <c:tx>
            <c:strRef>
              <c:f>Sheet1!$D$1</c:f>
              <c:strCache>
                <c:ptCount val="1"/>
                <c:pt idx="0">
                  <c:v>Annual Change (%)</c:v>
                </c:pt>
              </c:strCache>
            </c:strRef>
          </c:tx>
          <c:spPr>
            <a:ln w="19050" cap="rnd">
              <a:solidFill>
                <a:srgbClr val="37588E"/>
              </a:solidFill>
              <a:round/>
            </a:ln>
            <a:effectLst/>
          </c:spPr>
          <c:marker>
            <c:symbol val="circle"/>
            <c:size val="5"/>
            <c:spPr>
              <a:solidFill>
                <a:srgbClr val="FFF3EB"/>
              </a:solidFill>
              <a:ln w="9525">
                <a:solidFill>
                  <a:srgbClr val="37588E"/>
                </a:solidFill>
              </a:ln>
              <a:effectLst/>
            </c:spPr>
          </c:marker>
          <c:cat>
            <c:multiLvlStrRef>
              <c:f>Sheet1!$A$2:$C$43</c:f>
              <c:multiLvlStrCache>
                <c:ptCount val="42"/>
                <c:lvl>
                  <c:pt idx="0">
                    <c:v> </c:v>
                  </c:pt>
                  <c:pt idx="33">
                    <c:v> </c:v>
                  </c:pt>
                  <c:pt idx="36">
                    <c:v> </c:v>
                  </c:pt>
                  <c:pt idx="37">
                    <c:v> </c:v>
                  </c:pt>
                  <c:pt idx="38">
                    <c:v> </c:v>
                  </c:pt>
                  <c:pt idx="39">
                    <c:v> </c:v>
                  </c:pt>
                  <c:pt idx="40">
                    <c:v> </c:v>
                  </c:pt>
                  <c:pt idx="41">
                    <c:v> </c:v>
                  </c:pt>
                </c:lvl>
                <c:lvl>
                  <c:pt idx="0">
                    <c:v>Q1</c:v>
                  </c:pt>
                  <c:pt idx="3">
                    <c:v>Q2</c:v>
                  </c:pt>
                  <c:pt idx="6">
                    <c:v>Q3</c:v>
                  </c:pt>
                  <c:pt idx="9">
                    <c:v>Q4</c:v>
                  </c:pt>
                  <c:pt idx="12">
                    <c:v>Q1</c:v>
                  </c:pt>
                  <c:pt idx="15">
                    <c:v>Q2</c:v>
                  </c:pt>
                  <c:pt idx="18">
                    <c:v>Q3</c:v>
                  </c:pt>
                  <c:pt idx="21">
                    <c:v>Q4</c:v>
                  </c:pt>
                  <c:pt idx="24">
                    <c:v>Q1</c:v>
                  </c:pt>
                  <c:pt idx="27">
                    <c:v>Q2</c:v>
                  </c:pt>
                  <c:pt idx="30">
                    <c:v>Q3</c:v>
                  </c:pt>
                  <c:pt idx="33">
                    <c:v>Q4</c:v>
                  </c:pt>
                  <c:pt idx="36">
                    <c:v>Q1</c:v>
                  </c:pt>
                  <c:pt idx="39">
                    <c:v>Q2</c:v>
                  </c:pt>
                </c:lvl>
                <c:lvl>
                  <c:pt idx="0">
                    <c:v>2022</c:v>
                  </c:pt>
                  <c:pt idx="12">
                    <c:v>2023</c:v>
                  </c:pt>
                  <c:pt idx="24">
                    <c:v>2024</c:v>
                  </c:pt>
                  <c:pt idx="36">
                    <c:v>2025</c:v>
                  </c:pt>
                </c:lvl>
              </c:multiLvlStrCache>
            </c:multiLvlStrRef>
          </c:cat>
          <c:val>
            <c:numRef>
              <c:f>Sheet1!$D$2:$D$43</c:f>
              <c:numCache>
                <c:formatCode>0.0</c:formatCode>
                <c:ptCount val="42"/>
                <c:pt idx="0">
                  <c:v>5.9</c:v>
                </c:pt>
                <c:pt idx="1">
                  <c:v>4.3</c:v>
                </c:pt>
                <c:pt idx="2">
                  <c:v>4.9000000000000004</c:v>
                </c:pt>
                <c:pt idx="3">
                  <c:v>5.6</c:v>
                </c:pt>
                <c:pt idx="4">
                  <c:v>5.3</c:v>
                </c:pt>
                <c:pt idx="5">
                  <c:v>16.3</c:v>
                </c:pt>
                <c:pt idx="6">
                  <c:v>16.399999999999999</c:v>
                </c:pt>
                <c:pt idx="7">
                  <c:v>16.3</c:v>
                </c:pt>
                <c:pt idx="8">
                  <c:v>10.9</c:v>
                </c:pt>
                <c:pt idx="9">
                  <c:v>7.7</c:v>
                </c:pt>
                <c:pt idx="10">
                  <c:v>4.8</c:v>
                </c:pt>
                <c:pt idx="11">
                  <c:v>9.6999999999999993</c:v>
                </c:pt>
                <c:pt idx="12">
                  <c:v>4.3</c:v>
                </c:pt>
                <c:pt idx="13">
                  <c:v>6.9</c:v>
                </c:pt>
                <c:pt idx="14">
                  <c:v>5.9</c:v>
                </c:pt>
                <c:pt idx="15">
                  <c:v>0.6</c:v>
                </c:pt>
                <c:pt idx="16">
                  <c:v>5.5</c:v>
                </c:pt>
                <c:pt idx="17">
                  <c:v>2.2000000000000002</c:v>
                </c:pt>
                <c:pt idx="18">
                  <c:v>3.5000000000000004</c:v>
                </c:pt>
                <c:pt idx="19">
                  <c:v>3.4000000000000004</c:v>
                </c:pt>
                <c:pt idx="20">
                  <c:v>2.5</c:v>
                </c:pt>
                <c:pt idx="21">
                  <c:v>3.4000000000000004</c:v>
                </c:pt>
                <c:pt idx="22">
                  <c:v>3.1</c:v>
                </c:pt>
                <c:pt idx="23">
                  <c:v>2.2999999999999998</c:v>
                </c:pt>
                <c:pt idx="24">
                  <c:v>4.8</c:v>
                </c:pt>
                <c:pt idx="25">
                  <c:v>4.8</c:v>
                </c:pt>
                <c:pt idx="26">
                  <c:v>3</c:v>
                </c:pt>
                <c:pt idx="27">
                  <c:v>6</c:v>
                </c:pt>
                <c:pt idx="28">
                  <c:v>5.9</c:v>
                </c:pt>
                <c:pt idx="29">
                  <c:v>5.8</c:v>
                </c:pt>
                <c:pt idx="30">
                  <c:v>7.4000000000000012</c:v>
                </c:pt>
                <c:pt idx="31">
                  <c:v>4.7</c:v>
                </c:pt>
                <c:pt idx="32">
                  <c:v>4</c:v>
                </c:pt>
                <c:pt idx="33">
                  <c:v>4.7</c:v>
                </c:pt>
                <c:pt idx="34">
                  <c:v>4.9000000000000004</c:v>
                </c:pt>
                <c:pt idx="35">
                  <c:v>4.7</c:v>
                </c:pt>
                <c:pt idx="36">
                  <c:v>3.5000000000000004</c:v>
                </c:pt>
                <c:pt idx="37">
                  <c:v>3.7</c:v>
                </c:pt>
                <c:pt idx="38">
                  <c:v>6</c:v>
                </c:pt>
                <c:pt idx="39">
                  <c:v>4.4000000000000004</c:v>
                </c:pt>
                <c:pt idx="40">
                  <c:v>3.3</c:v>
                </c:pt>
                <c:pt idx="41">
                  <c:v>5.5</c:v>
                </c:pt>
              </c:numCache>
            </c:numRef>
          </c:val>
          <c:smooth val="0"/>
          <c:extLst>
            <c:ext xmlns:c16="http://schemas.microsoft.com/office/drawing/2014/chart" uri="{C3380CC4-5D6E-409C-BE32-E72D297353CC}">
              <c16:uniqueId val="{00000001-F840-4D91-B09A-122B69381555}"/>
            </c:ext>
          </c:extLst>
        </c:ser>
        <c:dLbls>
          <c:showLegendKey val="0"/>
          <c:showVal val="0"/>
          <c:showCatName val="0"/>
          <c:showSerName val="0"/>
          <c:showPercent val="0"/>
          <c:showBubbleSize val="0"/>
        </c:dLbls>
        <c:marker val="1"/>
        <c:smooth val="0"/>
        <c:axId val="1130849232"/>
        <c:axId val="1130851632"/>
      </c:lineChart>
      <c:catAx>
        <c:axId val="113084923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130851632"/>
        <c:crosses val="autoZero"/>
        <c:auto val="1"/>
        <c:lblAlgn val="ctr"/>
        <c:lblOffset val="100"/>
        <c:tickLblSkip val="3"/>
        <c:tickMarkSkip val="1"/>
        <c:noMultiLvlLbl val="0"/>
      </c:catAx>
      <c:valAx>
        <c:axId val="1130851632"/>
        <c:scaling>
          <c:orientation val="minMax"/>
        </c:scaling>
        <c:delete val="0"/>
        <c:axPos val="l"/>
        <c:majorGridlines>
          <c:spPr>
            <a:ln w="15875" cap="rnd" cmpd="sng" algn="ctr">
              <a:solidFill>
                <a:schemeClr val="tx1">
                  <a:alpha val="1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0849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60664112388252E-2"/>
          <c:y val="6.6425120772946863E-2"/>
          <c:w val="0.9638238579552556"/>
          <c:h val="0.67507988131918295"/>
        </c:manualLayout>
      </c:layout>
      <c:lineChart>
        <c:grouping val="standard"/>
        <c:varyColors val="0"/>
        <c:ser>
          <c:idx val="0"/>
          <c:order val="0"/>
          <c:tx>
            <c:strRef>
              <c:f>Sheet1!$C$1</c:f>
              <c:strCache>
                <c:ptCount val="1"/>
                <c:pt idx="0">
                  <c:v>Annual Change (%)</c:v>
                </c:pt>
              </c:strCache>
            </c:strRef>
          </c:tx>
          <c:spPr>
            <a:ln w="28575" cap="rnd">
              <a:solidFill>
                <a:srgbClr val="37588E"/>
              </a:solidFill>
              <a:round/>
            </a:ln>
            <a:effectLst/>
          </c:spPr>
          <c:marker>
            <c:symbol val="circle"/>
            <c:size val="5"/>
            <c:spPr>
              <a:solidFill>
                <a:srgbClr val="FFF3EB"/>
              </a:solidFill>
              <a:ln w="25400">
                <a:solidFill>
                  <a:srgbClr val="37588E"/>
                </a:solidFill>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B9-4DF9-9698-2A1E499A23B4}"/>
                </c:ext>
              </c:extLst>
            </c:dLbl>
            <c:dLbl>
              <c:idx val="13"/>
              <c:tx>
                <c:rich>
                  <a:bodyPr/>
                  <a:lstStyle/>
                  <a:p>
                    <a:fld id="{B072E8AD-B698-4A97-9C88-21910CF0FD58}" type="VALUE">
                      <a:rPr lang="en-US" smtClean="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CF-47B2-B78F-89A04E1598F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lvl>
                <c:lvl>
                  <c:pt idx="0">
                    <c:v>2022</c:v>
                  </c:pt>
                  <c:pt idx="4">
                    <c:v>2023</c:v>
                  </c:pt>
                  <c:pt idx="8">
                    <c:v>2024</c:v>
                  </c:pt>
                  <c:pt idx="12">
                    <c:v>2025</c:v>
                  </c:pt>
                </c:lvl>
              </c:multiLvlStrCache>
            </c:multiLvlStrRef>
          </c:cat>
          <c:val>
            <c:numRef>
              <c:f>Sheet1!$C$2:$C$15</c:f>
              <c:numCache>
                <c:formatCode>0.0</c:formatCode>
                <c:ptCount val="14"/>
                <c:pt idx="0">
                  <c:v>5.0999999999999996</c:v>
                </c:pt>
                <c:pt idx="1">
                  <c:v>9.1999999999999993</c:v>
                </c:pt>
                <c:pt idx="2">
                  <c:v>14.6</c:v>
                </c:pt>
                <c:pt idx="3">
                  <c:v>7.4</c:v>
                </c:pt>
                <c:pt idx="4">
                  <c:v>5.7</c:v>
                </c:pt>
                <c:pt idx="5">
                  <c:v>2.7</c:v>
                </c:pt>
                <c:pt idx="6">
                  <c:v>3.1</c:v>
                </c:pt>
                <c:pt idx="7">
                  <c:v>2.8</c:v>
                </c:pt>
                <c:pt idx="8">
                  <c:v>4.2</c:v>
                </c:pt>
                <c:pt idx="9">
                  <c:v>5.9</c:v>
                </c:pt>
                <c:pt idx="10">
                  <c:v>5.4</c:v>
                </c:pt>
                <c:pt idx="11">
                  <c:v>4.9000000000000004</c:v>
                </c:pt>
                <c:pt idx="12">
                  <c:v>4.4000000000000004</c:v>
                </c:pt>
                <c:pt idx="13">
                  <c:v>4.4000000000000004</c:v>
                </c:pt>
              </c:numCache>
            </c:numRef>
          </c:val>
          <c:smooth val="0"/>
          <c:extLst>
            <c:ext xmlns:c16="http://schemas.microsoft.com/office/drawing/2014/chart" uri="{C3380CC4-5D6E-409C-BE32-E72D297353CC}">
              <c16:uniqueId val="{00000000-97B9-4DF9-9698-2A1E499A23B4}"/>
            </c:ext>
          </c:extLst>
        </c:ser>
        <c:dLbls>
          <c:showLegendKey val="0"/>
          <c:showVal val="0"/>
          <c:showCatName val="0"/>
          <c:showSerName val="0"/>
          <c:showPercent val="0"/>
          <c:showBubbleSize val="0"/>
        </c:dLbls>
        <c:marker val="1"/>
        <c:smooth val="0"/>
        <c:axId val="1130849232"/>
        <c:axId val="1130851632"/>
      </c:lineChart>
      <c:catAx>
        <c:axId val="113084923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130851632"/>
        <c:crosses val="autoZero"/>
        <c:auto val="1"/>
        <c:lblAlgn val="ctr"/>
        <c:lblOffset val="100"/>
        <c:tickLblSkip val="1"/>
        <c:tickMarkSkip val="1"/>
        <c:noMultiLvlLbl val="0"/>
      </c:catAx>
      <c:valAx>
        <c:axId val="1130851632"/>
        <c:scaling>
          <c:orientation val="minMax"/>
        </c:scaling>
        <c:delete val="1"/>
        <c:axPos val="l"/>
        <c:numFmt formatCode="0.0" sourceLinked="1"/>
        <c:majorTickMark val="none"/>
        <c:minorTickMark val="none"/>
        <c:tickLblPos val="nextTo"/>
        <c:crossAx val="1130849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80354267310789E-2"/>
          <c:y val="6.3657407407407413E-2"/>
          <c:w val="0.95571658615136879"/>
          <c:h val="0.72824939851268589"/>
        </c:manualLayout>
      </c:layout>
      <c:barChart>
        <c:barDir val="col"/>
        <c:grouping val="clustered"/>
        <c:varyColors val="0"/>
        <c:ser>
          <c:idx val="0"/>
          <c:order val="0"/>
          <c:tx>
            <c:strRef>
              <c:f>Sheet1!$B$1</c:f>
              <c:strCache>
                <c:ptCount val="1"/>
                <c:pt idx="0">
                  <c:v>Q1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Services</c:v>
                </c:pt>
                <c:pt idx="1">
                  <c:v>Manufacturing</c:v>
                </c:pt>
                <c:pt idx="2">
                  <c:v>Agriculture</c:v>
                </c:pt>
                <c:pt idx="3">
                  <c:v>Mining and quarrying</c:v>
                </c:pt>
                <c:pt idx="4">
                  <c:v>Construction</c:v>
                </c:pt>
              </c:strCache>
            </c:strRef>
          </c:cat>
          <c:val>
            <c:numRef>
              <c:f>Sheet1!$B$2:$B$6</c:f>
              <c:numCache>
                <c:formatCode>0.0</c:formatCode>
                <c:ptCount val="5"/>
                <c:pt idx="0">
                  <c:v>5</c:v>
                </c:pt>
                <c:pt idx="1">
                  <c:v>4.0999999999999996</c:v>
                </c:pt>
                <c:pt idx="2">
                  <c:v>0.7</c:v>
                </c:pt>
                <c:pt idx="3">
                  <c:v>-2.7</c:v>
                </c:pt>
                <c:pt idx="4">
                  <c:v>14.2</c:v>
                </c:pt>
              </c:numCache>
            </c:numRef>
          </c:val>
          <c:extLst>
            <c:ext xmlns:c16="http://schemas.microsoft.com/office/drawing/2014/chart" uri="{C3380CC4-5D6E-409C-BE32-E72D297353CC}">
              <c16:uniqueId val="{00000000-BCA5-4C5F-ABD9-39622B1DEC86}"/>
            </c:ext>
          </c:extLst>
        </c:ser>
        <c:ser>
          <c:idx val="1"/>
          <c:order val="1"/>
          <c:tx>
            <c:strRef>
              <c:f>Sheet1!$C$1</c:f>
              <c:strCache>
                <c:ptCount val="1"/>
                <c:pt idx="0">
                  <c:v>Q2</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Services</c:v>
                </c:pt>
                <c:pt idx="1">
                  <c:v>Manufacturing</c:v>
                </c:pt>
                <c:pt idx="2">
                  <c:v>Agriculture</c:v>
                </c:pt>
                <c:pt idx="3">
                  <c:v>Mining and quarrying</c:v>
                </c:pt>
                <c:pt idx="4">
                  <c:v>Construction</c:v>
                </c:pt>
              </c:strCache>
            </c:strRef>
          </c:cat>
          <c:val>
            <c:numRef>
              <c:f>Sheet1!$C$2:$C$6</c:f>
              <c:numCache>
                <c:formatCode>0.0</c:formatCode>
                <c:ptCount val="5"/>
                <c:pt idx="0">
                  <c:v>5.0999999999999996</c:v>
                </c:pt>
                <c:pt idx="1">
                  <c:v>3.7</c:v>
                </c:pt>
                <c:pt idx="2">
                  <c:v>2.1</c:v>
                </c:pt>
                <c:pt idx="3">
                  <c:v>-5.2</c:v>
                </c:pt>
                <c:pt idx="4">
                  <c:v>12.1</c:v>
                </c:pt>
              </c:numCache>
            </c:numRef>
          </c:val>
          <c:extLst>
            <c:ext xmlns:c16="http://schemas.microsoft.com/office/drawing/2014/chart" uri="{C3380CC4-5D6E-409C-BE32-E72D297353CC}">
              <c16:uniqueId val="{00000001-BCA5-4C5F-ABD9-39622B1DEC86}"/>
            </c:ext>
          </c:extLst>
        </c:ser>
        <c:dLbls>
          <c:showLegendKey val="0"/>
          <c:showVal val="0"/>
          <c:showCatName val="0"/>
          <c:showSerName val="0"/>
          <c:showPercent val="0"/>
          <c:showBubbleSize val="0"/>
        </c:dLbls>
        <c:gapWidth val="100"/>
        <c:overlap val="-20"/>
        <c:axId val="1928882095"/>
        <c:axId val="1928883535"/>
      </c:barChart>
      <c:catAx>
        <c:axId val="1928882095"/>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928883535"/>
        <c:crosses val="autoZero"/>
        <c:auto val="1"/>
        <c:lblAlgn val="ctr"/>
        <c:lblOffset val="100"/>
        <c:noMultiLvlLbl val="0"/>
      </c:catAx>
      <c:valAx>
        <c:axId val="1928883535"/>
        <c:scaling>
          <c:orientation val="minMax"/>
        </c:scaling>
        <c:delete val="1"/>
        <c:axPos val="l"/>
        <c:numFmt formatCode="0.0" sourceLinked="1"/>
        <c:majorTickMark val="none"/>
        <c:minorTickMark val="none"/>
        <c:tickLblPos val="nextTo"/>
        <c:crossAx val="1928882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Lorem</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6668-44FC-9D92-4D8A10D20B58}"/>
              </c:ext>
            </c:extLst>
          </c:dPt>
          <c:dPt>
            <c:idx val="1"/>
            <c:bubble3D val="0"/>
            <c:spPr>
              <a:solidFill>
                <a:srgbClr val="FFD4B7"/>
              </a:solidFill>
              <a:ln w="19050">
                <a:noFill/>
              </a:ln>
              <a:effectLst/>
            </c:spPr>
            <c:extLst>
              <c:ext xmlns:c16="http://schemas.microsoft.com/office/drawing/2014/chart" uri="{C3380CC4-5D6E-409C-BE32-E72D297353CC}">
                <c16:uniqueId val="{00000003-6668-44FC-9D92-4D8A10D20B58}"/>
              </c:ext>
            </c:extLst>
          </c:dPt>
          <c:cat>
            <c:strRef>
              <c:f>Sheet1!$A$2:$A$3</c:f>
              <c:strCache>
                <c:ptCount val="2"/>
                <c:pt idx="0">
                  <c:v>Ipsum</c:v>
                </c:pt>
                <c:pt idx="1">
                  <c:v>Dolor</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6668-44FC-9D92-4D8A10D20B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241812164783748E-2"/>
          <c:y val="0.12387448964712744"/>
          <c:w val="0.94061648091090044"/>
          <c:h val="0.56849619058034428"/>
        </c:manualLayout>
      </c:layout>
      <c:barChart>
        <c:barDir val="col"/>
        <c:grouping val="stacked"/>
        <c:varyColors val="0"/>
        <c:ser>
          <c:idx val="0"/>
          <c:order val="0"/>
          <c:tx>
            <c:strRef>
              <c:f>Sheet1!$B$1</c:f>
              <c:strCache>
                <c:ptCount val="1"/>
                <c:pt idx="0">
                  <c:v>Adjustment (remove this label if label is put)</c:v>
                </c:pt>
              </c:strCache>
            </c:strRef>
          </c:tx>
          <c:spPr>
            <a:noFill/>
            <a:ln>
              <a:noFill/>
            </a:ln>
            <a:effectLst/>
          </c:spPr>
          <c:invertIfNegative val="0"/>
          <c:cat>
            <c:strRef>
              <c:f>Sheet1!$A$2:$A$8</c:f>
              <c:strCache>
                <c:ptCount val="7"/>
                <c:pt idx="0">
                  <c:v>Private
Consumption</c:v>
                </c:pt>
                <c:pt idx="1">
                  <c:v>Public
Consumption</c:v>
                </c:pt>
                <c:pt idx="2">
                  <c:v>Private
Investment</c:v>
                </c:pt>
                <c:pt idx="3">
                  <c:v>Public
Investment</c:v>
                </c:pt>
                <c:pt idx="4">
                  <c:v>Changes in
Inventories
&amp; Valuables</c:v>
                </c:pt>
                <c:pt idx="5">
                  <c:v>Net
Exports</c:v>
                </c:pt>
                <c:pt idx="6">
                  <c:v>Overall
GDP Growth</c:v>
                </c:pt>
              </c:strCache>
            </c:strRef>
          </c:cat>
          <c:val>
            <c:numRef>
              <c:f>Sheet1!$B$2:$B$8</c:f>
              <c:numCache>
                <c:formatCode>0.0</c:formatCode>
                <c:ptCount val="7"/>
                <c:pt idx="0">
                  <c:v>0</c:v>
                </c:pt>
                <c:pt idx="1">
                  <c:v>3.198802984467576</c:v>
                </c:pt>
                <c:pt idx="2">
                  <c:v>3.9579058367515327</c:v>
                </c:pt>
                <c:pt idx="3">
                  <c:v>6.1367151978099361</c:v>
                </c:pt>
                <c:pt idx="4">
                  <c:v>6.6388805013858123</c:v>
                </c:pt>
                <c:pt idx="5">
                  <c:v>4.3922962427719154</c:v>
                </c:pt>
              </c:numCache>
            </c:numRef>
          </c:val>
          <c:extLst>
            <c:ext xmlns:c16="http://schemas.microsoft.com/office/drawing/2014/chart" uri="{C3380CC4-5D6E-409C-BE32-E72D297353CC}">
              <c16:uniqueId val="{00000000-210A-4A65-B57E-C05DD5CCE870}"/>
            </c:ext>
          </c:extLst>
        </c:ser>
        <c:ser>
          <c:idx val="1"/>
          <c:order val="1"/>
          <c:tx>
            <c:strRef>
              <c:f>Sheet1!$C$1</c:f>
              <c:strCache>
                <c:ptCount val="1"/>
                <c:pt idx="0">
                  <c:v>Contribution</c:v>
                </c:pt>
              </c:strCache>
            </c:strRef>
          </c:tx>
          <c:spPr>
            <a:solidFill>
              <a:srgbClr val="002060"/>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4-210A-4A65-B57E-C05DD5CCE870}"/>
              </c:ext>
            </c:extLst>
          </c:dPt>
          <c:dLbls>
            <c:dLbl>
              <c:idx val="5"/>
              <c:tx>
                <c:rich>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a:t>
                    </a:r>
                    <a:fld id="{08AE5183-6521-4304-91DC-90684941F6BB}" type="VALUE">
                      <a:rPr lang="en-US" smtClean="0"/>
                      <a:pPr>
                        <a:defRPr b="1">
                          <a:solidFill>
                            <a:schemeClr val="bg1"/>
                          </a:solidFill>
                        </a:defRPr>
                      </a:pPr>
                      <a:t>[VALUE]</a:t>
                    </a:fld>
                    <a:endParaRPr lang="en-US" dirty="0"/>
                  </a:p>
                </c:rich>
              </c:tx>
              <c:spPr>
                <a:solidFill>
                  <a:srgbClr val="C00000">
                    <a:alpha val="50000"/>
                  </a:srgbClr>
                </a:solidFill>
                <a:ln>
                  <a:noFill/>
                </a:ln>
                <a:effectLst>
                  <a:softEdge rad="12700"/>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0A-4A65-B57E-C05DD5CCE870}"/>
                </c:ext>
              </c:extLst>
            </c:dLbl>
            <c:spPr>
              <a:solidFill>
                <a:srgbClr val="002060">
                  <a:alpha val="50000"/>
                </a:srgbClr>
              </a:solidFill>
              <a:ln>
                <a:noFill/>
              </a:ln>
              <a:effectLst>
                <a:softEdge rad="12700"/>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Private
Consumption</c:v>
                </c:pt>
                <c:pt idx="1">
                  <c:v>Public
Consumption</c:v>
                </c:pt>
                <c:pt idx="2">
                  <c:v>Private
Investment</c:v>
                </c:pt>
                <c:pt idx="3">
                  <c:v>Public
Investment</c:v>
                </c:pt>
                <c:pt idx="4">
                  <c:v>Changes in
Inventories
&amp; Valuables</c:v>
                </c:pt>
                <c:pt idx="5">
                  <c:v>Net
Exports</c:v>
                </c:pt>
                <c:pt idx="6">
                  <c:v>Overall
GDP Growth</c:v>
                </c:pt>
              </c:strCache>
            </c:strRef>
          </c:cat>
          <c:val>
            <c:numRef>
              <c:f>Sheet1!$C$2:$C$8</c:f>
              <c:numCache>
                <c:formatCode>0.0</c:formatCode>
                <c:ptCount val="7"/>
                <c:pt idx="0">
                  <c:v>3.198802984467576</c:v>
                </c:pt>
                <c:pt idx="1">
                  <c:v>0.7591028522839568</c:v>
                </c:pt>
                <c:pt idx="2">
                  <c:v>2.1788093610584038</c:v>
                </c:pt>
                <c:pt idx="3">
                  <c:v>0.50216530357587608</c:v>
                </c:pt>
                <c:pt idx="4">
                  <c:v>0.31311717363443353</c:v>
                </c:pt>
                <c:pt idx="5">
                  <c:v>2.55970143224833</c:v>
                </c:pt>
                <c:pt idx="6">
                  <c:v>4.3794042975631582</c:v>
                </c:pt>
              </c:numCache>
            </c:numRef>
          </c:val>
          <c:extLst>
            <c:ext xmlns:c16="http://schemas.microsoft.com/office/drawing/2014/chart" uri="{C3380CC4-5D6E-409C-BE32-E72D297353CC}">
              <c16:uniqueId val="{00000003-210A-4A65-B57E-C05DD5CCE870}"/>
            </c:ext>
          </c:extLst>
        </c:ser>
        <c:dLbls>
          <c:showLegendKey val="0"/>
          <c:showVal val="0"/>
          <c:showCatName val="0"/>
          <c:showSerName val="0"/>
          <c:showPercent val="0"/>
          <c:showBubbleSize val="0"/>
        </c:dLbls>
        <c:gapWidth val="5"/>
        <c:overlap val="100"/>
        <c:axId val="110252463"/>
        <c:axId val="110236143"/>
      </c:barChart>
      <c:catAx>
        <c:axId val="110252463"/>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1200" b="0" i="0" u="none" strike="noStrike" kern="1200" spc="-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10236143"/>
        <c:crosses val="autoZero"/>
        <c:auto val="1"/>
        <c:lblAlgn val="ctr"/>
        <c:lblOffset val="100"/>
        <c:tickLblSkip val="1"/>
        <c:noMultiLvlLbl val="0"/>
      </c:catAx>
      <c:valAx>
        <c:axId val="110236143"/>
        <c:scaling>
          <c:orientation val="minMax"/>
        </c:scaling>
        <c:delete val="1"/>
        <c:axPos val="l"/>
        <c:numFmt formatCode="0" sourceLinked="0"/>
        <c:majorTickMark val="none"/>
        <c:minorTickMark val="none"/>
        <c:tickLblPos val="nextTo"/>
        <c:crossAx val="1102524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00085500676053E-2"/>
          <c:y val="2.2879301545640138E-2"/>
          <c:w val="0.96896052055992998"/>
          <c:h val="0.7528076035950052"/>
        </c:manualLayout>
      </c:layout>
      <c:barChart>
        <c:barDir val="col"/>
        <c:grouping val="clustered"/>
        <c:varyColors val="0"/>
        <c:ser>
          <c:idx val="0"/>
          <c:order val="0"/>
          <c:tx>
            <c:strRef>
              <c:f>Sheet1!$B$1</c:f>
              <c:strCache>
                <c:ptCount val="1"/>
                <c:pt idx="0">
                  <c:v>Serv</c:v>
                </c:pt>
              </c:strCache>
            </c:strRef>
          </c:tx>
          <c:spPr>
            <a:solidFill>
              <a:srgbClr val="D3D9EB"/>
            </a:solidFill>
            <a:ln>
              <a:noFill/>
            </a:ln>
            <a:effectLst/>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1-D2BB-4655-9F4F-21E234EACA14}"/>
              </c:ext>
            </c:extLst>
          </c:dPt>
          <c:dPt>
            <c:idx val="1"/>
            <c:invertIfNegative val="0"/>
            <c:bubble3D val="0"/>
            <c:extLst>
              <c:ext xmlns:c16="http://schemas.microsoft.com/office/drawing/2014/chart" uri="{C3380CC4-5D6E-409C-BE32-E72D297353CC}">
                <c16:uniqueId val="{00000003-D2BB-4655-9F4F-21E234EACA14}"/>
              </c:ext>
            </c:extLst>
          </c:dPt>
          <c:dPt>
            <c:idx val="2"/>
            <c:invertIfNegative val="0"/>
            <c:bubble3D val="0"/>
            <c:extLst>
              <c:ext xmlns:c16="http://schemas.microsoft.com/office/drawing/2014/chart" uri="{C3380CC4-5D6E-409C-BE32-E72D297353CC}">
                <c16:uniqueId val="{00000005-D2BB-4655-9F4F-21E234EACA14}"/>
              </c:ext>
            </c:extLst>
          </c:dPt>
          <c:dPt>
            <c:idx val="3"/>
            <c:invertIfNegative val="0"/>
            <c:bubble3D val="0"/>
            <c:extLst>
              <c:ext xmlns:c16="http://schemas.microsoft.com/office/drawing/2014/chart" uri="{C3380CC4-5D6E-409C-BE32-E72D297353CC}">
                <c16:uniqueId val="{00000007-D2BB-4655-9F4F-21E234EACA14}"/>
              </c:ext>
            </c:extLst>
          </c:dPt>
          <c:dPt>
            <c:idx val="4"/>
            <c:invertIfNegative val="0"/>
            <c:bubble3D val="0"/>
            <c:extLst>
              <c:ext xmlns:c16="http://schemas.microsoft.com/office/drawing/2014/chart" uri="{C3380CC4-5D6E-409C-BE32-E72D297353CC}">
                <c16:uniqueId val="{00000009-D2BB-4655-9F4F-21E234EACA14}"/>
              </c:ext>
            </c:extLst>
          </c:dPt>
          <c:dPt>
            <c:idx val="5"/>
            <c:invertIfNegative val="0"/>
            <c:bubble3D val="0"/>
            <c:extLst>
              <c:ext xmlns:c16="http://schemas.microsoft.com/office/drawing/2014/chart" uri="{C3380CC4-5D6E-409C-BE32-E72D297353CC}">
                <c16:uniqueId val="{0000000A-D2BB-4655-9F4F-21E234EACA14}"/>
              </c:ext>
            </c:extLst>
          </c:dPt>
          <c:dPt>
            <c:idx val="6"/>
            <c:invertIfNegative val="0"/>
            <c:bubble3D val="0"/>
            <c:extLst>
              <c:ext xmlns:c16="http://schemas.microsoft.com/office/drawing/2014/chart" uri="{C3380CC4-5D6E-409C-BE32-E72D297353CC}">
                <c16:uniqueId val="{0000000B-D2BB-4655-9F4F-21E234EACA14}"/>
              </c:ext>
            </c:extLst>
          </c:dPt>
          <c:dPt>
            <c:idx val="7"/>
            <c:invertIfNegative val="0"/>
            <c:bubble3D val="0"/>
            <c:extLst>
              <c:ext xmlns:c16="http://schemas.microsoft.com/office/drawing/2014/chart" uri="{C3380CC4-5D6E-409C-BE32-E72D297353CC}">
                <c16:uniqueId val="{0000000C-D2BB-4655-9F4F-21E234EACA14}"/>
              </c:ext>
            </c:extLst>
          </c:dPt>
          <c:dPt>
            <c:idx val="8"/>
            <c:invertIfNegative val="0"/>
            <c:bubble3D val="0"/>
            <c:extLst>
              <c:ext xmlns:c16="http://schemas.microsoft.com/office/drawing/2014/chart" uri="{C3380CC4-5D6E-409C-BE32-E72D297353CC}">
                <c16:uniqueId val="{0000000D-16E4-4C0D-A2A6-E8E0B7A822BE}"/>
              </c:ext>
            </c:extLst>
          </c:dPt>
          <c:dPt>
            <c:idx val="9"/>
            <c:invertIfNegative val="0"/>
            <c:bubble3D val="0"/>
            <c:extLst>
              <c:ext xmlns:c16="http://schemas.microsoft.com/office/drawing/2014/chart" uri="{C3380CC4-5D6E-409C-BE32-E72D297353CC}">
                <c16:uniqueId val="{0000000B-16E4-4C0D-A2A6-E8E0B7A822BE}"/>
              </c:ext>
            </c:extLst>
          </c:dPt>
          <c:dPt>
            <c:idx val="10"/>
            <c:invertIfNegative val="0"/>
            <c:bubble3D val="0"/>
            <c:spPr>
              <a:solidFill>
                <a:srgbClr val="0A3247"/>
              </a:solidFill>
              <a:ln>
                <a:noFill/>
              </a:ln>
              <a:effectLst/>
              <a:scene3d>
                <a:camera prst="orthographicFront"/>
                <a:lightRig rig="threePt" dir="t"/>
              </a:scene3d>
            </c:spPr>
            <c:extLst>
              <c:ext xmlns:c16="http://schemas.microsoft.com/office/drawing/2014/chart" uri="{C3380CC4-5D6E-409C-BE32-E72D297353CC}">
                <c16:uniqueId val="{0000000C-16E4-4C0D-A2A6-E8E0B7A822BE}"/>
              </c:ext>
            </c:extLst>
          </c:dPt>
          <c:dPt>
            <c:idx val="11"/>
            <c:invertIfNegative val="0"/>
            <c:bubble3D val="0"/>
            <c:spPr>
              <a:solidFill>
                <a:srgbClr val="002060"/>
              </a:solidFill>
              <a:ln>
                <a:noFill/>
              </a:ln>
              <a:effectLst/>
              <a:scene3d>
                <a:camera prst="orthographicFront"/>
                <a:lightRig rig="threePt" dir="t"/>
              </a:scene3d>
            </c:spPr>
            <c:extLst>
              <c:ext xmlns:c16="http://schemas.microsoft.com/office/drawing/2014/chart" uri="{C3380CC4-5D6E-409C-BE32-E72D297353CC}">
                <c16:uniqueId val="{0000000E-CD48-4503-A35D-7A1DD641E85B}"/>
              </c:ext>
            </c:extLst>
          </c:dPt>
          <c:dLbls>
            <c:dLbl>
              <c:idx val="1"/>
              <c:layout>
                <c:manualLayout>
                  <c:x val="-4.2437781360066642E-17"/>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BB-4655-9F4F-21E234EACA14}"/>
                </c:ext>
              </c:extLst>
            </c:dLbl>
            <c:dLbl>
              <c:idx val="4"/>
              <c:spPr>
                <a:noFill/>
                <a:ln>
                  <a:noFill/>
                </a:ln>
                <a:effectLst/>
              </c:spPr>
              <c:txPr>
                <a:bodyPr rot="0" vert="horz"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2BB-4655-9F4F-21E234EACA14}"/>
                </c:ext>
              </c:extLst>
            </c:dLbl>
            <c:spPr>
              <a:noFill/>
              <a:ln>
                <a:noFill/>
              </a:ln>
              <a:effectLst/>
            </c:spPr>
            <c:txPr>
              <a:bodyPr rot="0" vert="horz"/>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2023</c:v>
                </c:pt>
                <c:pt idx="1">
                  <c:v>Q2</c:v>
                </c:pt>
                <c:pt idx="2">
                  <c:v>Q3</c:v>
                </c:pt>
                <c:pt idx="3">
                  <c:v>Q4</c:v>
                </c:pt>
                <c:pt idx="4">
                  <c:v>Q1
2024</c:v>
                </c:pt>
                <c:pt idx="5">
                  <c:v>Q2</c:v>
                </c:pt>
                <c:pt idx="6">
                  <c:v>Q3</c:v>
                </c:pt>
                <c:pt idx="7">
                  <c:v>Q4</c:v>
                </c:pt>
                <c:pt idx="8">
                  <c:v>Q1
2025</c:v>
                </c:pt>
                <c:pt idx="9">
                  <c:v>Q2</c:v>
                </c:pt>
                <c:pt idx="10">
                  <c:v> 
BNM</c:v>
                </c:pt>
                <c:pt idx="11">
                  <c:v> 
SERC</c:v>
                </c:pt>
              </c:strCache>
            </c:strRef>
          </c:cat>
          <c:val>
            <c:numRef>
              <c:f>Sheet1!$B$2:$B$13</c:f>
              <c:numCache>
                <c:formatCode>General</c:formatCode>
                <c:ptCount val="12"/>
                <c:pt idx="0">
                  <c:v>6.1</c:v>
                </c:pt>
                <c:pt idx="1">
                  <c:v>4.2</c:v>
                </c:pt>
                <c:pt idx="2">
                  <c:v>4.0999999999999996</c:v>
                </c:pt>
                <c:pt idx="3">
                  <c:v>4.2</c:v>
                </c:pt>
                <c:pt idx="4" formatCode="0.0">
                  <c:v>4.7</c:v>
                </c:pt>
                <c:pt idx="5" formatCode="0.0">
                  <c:v>5.7</c:v>
                </c:pt>
                <c:pt idx="6" formatCode="0.0">
                  <c:v>4.7</c:v>
                </c:pt>
                <c:pt idx="7" formatCode="0.0">
                  <c:v>5.3</c:v>
                </c:pt>
                <c:pt idx="8" formatCode="0.0">
                  <c:v>5</c:v>
                </c:pt>
                <c:pt idx="9" formatCode="0.0">
                  <c:v>5.3</c:v>
                </c:pt>
                <c:pt idx="10" formatCode="0.0">
                  <c:v>5.6</c:v>
                </c:pt>
                <c:pt idx="11" formatCode="0.0">
                  <c:v>4.5999999999999996</c:v>
                </c:pt>
              </c:numCache>
            </c:numRef>
          </c:val>
          <c:extLst>
            <c:ext xmlns:c16="http://schemas.microsoft.com/office/drawing/2014/chart" uri="{C3380CC4-5D6E-409C-BE32-E72D297353CC}">
              <c16:uniqueId val="{0000000D-D2BB-4655-9F4F-21E234EACA14}"/>
            </c:ext>
          </c:extLst>
        </c:ser>
        <c:dLbls>
          <c:showLegendKey val="0"/>
          <c:showVal val="0"/>
          <c:showCatName val="0"/>
          <c:showSerName val="0"/>
          <c:showPercent val="0"/>
          <c:showBubbleSize val="0"/>
        </c:dLbls>
        <c:gapWidth val="100"/>
        <c:axId val="479387520"/>
        <c:axId val="479388696"/>
      </c:barChart>
      <c:catAx>
        <c:axId val="479387520"/>
        <c:scaling>
          <c:orientation val="minMax"/>
        </c:scaling>
        <c:delete val="0"/>
        <c:axPos val="b"/>
        <c:numFmt formatCode="General" sourceLinked="1"/>
        <c:majorTickMark val="out"/>
        <c:minorTickMark val="none"/>
        <c:tickLblPos val="low"/>
        <c:spPr>
          <a:noFill/>
          <a:ln w="9525" cap="flat" cmpd="sng" algn="ctr">
            <a:solidFill>
              <a:sysClr val="windowText" lastClr="000000">
                <a:lumMod val="50000"/>
                <a:lumOff val="50000"/>
              </a:sysClr>
            </a:solidFill>
            <a:round/>
          </a:ln>
          <a:effectLst/>
        </c:spPr>
        <c:txPr>
          <a:bodyPr rot="0" vert="horz"/>
          <a:lstStyle/>
          <a:p>
            <a:pPr>
              <a:defRPr sz="1100">
                <a:solidFill>
                  <a:schemeClr val="tx1">
                    <a:lumMod val="50000"/>
                    <a:lumOff val="50000"/>
                  </a:schemeClr>
                </a:solidFill>
              </a:defRPr>
            </a:pPr>
            <a:endParaRPr lang="en-US"/>
          </a:p>
        </c:txPr>
        <c:crossAx val="479388696"/>
        <c:crosses val="autoZero"/>
        <c:auto val="1"/>
        <c:lblAlgn val="ctr"/>
        <c:lblOffset val="100"/>
        <c:tickLblSkip val="1"/>
        <c:tickMarkSkip val="1"/>
        <c:noMultiLvlLbl val="0"/>
      </c:catAx>
      <c:valAx>
        <c:axId val="479388696"/>
        <c:scaling>
          <c:orientation val="minMax"/>
          <c:max val="10"/>
        </c:scaling>
        <c:delete val="1"/>
        <c:axPos val="l"/>
        <c:numFmt formatCode="0" sourceLinked="0"/>
        <c:majorTickMark val="out"/>
        <c:minorTickMark val="none"/>
        <c:tickLblPos val="nextTo"/>
        <c:crossAx val="47938752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39997941433784E-2"/>
          <c:y val="0.17360369016372953"/>
          <c:w val="0.94404804178889401"/>
          <c:h val="0.6908550493688288"/>
        </c:manualLayout>
      </c:layout>
      <c:lineChart>
        <c:grouping val="standard"/>
        <c:varyColors val="0"/>
        <c:ser>
          <c:idx val="0"/>
          <c:order val="0"/>
          <c:tx>
            <c:strRef>
              <c:f>Sheet1!$B$1</c:f>
              <c:strCache>
                <c:ptCount val="1"/>
                <c:pt idx="0">
                  <c:v>Manufacturing (Nominal)</c:v>
                </c:pt>
              </c:strCache>
            </c:strRef>
          </c:tx>
          <c:spPr>
            <a:ln w="25400" cap="rnd">
              <a:solidFill>
                <a:srgbClr val="0A3247"/>
              </a:solidFill>
              <a:round/>
            </a:ln>
            <a:effectLst/>
          </c:spPr>
          <c:marker>
            <c:symbol val="none"/>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Sheet1!$B$2:$B$15</c:f>
              <c:numCache>
                <c:formatCode>0.0</c:formatCode>
                <c:ptCount val="14"/>
                <c:pt idx="0">
                  <c:v>1.665418724782497</c:v>
                </c:pt>
                <c:pt idx="1">
                  <c:v>1.4408800729458049</c:v>
                </c:pt>
                <c:pt idx="2">
                  <c:v>2.7275515797978711</c:v>
                </c:pt>
                <c:pt idx="3">
                  <c:v>1.5642742629002893</c:v>
                </c:pt>
                <c:pt idx="4">
                  <c:v>1.4315112466487534</c:v>
                </c:pt>
                <c:pt idx="5">
                  <c:v>1.5285902866868151</c:v>
                </c:pt>
                <c:pt idx="6">
                  <c:v>0.59002199706172931</c:v>
                </c:pt>
                <c:pt idx="7">
                  <c:v>1.2089604555885369</c:v>
                </c:pt>
                <c:pt idx="8">
                  <c:v>0.73196337558716351</c:v>
                </c:pt>
                <c:pt idx="9">
                  <c:v>0.35761861609737711</c:v>
                </c:pt>
                <c:pt idx="10">
                  <c:v>0.90682491899014561</c:v>
                </c:pt>
                <c:pt idx="11">
                  <c:v>0.69108473921730695</c:v>
                </c:pt>
                <c:pt idx="12">
                  <c:v>0.72021729122411227</c:v>
                </c:pt>
                <c:pt idx="13">
                  <c:v>0.88002214287805636</c:v>
                </c:pt>
              </c:numCache>
            </c:numRef>
          </c:val>
          <c:smooth val="0"/>
          <c:extLst>
            <c:ext xmlns:c16="http://schemas.microsoft.com/office/drawing/2014/chart" uri="{C3380CC4-5D6E-409C-BE32-E72D297353CC}">
              <c16:uniqueId val="{00000000-B051-4C31-9560-80F66B4736E8}"/>
            </c:ext>
          </c:extLst>
        </c:ser>
        <c:ser>
          <c:idx val="1"/>
          <c:order val="1"/>
          <c:tx>
            <c:strRef>
              <c:f>Sheet1!$C$1</c:f>
              <c:strCache>
                <c:ptCount val="1"/>
                <c:pt idx="0">
                  <c:v>Services (Nominal)</c:v>
                </c:pt>
              </c:strCache>
            </c:strRef>
          </c:tx>
          <c:spPr>
            <a:ln w="25400" cap="rnd">
              <a:solidFill>
                <a:srgbClr val="C45B50"/>
              </a:solidFill>
              <a:round/>
            </a:ln>
            <a:effectLst/>
          </c:spPr>
          <c:marker>
            <c:symbol val="none"/>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Sheet1!$C$2:$C$15</c:f>
              <c:numCache>
                <c:formatCode>0.0</c:formatCode>
                <c:ptCount val="14"/>
                <c:pt idx="0">
                  <c:v>4.2258640762059763</c:v>
                </c:pt>
                <c:pt idx="1">
                  <c:v>5.93328492984464</c:v>
                </c:pt>
                <c:pt idx="2">
                  <c:v>4.7845377259512656</c:v>
                </c:pt>
                <c:pt idx="3">
                  <c:v>3.2498329885232158</c:v>
                </c:pt>
                <c:pt idx="4">
                  <c:v>2.4737078847580474</c:v>
                </c:pt>
                <c:pt idx="5">
                  <c:v>2.1479365440468579</c:v>
                </c:pt>
                <c:pt idx="6">
                  <c:v>1.7445854826802831</c:v>
                </c:pt>
                <c:pt idx="7">
                  <c:v>1.411712060391257</c:v>
                </c:pt>
                <c:pt idx="8">
                  <c:v>1.6071334436692952</c:v>
                </c:pt>
                <c:pt idx="9">
                  <c:v>1.782789106261462</c:v>
                </c:pt>
                <c:pt idx="10">
                  <c:v>2.0178048722994113</c:v>
                </c:pt>
                <c:pt idx="11">
                  <c:v>2.1013400912131885</c:v>
                </c:pt>
                <c:pt idx="12">
                  <c:v>2.1862859280942448</c:v>
                </c:pt>
                <c:pt idx="13">
                  <c:v>2.128711191043986</c:v>
                </c:pt>
              </c:numCache>
            </c:numRef>
          </c:val>
          <c:smooth val="0"/>
          <c:extLst>
            <c:ext xmlns:c16="http://schemas.microsoft.com/office/drawing/2014/chart" uri="{C3380CC4-5D6E-409C-BE32-E72D297353CC}">
              <c16:uniqueId val="{00000001-B051-4C31-9560-80F66B4736E8}"/>
            </c:ext>
          </c:extLst>
        </c:ser>
        <c:ser>
          <c:idx val="2"/>
          <c:order val="2"/>
          <c:tx>
            <c:strRef>
              <c:f>Sheet1!$D$1</c:f>
              <c:strCache>
                <c:ptCount val="1"/>
                <c:pt idx="0">
                  <c:v>Manufacturing (Real)</c:v>
                </c:pt>
              </c:strCache>
            </c:strRef>
          </c:tx>
          <c:spPr>
            <a:ln w="25400" cap="rnd">
              <a:solidFill>
                <a:srgbClr val="0A3247"/>
              </a:solidFill>
              <a:prstDash val="sysDash"/>
              <a:round/>
            </a:ln>
            <a:effectLst/>
          </c:spPr>
          <c:marker>
            <c:symbol val="circle"/>
            <c:size val="5"/>
            <c:spPr>
              <a:solidFill>
                <a:srgbClr val="FFF3EB"/>
              </a:solidFill>
              <a:ln w="19050">
                <a:solidFill>
                  <a:srgbClr val="0A3247"/>
                </a:solidFill>
              </a:ln>
              <a:effectLst/>
            </c:spPr>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Sheet1!$D$2:$D$15</c:f>
              <c:numCache>
                <c:formatCode>0.0</c:formatCode>
                <c:ptCount val="14"/>
                <c:pt idx="0">
                  <c:v>-0.5345812752175032</c:v>
                </c:pt>
                <c:pt idx="1">
                  <c:v>-1.3591199270541949</c:v>
                </c:pt>
                <c:pt idx="2">
                  <c:v>-1.7724484202021289</c:v>
                </c:pt>
                <c:pt idx="3">
                  <c:v>-2.3357257370997107</c:v>
                </c:pt>
                <c:pt idx="4">
                  <c:v>-2.1684887533512467</c:v>
                </c:pt>
                <c:pt idx="5">
                  <c:v>-1.2714097133131848</c:v>
                </c:pt>
                <c:pt idx="6">
                  <c:v>-1.4099780029382707</c:v>
                </c:pt>
                <c:pt idx="7">
                  <c:v>-0.39103954441146316</c:v>
                </c:pt>
                <c:pt idx="8">
                  <c:v>-0.96803662441283644</c:v>
                </c:pt>
                <c:pt idx="9">
                  <c:v>-1.5423813839026228</c:v>
                </c:pt>
                <c:pt idx="10">
                  <c:v>-0.9931750810098543</c:v>
                </c:pt>
                <c:pt idx="11">
                  <c:v>-1.1089152607826931</c:v>
                </c:pt>
                <c:pt idx="12">
                  <c:v>-0.77978270877588773</c:v>
                </c:pt>
                <c:pt idx="13">
                  <c:v>-0.41997785712194369</c:v>
                </c:pt>
              </c:numCache>
            </c:numRef>
          </c:val>
          <c:smooth val="0"/>
          <c:extLst>
            <c:ext xmlns:c16="http://schemas.microsoft.com/office/drawing/2014/chart" uri="{C3380CC4-5D6E-409C-BE32-E72D297353CC}">
              <c16:uniqueId val="{00000002-B051-4C31-9560-80F66B4736E8}"/>
            </c:ext>
          </c:extLst>
        </c:ser>
        <c:ser>
          <c:idx val="3"/>
          <c:order val="3"/>
          <c:tx>
            <c:strRef>
              <c:f>Sheet1!$E$1</c:f>
              <c:strCache>
                <c:ptCount val="1"/>
                <c:pt idx="0">
                  <c:v>Services (Real)</c:v>
                </c:pt>
              </c:strCache>
            </c:strRef>
          </c:tx>
          <c:spPr>
            <a:ln w="25400" cap="rnd">
              <a:solidFill>
                <a:srgbClr val="C45B50"/>
              </a:solidFill>
              <a:prstDash val="sysDash"/>
              <a:round/>
            </a:ln>
            <a:effectLst/>
          </c:spPr>
          <c:marker>
            <c:symbol val="circle"/>
            <c:size val="5"/>
            <c:spPr>
              <a:solidFill>
                <a:srgbClr val="FFF3EB"/>
              </a:solidFill>
              <a:ln w="19050">
                <a:solidFill>
                  <a:srgbClr val="C45B50"/>
                </a:solidFill>
              </a:ln>
              <a:effectLst/>
            </c:spPr>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Sheet1!$E$2:$E$15</c:f>
              <c:numCache>
                <c:formatCode>0.0</c:formatCode>
                <c:ptCount val="14"/>
                <c:pt idx="0">
                  <c:v>2.0258640762059761</c:v>
                </c:pt>
                <c:pt idx="1">
                  <c:v>3.1332849298446401</c:v>
                </c:pt>
                <c:pt idx="2">
                  <c:v>0.28453772595126559</c:v>
                </c:pt>
                <c:pt idx="3">
                  <c:v>-0.65016701147678413</c:v>
                </c:pt>
                <c:pt idx="4">
                  <c:v>-1.1262921152419527</c:v>
                </c:pt>
                <c:pt idx="5">
                  <c:v>-0.65206345595314197</c:v>
                </c:pt>
                <c:pt idx="6">
                  <c:v>-0.25541451731971687</c:v>
                </c:pt>
                <c:pt idx="7">
                  <c:v>-0.18828793960874313</c:v>
                </c:pt>
                <c:pt idx="8">
                  <c:v>-9.286655633070473E-2</c:v>
                </c:pt>
                <c:pt idx="9">
                  <c:v>-0.11721089373853788</c:v>
                </c:pt>
                <c:pt idx="10">
                  <c:v>0.11780487229941139</c:v>
                </c:pt>
                <c:pt idx="11">
                  <c:v>0.3013400912131885</c:v>
                </c:pt>
                <c:pt idx="12">
                  <c:v>0.68628592809424482</c:v>
                </c:pt>
                <c:pt idx="13">
                  <c:v>0.82871119104398594</c:v>
                </c:pt>
              </c:numCache>
            </c:numRef>
          </c:val>
          <c:smooth val="0"/>
          <c:extLst>
            <c:ext xmlns:c16="http://schemas.microsoft.com/office/drawing/2014/chart" uri="{C3380CC4-5D6E-409C-BE32-E72D297353CC}">
              <c16:uniqueId val="{00000003-B051-4C31-9560-80F66B4736E8}"/>
            </c:ext>
          </c:extLst>
        </c:ser>
        <c:dLbls>
          <c:showLegendKey val="0"/>
          <c:showVal val="0"/>
          <c:showCatName val="0"/>
          <c:showSerName val="0"/>
          <c:showPercent val="0"/>
          <c:showBubbleSize val="0"/>
        </c:dLbls>
        <c:smooth val="0"/>
        <c:axId val="280006864"/>
        <c:axId val="280006472"/>
      </c:lineChart>
      <c:catAx>
        <c:axId val="280006864"/>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vert="horz"/>
          <a:lstStyle/>
          <a:p>
            <a:pPr>
              <a:defRPr>
                <a:solidFill>
                  <a:schemeClr val="tx1">
                    <a:lumMod val="50000"/>
                    <a:lumOff val="50000"/>
                  </a:schemeClr>
                </a:solidFill>
              </a:defRPr>
            </a:pPr>
            <a:endParaRPr lang="en-US"/>
          </a:p>
        </c:txPr>
        <c:crossAx val="280006472"/>
        <c:crosses val="autoZero"/>
        <c:auto val="1"/>
        <c:lblAlgn val="ctr"/>
        <c:lblOffset val="100"/>
        <c:tickLblSkip val="1"/>
        <c:tickMarkSkip val="1"/>
        <c:noMultiLvlLbl val="0"/>
      </c:catAx>
      <c:valAx>
        <c:axId val="280006472"/>
        <c:scaling>
          <c:orientation val="minMax"/>
          <c:max val="6"/>
        </c:scaling>
        <c:delete val="0"/>
        <c:axPos val="l"/>
        <c:majorGridlines>
          <c:spPr>
            <a:ln w="9525" cap="rnd" cmpd="sng" algn="ctr">
              <a:solidFill>
                <a:schemeClr val="tx1">
                  <a:alpha val="20000"/>
                </a:schemeClr>
              </a:solidFill>
              <a:prstDash val="sysDot"/>
              <a:round/>
            </a:ln>
            <a:effectLst/>
          </c:spPr>
        </c:majorGridlines>
        <c:minorGridlines>
          <c:spPr>
            <a:ln w="9525" cap="rnd"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vert="horz"/>
          <a:lstStyle/>
          <a:p>
            <a:pPr>
              <a:defRPr>
                <a:solidFill>
                  <a:schemeClr val="tx1">
                    <a:lumMod val="50000"/>
                    <a:lumOff val="50000"/>
                  </a:schemeClr>
                </a:solidFill>
              </a:defRPr>
            </a:pPr>
            <a:endParaRPr lang="en-US"/>
          </a:p>
        </c:txPr>
        <c:crossAx val="280006864"/>
        <c:crosses val="autoZero"/>
        <c:crossBetween val="midCat"/>
        <c:majorUnit val="2"/>
        <c:minorUnit val="1"/>
      </c:valAx>
      <c:spPr>
        <a:noFill/>
        <a:ln>
          <a:noFill/>
        </a:ln>
        <a:effectLst/>
      </c:spPr>
    </c:plotArea>
    <c:legend>
      <c:legendPos val="t"/>
      <c:layout>
        <c:manualLayout>
          <c:xMode val="edge"/>
          <c:yMode val="edge"/>
          <c:x val="0.51236876640419937"/>
          <c:y val="1.6666666666666666E-2"/>
          <c:w val="0.48258049775028122"/>
          <c:h val="0.29473228346456692"/>
        </c:manualLayout>
      </c:layout>
      <c:overlay val="0"/>
      <c:spPr>
        <a:solidFill>
          <a:srgbClr val="FFF3EB"/>
        </a:solidFill>
      </c:sp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83552055993003E-2"/>
          <c:y val="0.18850417135358083"/>
          <c:w val="0.91628390201224852"/>
          <c:h val="0.6660339332583427"/>
        </c:manualLayout>
      </c:layout>
      <c:lineChart>
        <c:grouping val="standard"/>
        <c:varyColors val="0"/>
        <c:ser>
          <c:idx val="0"/>
          <c:order val="0"/>
          <c:tx>
            <c:strRef>
              <c:f>Sheet1!$B$1</c:f>
              <c:strCache>
                <c:ptCount val="1"/>
                <c:pt idx="0">
                  <c:v>Outstanding Balance of Credit Cards</c:v>
                </c:pt>
              </c:strCache>
            </c:strRef>
          </c:tx>
          <c:spPr>
            <a:ln w="38100" cap="rnd">
              <a:solidFill>
                <a:srgbClr val="0A3247"/>
              </a:solidFill>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Sheet1!$B$2:$B$8</c:f>
              <c:numCache>
                <c:formatCode>0.0</c:formatCode>
                <c:ptCount val="7"/>
                <c:pt idx="0">
                  <c:v>3.1856480133418463</c:v>
                </c:pt>
                <c:pt idx="1">
                  <c:v>-12.469078203831641</c:v>
                </c:pt>
                <c:pt idx="2">
                  <c:v>-0.67587045754751163</c:v>
                </c:pt>
                <c:pt idx="3">
                  <c:v>14.805885324616685</c:v>
                </c:pt>
                <c:pt idx="4">
                  <c:v>10.832498280900559</c:v>
                </c:pt>
                <c:pt idx="5">
                  <c:v>7.8019661224574488</c:v>
                </c:pt>
                <c:pt idx="6">
                  <c:v>8.7695037313619615</c:v>
                </c:pt>
              </c:numCache>
            </c:numRef>
          </c:val>
          <c:smooth val="0"/>
          <c:extLst>
            <c:ext xmlns:c16="http://schemas.microsoft.com/office/drawing/2014/chart" uri="{C3380CC4-5D6E-409C-BE32-E72D297353CC}">
              <c16:uniqueId val="{00000000-C91F-4479-8FC2-A164E29EDA2E}"/>
            </c:ext>
          </c:extLst>
        </c:ser>
        <c:ser>
          <c:idx val="1"/>
          <c:order val="1"/>
          <c:tx>
            <c:strRef>
              <c:f>Sheet1!$C$1</c:f>
              <c:strCache>
                <c:ptCount val="1"/>
                <c:pt idx="0">
                  <c:v>Consumption Credit</c:v>
                </c:pt>
              </c:strCache>
            </c:strRef>
          </c:tx>
          <c:spPr>
            <a:ln w="19050" cap="rnd">
              <a:solidFill>
                <a:srgbClr val="8091C6"/>
              </a:solidFill>
              <a:prstDash val="sysDash"/>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Sheet1!$C$2:$C$8</c:f>
              <c:numCache>
                <c:formatCode>0.0</c:formatCode>
                <c:ptCount val="7"/>
                <c:pt idx="0">
                  <c:v>0.5800552164185957</c:v>
                </c:pt>
                <c:pt idx="1">
                  <c:v>2.9576857224320685</c:v>
                </c:pt>
                <c:pt idx="2">
                  <c:v>0.80309657832333681</c:v>
                </c:pt>
                <c:pt idx="3">
                  <c:v>6.6826334727246293</c:v>
                </c:pt>
                <c:pt idx="4">
                  <c:v>8.6005472322357122</c:v>
                </c:pt>
                <c:pt idx="5">
                  <c:v>6.8547632959224725</c:v>
                </c:pt>
                <c:pt idx="6">
                  <c:v>6.1592644047651746</c:v>
                </c:pt>
              </c:numCache>
            </c:numRef>
          </c:val>
          <c:smooth val="0"/>
          <c:extLst>
            <c:ext xmlns:c16="http://schemas.microsoft.com/office/drawing/2014/chart" uri="{C3380CC4-5D6E-409C-BE32-E72D297353CC}">
              <c16:uniqueId val="{00000001-C91F-4479-8FC2-A164E29EDA2E}"/>
            </c:ext>
          </c:extLst>
        </c:ser>
        <c:ser>
          <c:idx val="2"/>
          <c:order val="2"/>
          <c:tx>
            <c:strRef>
              <c:f>Sheet1!$D$1</c:f>
              <c:strCache>
                <c:ptCount val="1"/>
                <c:pt idx="0">
                  <c:v>Outstanding Loan for Purchase of Passenger Cars</c:v>
                </c:pt>
              </c:strCache>
            </c:strRef>
          </c:tx>
          <c:spPr>
            <a:ln w="19050" cap="rnd">
              <a:solidFill>
                <a:srgbClr val="C45B50"/>
              </a:solidFill>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Sheet1!$D$2:$D$8</c:f>
              <c:numCache>
                <c:formatCode>0.0</c:formatCode>
                <c:ptCount val="7"/>
                <c:pt idx="0">
                  <c:v>-0.9878292856411286</c:v>
                </c:pt>
                <c:pt idx="1">
                  <c:v>5.6242971282108867</c:v>
                </c:pt>
                <c:pt idx="2">
                  <c:v>1.6874703871645025</c:v>
                </c:pt>
                <c:pt idx="3">
                  <c:v>7.3781540157378034</c:v>
                </c:pt>
                <c:pt idx="4">
                  <c:v>9.7725716703724874</c:v>
                </c:pt>
                <c:pt idx="5">
                  <c:v>8.490280285996965</c:v>
                </c:pt>
                <c:pt idx="6">
                  <c:v>7.145500947679051</c:v>
                </c:pt>
              </c:numCache>
            </c:numRef>
          </c:val>
          <c:smooth val="0"/>
          <c:extLst>
            <c:ext xmlns:c16="http://schemas.microsoft.com/office/drawing/2014/chart" uri="{C3380CC4-5D6E-409C-BE32-E72D297353CC}">
              <c16:uniqueId val="{00000002-C91F-4479-8FC2-A164E29EDA2E}"/>
            </c:ext>
          </c:extLst>
        </c:ser>
        <c:dLbls>
          <c:showLegendKey val="0"/>
          <c:showVal val="0"/>
          <c:showCatName val="0"/>
          <c:showSerName val="0"/>
          <c:showPercent val="0"/>
          <c:showBubbleSize val="0"/>
        </c:dLbls>
        <c:smooth val="0"/>
        <c:axId val="1811755567"/>
        <c:axId val="2110502079"/>
      </c:lineChart>
      <c:catAx>
        <c:axId val="1811755567"/>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110502079"/>
        <c:crossesAt val="0"/>
        <c:auto val="1"/>
        <c:lblAlgn val="ctr"/>
        <c:lblOffset val="100"/>
        <c:tickLblSkip val="1"/>
        <c:tickMarkSkip val="1"/>
        <c:noMultiLvlLbl val="0"/>
      </c:catAx>
      <c:valAx>
        <c:axId val="2110502079"/>
        <c:scaling>
          <c:orientation val="minMax"/>
          <c:max val="20"/>
          <c:min val="-20"/>
        </c:scaling>
        <c:delete val="0"/>
        <c:axPos val="l"/>
        <c:majorGridlines>
          <c:spPr>
            <a:ln w="9525" cap="rnd" cmpd="sng" algn="ctr">
              <a:solidFill>
                <a:schemeClr val="tx1">
                  <a:alpha val="20000"/>
                </a:schemeClr>
              </a:solidFill>
              <a:prstDash val="sysDash"/>
              <a:round/>
            </a:ln>
            <a:effectLst/>
          </c:spPr>
        </c:majorGridlines>
        <c:minorGridlines>
          <c:spPr>
            <a:ln w="9525" cap="flat"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811755567"/>
        <c:crosses val="autoZero"/>
        <c:crossBetween val="midCat"/>
        <c:minorUnit val="5"/>
      </c:valAx>
      <c:spPr>
        <a:noFill/>
        <a:ln>
          <a:noFill/>
        </a:ln>
        <a:effectLst/>
      </c:spPr>
    </c:plotArea>
    <c:legend>
      <c:legendPos val="t"/>
      <c:layout>
        <c:manualLayout>
          <c:xMode val="edge"/>
          <c:yMode val="edge"/>
          <c:x val="0.36659356725146192"/>
          <c:y val="0.56134259259259256"/>
          <c:w val="0.62256335282651076"/>
          <c:h val="0.27605380577427824"/>
        </c:manualLayout>
      </c:layout>
      <c:overlay val="0"/>
      <c:spPr>
        <a:solidFill>
          <a:srgbClr val="FFF3EB"/>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83552055993003E-2"/>
          <c:y val="0.14902121609798774"/>
          <c:w val="0.91628390201224852"/>
          <c:h val="0.64288558982210553"/>
        </c:manualLayout>
      </c:layout>
      <c:lineChart>
        <c:grouping val="standard"/>
        <c:varyColors val="0"/>
        <c:ser>
          <c:idx val="0"/>
          <c:order val="0"/>
          <c:tx>
            <c:strRef>
              <c:f>Sheet1!$B$1</c:f>
              <c:strCache>
                <c:ptCount val="1"/>
                <c:pt idx="0">
                  <c:v>Structure</c:v>
                </c:pt>
              </c:strCache>
            </c:strRef>
          </c:tx>
          <c:spPr>
            <a:ln w="38100" cap="rnd">
              <a:solidFill>
                <a:srgbClr val="0A3247"/>
              </a:solidFill>
              <a:round/>
            </a:ln>
            <a:effectLst/>
          </c:spPr>
          <c:marker>
            <c:symbol val="none"/>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Sheet1!$B$2:$B$15</c:f>
              <c:numCache>
                <c:formatCode>0.0</c:formatCode>
                <c:ptCount val="14"/>
                <c:pt idx="0">
                  <c:v>-7.7</c:v>
                </c:pt>
                <c:pt idx="1">
                  <c:v>3.6</c:v>
                </c:pt>
                <c:pt idx="2">
                  <c:v>16.7</c:v>
                </c:pt>
                <c:pt idx="3">
                  <c:v>10</c:v>
                </c:pt>
                <c:pt idx="4">
                  <c:v>7.5097638977964065</c:v>
                </c:pt>
                <c:pt idx="5">
                  <c:v>6.0416802569893902</c:v>
                </c:pt>
                <c:pt idx="6">
                  <c:v>6.7136097468485367</c:v>
                </c:pt>
                <c:pt idx="7">
                  <c:v>4.0445809447006154</c:v>
                </c:pt>
                <c:pt idx="8">
                  <c:v>10.7</c:v>
                </c:pt>
                <c:pt idx="9">
                  <c:v>12.5</c:v>
                </c:pt>
                <c:pt idx="10">
                  <c:v>18.600000000000001</c:v>
                </c:pt>
                <c:pt idx="11">
                  <c:v>19.5</c:v>
                </c:pt>
                <c:pt idx="12">
                  <c:v>13.4</c:v>
                </c:pt>
                <c:pt idx="13">
                  <c:v>10.5</c:v>
                </c:pt>
              </c:numCache>
            </c:numRef>
          </c:val>
          <c:smooth val="0"/>
          <c:extLst>
            <c:ext xmlns:c16="http://schemas.microsoft.com/office/drawing/2014/chart" uri="{C3380CC4-5D6E-409C-BE32-E72D297353CC}">
              <c16:uniqueId val="{00000000-05DF-4D16-8BA1-2475F70AEEBC}"/>
            </c:ext>
          </c:extLst>
        </c:ser>
        <c:ser>
          <c:idx val="1"/>
          <c:order val="1"/>
          <c:tx>
            <c:strRef>
              <c:f>Sheet1!$C$1</c:f>
              <c:strCache>
                <c:ptCount val="1"/>
                <c:pt idx="0">
                  <c:v>Machinery and Equipment</c:v>
                </c:pt>
              </c:strCache>
            </c:strRef>
          </c:tx>
          <c:spPr>
            <a:ln w="19050" cap="rnd">
              <a:solidFill>
                <a:srgbClr val="8091C6"/>
              </a:solidFill>
              <a:prstDash val="sysDash"/>
              <a:round/>
            </a:ln>
            <a:effectLst/>
          </c:spPr>
          <c:marker>
            <c:symbol val="none"/>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Sheet1!$C$2:$C$15</c:f>
              <c:numCache>
                <c:formatCode>0.0</c:formatCode>
                <c:ptCount val="14"/>
                <c:pt idx="0">
                  <c:v>12.1</c:v>
                </c:pt>
                <c:pt idx="1">
                  <c:v>9.6999999999999993</c:v>
                </c:pt>
                <c:pt idx="2">
                  <c:v>10.7</c:v>
                </c:pt>
                <c:pt idx="3">
                  <c:v>8.6</c:v>
                </c:pt>
                <c:pt idx="4">
                  <c:v>2.7892287765437507</c:v>
                </c:pt>
                <c:pt idx="5">
                  <c:v>4.3106814767061463</c:v>
                </c:pt>
                <c:pt idx="6">
                  <c:v>3.8912003409706353</c:v>
                </c:pt>
                <c:pt idx="7">
                  <c:v>9.3967217292977523</c:v>
                </c:pt>
                <c:pt idx="8">
                  <c:v>9.1999999999999993</c:v>
                </c:pt>
                <c:pt idx="9">
                  <c:v>11.8</c:v>
                </c:pt>
                <c:pt idx="10">
                  <c:v>12.4</c:v>
                </c:pt>
                <c:pt idx="11">
                  <c:v>4.0999999999999996</c:v>
                </c:pt>
                <c:pt idx="12">
                  <c:v>5.4</c:v>
                </c:pt>
                <c:pt idx="13">
                  <c:v>16.600000000000001</c:v>
                </c:pt>
              </c:numCache>
            </c:numRef>
          </c:val>
          <c:smooth val="0"/>
          <c:extLst>
            <c:ext xmlns:c16="http://schemas.microsoft.com/office/drawing/2014/chart" uri="{C3380CC4-5D6E-409C-BE32-E72D297353CC}">
              <c16:uniqueId val="{00000001-05DF-4D16-8BA1-2475F70AEEBC}"/>
            </c:ext>
          </c:extLst>
        </c:ser>
        <c:ser>
          <c:idx val="2"/>
          <c:order val="2"/>
          <c:tx>
            <c:strRef>
              <c:f>Sheet1!$D$1</c:f>
              <c:strCache>
                <c:ptCount val="1"/>
                <c:pt idx="0">
                  <c:v>Other Asset</c:v>
                </c:pt>
              </c:strCache>
            </c:strRef>
          </c:tx>
          <c:spPr>
            <a:ln w="19050" cap="rnd">
              <a:solidFill>
                <a:srgbClr val="C86732"/>
              </a:solidFill>
              <a:round/>
            </a:ln>
            <a:effectLst/>
          </c:spPr>
          <c:marker>
            <c:symbol val="none"/>
          </c:marker>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Sheet1!$D$2:$D$15</c:f>
              <c:numCache>
                <c:formatCode>0.0</c:formatCode>
                <c:ptCount val="14"/>
                <c:pt idx="0">
                  <c:v>-0.2</c:v>
                </c:pt>
                <c:pt idx="1">
                  <c:v>0.5</c:v>
                </c:pt>
                <c:pt idx="2">
                  <c:v>7.1</c:v>
                </c:pt>
                <c:pt idx="3">
                  <c:v>3.5</c:v>
                </c:pt>
                <c:pt idx="4">
                  <c:v>-0.31223854707784771</c:v>
                </c:pt>
                <c:pt idx="5">
                  <c:v>8.3370763404003299</c:v>
                </c:pt>
                <c:pt idx="6">
                  <c:v>0.69227101383873002</c:v>
                </c:pt>
                <c:pt idx="7">
                  <c:v>1.6624229482958164</c:v>
                </c:pt>
                <c:pt idx="8">
                  <c:v>4.7</c:v>
                </c:pt>
                <c:pt idx="9">
                  <c:v>4.2</c:v>
                </c:pt>
                <c:pt idx="10">
                  <c:v>10.8</c:v>
                </c:pt>
                <c:pt idx="11">
                  <c:v>5.5</c:v>
                </c:pt>
                <c:pt idx="12">
                  <c:v>7.2</c:v>
                </c:pt>
                <c:pt idx="13">
                  <c:v>0.3</c:v>
                </c:pt>
              </c:numCache>
            </c:numRef>
          </c:val>
          <c:smooth val="0"/>
          <c:extLst>
            <c:ext xmlns:c16="http://schemas.microsoft.com/office/drawing/2014/chart" uri="{C3380CC4-5D6E-409C-BE32-E72D297353CC}">
              <c16:uniqueId val="{00000002-05DF-4D16-8BA1-2475F70AEEBC}"/>
            </c:ext>
          </c:extLst>
        </c:ser>
        <c:dLbls>
          <c:showLegendKey val="0"/>
          <c:showVal val="0"/>
          <c:showCatName val="0"/>
          <c:showSerName val="0"/>
          <c:showPercent val="0"/>
          <c:showBubbleSize val="0"/>
        </c:dLbls>
        <c:smooth val="0"/>
        <c:axId val="1811755567"/>
        <c:axId val="2110502079"/>
      </c:lineChart>
      <c:catAx>
        <c:axId val="1811755567"/>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110502079"/>
        <c:crossesAt val="0"/>
        <c:auto val="1"/>
        <c:lblAlgn val="ctr"/>
        <c:lblOffset val="100"/>
        <c:tickLblSkip val="1"/>
        <c:tickMarkSkip val="1"/>
        <c:noMultiLvlLbl val="0"/>
      </c:catAx>
      <c:valAx>
        <c:axId val="2110502079"/>
        <c:scaling>
          <c:orientation val="minMax"/>
        </c:scaling>
        <c:delete val="0"/>
        <c:axPos val="l"/>
        <c:majorGridlines>
          <c:spPr>
            <a:ln w="9525" cap="rnd" cmpd="sng" algn="ctr">
              <a:solidFill>
                <a:schemeClr val="tx1">
                  <a:alpha val="20000"/>
                </a:schemeClr>
              </a:solidFill>
              <a:prstDash val="sysDot"/>
              <a:round/>
            </a:ln>
            <a:effectLst/>
          </c:spPr>
        </c:majorGridlines>
        <c:minorGridlines>
          <c:spPr>
            <a:ln w="9525" cap="flat" cmpd="sng" algn="ctr">
              <a:solidFill>
                <a:schemeClr val="tx1">
                  <a:alpha val="10000"/>
                </a:schemeClr>
              </a:solidFill>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811755567"/>
        <c:crosses val="autoZero"/>
        <c:crossBetween val="midCat"/>
        <c:minorUnit val="5"/>
      </c:valAx>
      <c:spPr>
        <a:noFill/>
        <a:ln>
          <a:noFill/>
        </a:ln>
        <a:effectLst/>
      </c:spPr>
    </c:plotArea>
    <c:legend>
      <c:legendPos val="t"/>
      <c:layout>
        <c:manualLayout>
          <c:xMode val="edge"/>
          <c:yMode val="edge"/>
          <c:x val="6.9772528433945769E-2"/>
          <c:y val="1.1574074074074073E-2"/>
          <c:w val="0.9"/>
          <c:h val="0.111550379119276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01234567901236E-2"/>
          <c:y val="0.18724527923592887"/>
          <c:w val="0.95419753086419756"/>
          <c:h val="0.62131953557888597"/>
        </c:manualLayout>
      </c:layout>
      <c:barChart>
        <c:barDir val="col"/>
        <c:grouping val="clustered"/>
        <c:varyColors val="0"/>
        <c:ser>
          <c:idx val="0"/>
          <c:order val="0"/>
          <c:tx>
            <c:strRef>
              <c:f>Sheet1!$B$1</c:f>
              <c:strCache>
                <c:ptCount val="1"/>
                <c:pt idx="0">
                  <c:v>% Growth</c:v>
                </c:pt>
              </c:strCache>
            </c:strRef>
          </c:tx>
          <c:spPr>
            <a:solidFill>
              <a:srgbClr val="E1ADA7"/>
            </a:solidFill>
            <a:ln w="19050">
              <a:noFill/>
            </a:ln>
            <a:effectLst/>
          </c:spPr>
          <c:invertIfNegative val="0"/>
          <c:dPt>
            <c:idx val="10"/>
            <c:invertIfNegative val="0"/>
            <c:bubble3D val="0"/>
            <c:spPr>
              <a:solidFill>
                <a:srgbClr val="E1ADA7"/>
              </a:solidFill>
              <a:ln w="19050" cap="rnd">
                <a:noFill/>
                <a:prstDash val="solid"/>
                <a:round/>
              </a:ln>
              <a:effectLst/>
            </c:spPr>
            <c:extLst>
              <c:ext xmlns:c16="http://schemas.microsoft.com/office/drawing/2014/chart" uri="{C3380CC4-5D6E-409C-BE32-E72D297353CC}">
                <c16:uniqueId val="{00000001-3DFE-4F1B-8903-F7150558DB3E}"/>
              </c:ext>
            </c:extLst>
          </c:dPt>
          <c:dPt>
            <c:idx val="13"/>
            <c:invertIfNegative val="0"/>
            <c:bubble3D val="0"/>
            <c:spPr>
              <a:solidFill>
                <a:srgbClr val="E1ADA7"/>
              </a:solidFill>
              <a:ln w="19050">
                <a:noFill/>
              </a:ln>
              <a:effectLst/>
            </c:spPr>
            <c:extLst>
              <c:ext xmlns:c16="http://schemas.microsoft.com/office/drawing/2014/chart" uri="{C3380CC4-5D6E-409C-BE32-E72D297353CC}">
                <c16:uniqueId val="{00000003-3DFE-4F1B-8903-F7150558DB3E}"/>
              </c:ext>
            </c:extLst>
          </c:dPt>
          <c:dPt>
            <c:idx val="14"/>
            <c:invertIfNegative val="0"/>
            <c:bubble3D val="0"/>
            <c:spPr>
              <a:solidFill>
                <a:srgbClr val="C45B50"/>
              </a:solidFill>
              <a:ln w="19050">
                <a:noFill/>
              </a:ln>
              <a:effectLst/>
            </c:spPr>
            <c:extLst>
              <c:ext xmlns:c16="http://schemas.microsoft.com/office/drawing/2014/chart" uri="{C3380CC4-5D6E-409C-BE32-E72D297353CC}">
                <c16:uniqueId val="{00000005-3DFE-4F1B-8903-F7150558DB3E}"/>
              </c:ext>
            </c:extLst>
          </c:dPt>
          <c:dPt>
            <c:idx val="15"/>
            <c:invertIfNegative val="0"/>
            <c:bubble3D val="0"/>
            <c:spPr>
              <a:solidFill>
                <a:srgbClr val="C45B50"/>
              </a:solidFill>
              <a:ln w="19050">
                <a:noFill/>
              </a:ln>
              <a:effectLst/>
            </c:spPr>
            <c:extLst>
              <c:ext xmlns:c16="http://schemas.microsoft.com/office/drawing/2014/chart" uri="{C3380CC4-5D6E-409C-BE32-E72D297353CC}">
                <c16:uniqueId val="{00000007-3DFE-4F1B-8903-F7150558DB3E}"/>
              </c:ext>
            </c:extLst>
          </c:dPt>
          <c:dPt>
            <c:idx val="16"/>
            <c:invertIfNegative val="0"/>
            <c:bubble3D val="0"/>
            <c:spPr>
              <a:solidFill>
                <a:srgbClr val="D3D9EB"/>
              </a:solidFill>
              <a:ln w="19050">
                <a:noFill/>
              </a:ln>
              <a:effectLst/>
            </c:spPr>
            <c:extLst>
              <c:ext xmlns:c16="http://schemas.microsoft.com/office/drawing/2014/chart" uri="{C3380CC4-5D6E-409C-BE32-E72D297353CC}">
                <c16:uniqueId val="{00000009-3DFE-4F1B-8903-F7150558DB3E}"/>
              </c:ext>
            </c:extLst>
          </c:dPt>
          <c:dPt>
            <c:idx val="17"/>
            <c:invertIfNegative val="0"/>
            <c:bubble3D val="0"/>
            <c:spPr>
              <a:solidFill>
                <a:srgbClr val="D3D9EB"/>
              </a:solidFill>
              <a:ln w="19050">
                <a:noFill/>
              </a:ln>
              <a:effectLst/>
            </c:spPr>
            <c:extLst>
              <c:ext xmlns:c16="http://schemas.microsoft.com/office/drawing/2014/chart" uri="{C3380CC4-5D6E-409C-BE32-E72D297353CC}">
                <c16:uniqueId val="{0000000B-3DFE-4F1B-8903-F7150558DB3E}"/>
              </c:ext>
            </c:extLst>
          </c:dPt>
          <c:dPt>
            <c:idx val="18"/>
            <c:invertIfNegative val="0"/>
            <c:bubble3D val="0"/>
            <c:spPr>
              <a:solidFill>
                <a:srgbClr val="0A3247"/>
              </a:solidFill>
              <a:ln w="19050">
                <a:noFill/>
              </a:ln>
              <a:effectLst/>
            </c:spPr>
            <c:extLst>
              <c:ext xmlns:c16="http://schemas.microsoft.com/office/drawing/2014/chart" uri="{C3380CC4-5D6E-409C-BE32-E72D297353CC}">
                <c16:uniqueId val="{0000000D-3DFE-4F1B-8903-F7150558DB3E}"/>
              </c:ext>
            </c:extLst>
          </c:dPt>
          <c:dPt>
            <c:idx val="19"/>
            <c:invertIfNegative val="0"/>
            <c:bubble3D val="0"/>
            <c:spPr>
              <a:solidFill>
                <a:srgbClr val="0A3247"/>
              </a:solidFill>
              <a:ln w="19050">
                <a:noFill/>
              </a:ln>
              <a:effectLst/>
            </c:spPr>
            <c:extLst>
              <c:ext xmlns:c16="http://schemas.microsoft.com/office/drawing/2014/chart" uri="{C3380CC4-5D6E-409C-BE32-E72D297353CC}">
                <c16:uniqueId val="{0000000F-3DFE-4F1B-8903-F7150558DB3E}"/>
              </c:ext>
            </c:extLst>
          </c:dPt>
          <c:dLbls>
            <c:dLbl>
              <c:idx val="9"/>
              <c:layout>
                <c:manualLayout>
                  <c:x val="-7.957084005012495E-17"/>
                  <c:y val="2.3148148148148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FE-4F1B-8903-F7150558DB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2025E
(SERC)</c:v>
                </c:pt>
              </c:strCache>
            </c:strRef>
          </c:cat>
          <c:val>
            <c:numRef>
              <c:f>Sheet1!$B$2:$B$16</c:f>
              <c:numCache>
                <c:formatCode>0.0</c:formatCode>
                <c:ptCount val="15"/>
                <c:pt idx="0">
                  <c:v>9.4500004936272752</c:v>
                </c:pt>
                <c:pt idx="1">
                  <c:v>21.359696201618217</c:v>
                </c:pt>
                <c:pt idx="2">
                  <c:v>12.750570449596044</c:v>
                </c:pt>
                <c:pt idx="3">
                  <c:v>11.108913762870976</c:v>
                </c:pt>
                <c:pt idx="4">
                  <c:v>6.2830020765351602</c:v>
                </c:pt>
                <c:pt idx="5">
                  <c:v>4.4542013626040822</c:v>
                </c:pt>
                <c:pt idx="6">
                  <c:v>8.9952458256029608</c:v>
                </c:pt>
                <c:pt idx="7">
                  <c:v>4.3214801812105019</c:v>
                </c:pt>
                <c:pt idx="8">
                  <c:v>1.5653747933866757</c:v>
                </c:pt>
                <c:pt idx="9">
                  <c:v>-11.871043856970132</c:v>
                </c:pt>
                <c:pt idx="10">
                  <c:v>2.8</c:v>
                </c:pt>
                <c:pt idx="11">
                  <c:v>7.2</c:v>
                </c:pt>
                <c:pt idx="12">
                  <c:v>4.5999999999999996</c:v>
                </c:pt>
                <c:pt idx="13">
                  <c:v>12.3</c:v>
                </c:pt>
                <c:pt idx="14">
                  <c:v>10</c:v>
                </c:pt>
              </c:numCache>
            </c:numRef>
          </c:val>
          <c:extLst>
            <c:ext xmlns:c16="http://schemas.microsoft.com/office/drawing/2014/chart" uri="{C3380CC4-5D6E-409C-BE32-E72D297353CC}">
              <c16:uniqueId val="{00000011-3DFE-4F1B-8903-F7150558DB3E}"/>
            </c:ext>
          </c:extLst>
        </c:ser>
        <c:dLbls>
          <c:showLegendKey val="0"/>
          <c:showVal val="0"/>
          <c:showCatName val="0"/>
          <c:showSerName val="0"/>
          <c:showPercent val="0"/>
          <c:showBubbleSize val="0"/>
        </c:dLbls>
        <c:gapWidth val="60"/>
        <c:axId val="770583951"/>
        <c:axId val="843154831"/>
      </c:barChart>
      <c:lineChart>
        <c:grouping val="standard"/>
        <c:varyColors val="0"/>
        <c:ser>
          <c:idx val="1"/>
          <c:order val="1"/>
          <c:tx>
            <c:strRef>
              <c:f>Sheet1!$C$1</c:f>
              <c:strCache>
                <c:ptCount val="1"/>
                <c:pt idx="0">
                  <c:v>% Share</c:v>
                </c:pt>
              </c:strCache>
            </c:strRef>
          </c:tx>
          <c:spPr>
            <a:ln w="19050" cap="rnd">
              <a:solidFill>
                <a:srgbClr val="C45B50"/>
              </a:solidFill>
              <a:round/>
            </a:ln>
            <a:effectLst/>
          </c:spPr>
          <c:marker>
            <c:symbol val="none"/>
          </c:marker>
          <c:dPt>
            <c:idx val="0"/>
            <c:marker>
              <c:symbol val="circle"/>
              <c:size val="5"/>
              <c:spPr>
                <a:solidFill>
                  <a:srgbClr val="FFF3EB"/>
                </a:solidFill>
                <a:ln w="19050">
                  <a:solidFill>
                    <a:srgbClr val="C45B50"/>
                  </a:solidFill>
                </a:ln>
                <a:effectLst/>
              </c:spPr>
            </c:marker>
            <c:bubble3D val="0"/>
            <c:extLst>
              <c:ext xmlns:c16="http://schemas.microsoft.com/office/drawing/2014/chart" uri="{C3380CC4-5D6E-409C-BE32-E72D297353CC}">
                <c16:uniqueId val="{00000012-3DFE-4F1B-8903-F7150558DB3E}"/>
              </c:ext>
            </c:extLst>
          </c:dPt>
          <c:dPt>
            <c:idx val="6"/>
            <c:marker>
              <c:symbol val="circle"/>
              <c:size val="5"/>
              <c:spPr>
                <a:solidFill>
                  <a:srgbClr val="FFF3EB"/>
                </a:solidFill>
                <a:ln w="19050">
                  <a:solidFill>
                    <a:srgbClr val="C45B50"/>
                  </a:solidFill>
                </a:ln>
                <a:effectLst/>
              </c:spPr>
            </c:marker>
            <c:bubble3D val="0"/>
            <c:extLst>
              <c:ext xmlns:c16="http://schemas.microsoft.com/office/drawing/2014/chart" uri="{C3380CC4-5D6E-409C-BE32-E72D297353CC}">
                <c16:uniqueId val="{00000013-3DFE-4F1B-8903-F7150558DB3E}"/>
              </c:ext>
            </c:extLst>
          </c:dPt>
          <c:dPt>
            <c:idx val="13"/>
            <c:marker>
              <c:symbol val="circle"/>
              <c:size val="5"/>
              <c:spPr>
                <a:solidFill>
                  <a:srgbClr val="FFF3EB"/>
                </a:solidFill>
                <a:ln w="19050">
                  <a:solidFill>
                    <a:srgbClr val="C45B50"/>
                  </a:solidFill>
                </a:ln>
                <a:effectLst/>
              </c:spPr>
            </c:marker>
            <c:bubble3D val="0"/>
            <c:extLst>
              <c:ext xmlns:c16="http://schemas.microsoft.com/office/drawing/2014/chart" uri="{C3380CC4-5D6E-409C-BE32-E72D297353CC}">
                <c16:uniqueId val="{00000014-3DFE-4F1B-8903-F7150558DB3E}"/>
              </c:ext>
            </c:extLst>
          </c:dPt>
          <c:dPt>
            <c:idx val="14"/>
            <c:marker>
              <c:symbol val="circle"/>
              <c:size val="5"/>
              <c:spPr>
                <a:solidFill>
                  <a:srgbClr val="FFF3EB"/>
                </a:solidFill>
                <a:ln w="19050">
                  <a:noFill/>
                </a:ln>
                <a:effectLst/>
              </c:spPr>
            </c:marker>
            <c:bubble3D val="0"/>
            <c:spPr>
              <a:ln w="19050" cap="rnd">
                <a:noFill/>
                <a:round/>
              </a:ln>
              <a:effectLst/>
            </c:spPr>
            <c:extLst>
              <c:ext xmlns:c16="http://schemas.microsoft.com/office/drawing/2014/chart" uri="{C3380CC4-5D6E-409C-BE32-E72D297353CC}">
                <c16:uniqueId val="{00000016-3DFE-4F1B-8903-F7150558DB3E}"/>
              </c:ext>
            </c:extLst>
          </c:dPt>
          <c:dPt>
            <c:idx val="18"/>
            <c:marker>
              <c:symbol val="circle"/>
              <c:size val="5"/>
              <c:spPr>
                <a:solidFill>
                  <a:srgbClr val="FFF3EB"/>
                </a:solidFill>
                <a:ln w="19050">
                  <a:noFill/>
                </a:ln>
                <a:effectLst/>
              </c:spPr>
            </c:marker>
            <c:bubble3D val="0"/>
            <c:extLst>
              <c:ext xmlns:c16="http://schemas.microsoft.com/office/drawing/2014/chart" uri="{C3380CC4-5D6E-409C-BE32-E72D297353CC}">
                <c16:uniqueId val="{00000017-3DFE-4F1B-8903-F7150558DB3E}"/>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DFE-4F1B-8903-F7150558DB3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FE-4F1B-8903-F7150558DB3E}"/>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FE-4F1B-8903-F7150558DB3E}"/>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DFE-4F1B-8903-F7150558DB3E}"/>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DFE-4F1B-8903-F7150558DB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2025E
(SERC)</c:v>
                </c:pt>
              </c:strCache>
            </c:strRef>
          </c:cat>
          <c:val>
            <c:numRef>
              <c:f>Sheet1!$C$2:$C$16</c:f>
              <c:numCache>
                <c:formatCode>0.0</c:formatCode>
                <c:ptCount val="15"/>
                <c:pt idx="0">
                  <c:v>12.817717245525598</c:v>
                </c:pt>
                <c:pt idx="1">
                  <c:v>14.748301198889353</c:v>
                </c:pt>
                <c:pt idx="2">
                  <c:v>15.883276793567031</c:v>
                </c:pt>
                <c:pt idx="3">
                  <c:v>16.647752133687721</c:v>
                </c:pt>
                <c:pt idx="4">
                  <c:v>16.836032423063198</c:v>
                </c:pt>
                <c:pt idx="5">
                  <c:v>16.836734693877549</c:v>
                </c:pt>
                <c:pt idx="6">
                  <c:v>17.343138822603262</c:v>
                </c:pt>
                <c:pt idx="7">
                  <c:v>17.256846115829255</c:v>
                </c:pt>
                <c:pt idx="8">
                  <c:v>16.786169758531187</c:v>
                </c:pt>
                <c:pt idx="9">
                  <c:v>15.647328243140757</c:v>
                </c:pt>
                <c:pt idx="10">
                  <c:v>15.6</c:v>
                </c:pt>
                <c:pt idx="11">
                  <c:v>15.3</c:v>
                </c:pt>
                <c:pt idx="12">
                  <c:v>15.5</c:v>
                </c:pt>
                <c:pt idx="13">
                  <c:v>16.5</c:v>
                </c:pt>
              </c:numCache>
            </c:numRef>
          </c:val>
          <c:smooth val="0"/>
          <c:extLst>
            <c:ext xmlns:c16="http://schemas.microsoft.com/office/drawing/2014/chart" uri="{C3380CC4-5D6E-409C-BE32-E72D297353CC}">
              <c16:uniqueId val="{00000018-3DFE-4F1B-8903-F7150558DB3E}"/>
            </c:ext>
          </c:extLst>
        </c:ser>
        <c:dLbls>
          <c:showLegendKey val="0"/>
          <c:showVal val="0"/>
          <c:showCatName val="0"/>
          <c:showSerName val="0"/>
          <c:showPercent val="0"/>
          <c:showBubbleSize val="0"/>
        </c:dLbls>
        <c:marker val="1"/>
        <c:smooth val="0"/>
        <c:axId val="218822159"/>
        <c:axId val="218842319"/>
      </c:lineChart>
      <c:catAx>
        <c:axId val="770583951"/>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843154831"/>
        <c:crosses val="autoZero"/>
        <c:auto val="1"/>
        <c:lblAlgn val="ctr"/>
        <c:lblOffset val="100"/>
        <c:tickLblSkip val="2"/>
        <c:tickMarkSkip val="1"/>
        <c:noMultiLvlLbl val="0"/>
      </c:catAx>
      <c:valAx>
        <c:axId val="843154831"/>
        <c:scaling>
          <c:orientation val="minMax"/>
          <c:max val="45"/>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300" b="0" i="0" u="none" strike="noStrike" kern="1200" baseline="0">
                <a:noFill/>
                <a:latin typeface="Arial" panose="020B0604020202020204" pitchFamily="34" charset="0"/>
                <a:ea typeface="+mn-ea"/>
                <a:cs typeface="Arial" panose="020B0604020202020204" pitchFamily="34" charset="0"/>
              </a:defRPr>
            </a:pPr>
            <a:endParaRPr lang="en-US"/>
          </a:p>
        </c:txPr>
        <c:crossAx val="770583951"/>
        <c:crosses val="autoZero"/>
        <c:crossBetween val="between"/>
      </c:valAx>
      <c:valAx>
        <c:axId val="218842319"/>
        <c:scaling>
          <c:orientation val="minMax"/>
          <c:min val="-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300" b="0" i="0" u="none" strike="noStrike" kern="1200" baseline="0">
                <a:noFill/>
                <a:latin typeface="Arial" panose="020B0604020202020204" pitchFamily="34" charset="0"/>
                <a:ea typeface="+mn-ea"/>
                <a:cs typeface="Arial" panose="020B0604020202020204" pitchFamily="34" charset="0"/>
              </a:defRPr>
            </a:pPr>
            <a:endParaRPr lang="en-US"/>
          </a:p>
        </c:txPr>
        <c:crossAx val="218822159"/>
        <c:crosses val="max"/>
        <c:crossBetween val="between"/>
      </c:valAx>
      <c:catAx>
        <c:axId val="218822159"/>
        <c:scaling>
          <c:orientation val="minMax"/>
        </c:scaling>
        <c:delete val="1"/>
        <c:axPos val="b"/>
        <c:numFmt formatCode="General" sourceLinked="1"/>
        <c:majorTickMark val="out"/>
        <c:minorTickMark val="none"/>
        <c:tickLblPos val="nextTo"/>
        <c:crossAx val="218842319"/>
        <c:crosses val="autoZero"/>
        <c:auto val="1"/>
        <c:lblAlgn val="ctr"/>
        <c:lblOffset val="100"/>
        <c:noMultiLvlLbl val="0"/>
      </c:catAx>
      <c:spPr>
        <a:noFill/>
        <a:ln>
          <a:noFill/>
        </a:ln>
        <a:effectLst/>
      </c:spPr>
    </c:plotArea>
    <c:legend>
      <c:legendPos val="t"/>
      <c:legendEntry>
        <c:idx val="1"/>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77690288713908E-2"/>
          <c:y val="6.8617855059784197E-2"/>
          <c:w val="0.88101679790026244"/>
          <c:h val="0.72139335447652375"/>
        </c:manualLayout>
      </c:layout>
      <c:lineChart>
        <c:grouping val="standard"/>
        <c:varyColors val="0"/>
        <c:ser>
          <c:idx val="0"/>
          <c:order val="0"/>
          <c:tx>
            <c:strRef>
              <c:f>Sheet1!$B$1</c:f>
              <c:strCache>
                <c:ptCount val="1"/>
                <c:pt idx="0">
                  <c:v>Private Investment</c:v>
                </c:pt>
              </c:strCache>
            </c:strRef>
          </c:tx>
          <c:spPr>
            <a:ln w="25400" cap="rnd">
              <a:solidFill>
                <a:srgbClr val="C45B50"/>
              </a:solidFill>
              <a:round/>
            </a:ln>
            <a:effectLst/>
          </c:spPr>
          <c:marker>
            <c:symbol val="circle"/>
            <c:size val="5"/>
            <c:spPr>
              <a:solidFill>
                <a:srgbClr val="FFF3EB"/>
              </a:solidFill>
              <a:ln w="19050">
                <a:solidFill>
                  <a:srgbClr val="C45B50"/>
                </a:solidFill>
              </a:ln>
              <a:effectLst/>
              <a:scene3d>
                <a:camera prst="orthographicFront"/>
                <a:lightRig rig="threePt" dir="t"/>
              </a:scene3d>
              <a:sp3d/>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AD-4A8D-A89A-B40BA8F6CFE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AD-4A8D-A89A-B40BA8F6CFE4}"/>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AD-4A8D-A89A-B40BA8F6CFE4}"/>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AD-4A8D-A89A-B40BA8F6CFE4}"/>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AD-4A8D-A89A-B40BA8F6CFE4}"/>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0-4E7C-A307-DC46AFC00695}"/>
                </c:ext>
              </c:extLst>
            </c:dLbl>
            <c:dLbl>
              <c:idx val="4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AD-4A8D-A89A-B40BA8F6CFE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Q1
2022</c:v>
                </c:pt>
                <c:pt idx="1">
                  <c:v>Q2</c:v>
                </c:pt>
                <c:pt idx="2">
                  <c:v>Q3</c:v>
                </c:pt>
                <c:pt idx="3">
                  <c:v>Q4</c:v>
                </c:pt>
                <c:pt idx="4">
                  <c:v>Q1
2023</c:v>
                </c:pt>
                <c:pt idx="5">
                  <c:v>Q2</c:v>
                </c:pt>
                <c:pt idx="6">
                  <c:v>Q3</c:v>
                </c:pt>
                <c:pt idx="7">
                  <c:v>Q4</c:v>
                </c:pt>
                <c:pt idx="8">
                  <c:v>Q1
2024</c:v>
                </c:pt>
                <c:pt idx="9">
                  <c:v>Q2</c:v>
                </c:pt>
                <c:pt idx="10">
                  <c:v>Q3</c:v>
                </c:pt>
                <c:pt idx="11">
                  <c:v>Q4</c:v>
                </c:pt>
                <c:pt idx="12">
                  <c:v>Q1
2025</c:v>
                </c:pt>
                <c:pt idx="13">
                  <c:v>Q2</c:v>
                </c:pt>
              </c:strCache>
            </c:strRef>
          </c:cat>
          <c:val>
            <c:numRef>
              <c:f>Sheet1!$B$2:$B$15</c:f>
              <c:numCache>
                <c:formatCode>#,##0.0</c:formatCode>
                <c:ptCount val="14"/>
                <c:pt idx="0">
                  <c:v>0.6</c:v>
                </c:pt>
                <c:pt idx="1">
                  <c:v>6.3</c:v>
                </c:pt>
                <c:pt idx="2">
                  <c:v>13.2</c:v>
                </c:pt>
                <c:pt idx="3">
                  <c:v>10.4</c:v>
                </c:pt>
                <c:pt idx="4">
                  <c:v>4.7</c:v>
                </c:pt>
                <c:pt idx="5">
                  <c:v>5.0999999999999996</c:v>
                </c:pt>
                <c:pt idx="6">
                  <c:v>4.4000000000000004</c:v>
                </c:pt>
                <c:pt idx="7">
                  <c:v>3.7</c:v>
                </c:pt>
                <c:pt idx="8">
                  <c:v>9.1999999999999993</c:v>
                </c:pt>
                <c:pt idx="9">
                  <c:v>12</c:v>
                </c:pt>
                <c:pt idx="10" formatCode="0.0">
                  <c:v>15.6</c:v>
                </c:pt>
                <c:pt idx="11" formatCode="0.0">
                  <c:v>12.7</c:v>
                </c:pt>
                <c:pt idx="12" formatCode="0.0">
                  <c:v>9.1999999999999993</c:v>
                </c:pt>
                <c:pt idx="13" formatCode="0.0">
                  <c:v>11.8</c:v>
                </c:pt>
              </c:numCache>
            </c:numRef>
          </c:val>
          <c:smooth val="0"/>
          <c:extLst>
            <c:ext xmlns:c16="http://schemas.microsoft.com/office/drawing/2014/chart" uri="{C3380CC4-5D6E-409C-BE32-E72D297353CC}">
              <c16:uniqueId val="{00000005-E5AD-4A8D-A89A-B40BA8F6CFE4}"/>
            </c:ext>
          </c:extLst>
        </c:ser>
        <c:dLbls>
          <c:showLegendKey val="0"/>
          <c:showVal val="0"/>
          <c:showCatName val="0"/>
          <c:showSerName val="0"/>
          <c:showPercent val="0"/>
          <c:showBubbleSize val="0"/>
        </c:dLbls>
        <c:marker val="1"/>
        <c:smooth val="0"/>
        <c:axId val="280000200"/>
        <c:axId val="280000592"/>
      </c:lineChart>
      <c:catAx>
        <c:axId val="280000200"/>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592"/>
        <c:crosses val="autoZero"/>
        <c:auto val="1"/>
        <c:lblAlgn val="ctr"/>
        <c:lblOffset val="100"/>
        <c:tickLblSkip val="1"/>
        <c:tickMarkSkip val="1"/>
        <c:noMultiLvlLbl val="0"/>
      </c:catAx>
      <c:valAx>
        <c:axId val="280000592"/>
        <c:scaling>
          <c:orientation val="minMax"/>
        </c:scaling>
        <c:delete val="0"/>
        <c:axPos val="l"/>
        <c:majorGridlines>
          <c:spPr>
            <a:ln w="9525" cap="rnd" cmpd="sng" algn="ctr">
              <a:solidFill>
                <a:schemeClr val="tx1">
                  <a:alpha val="20000"/>
                </a:schemeClr>
              </a:solidFill>
              <a:prstDash val="sysDash"/>
              <a:round/>
            </a:ln>
            <a:effectLst/>
          </c:spPr>
        </c:majorGridlines>
        <c:minorGridlines>
          <c:spPr>
            <a:ln w="9525" cap="rnd"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200"/>
        <c:crosses val="autoZero"/>
        <c:crossBetween val="midCat"/>
        <c:majorUnit val="4"/>
        <c:min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83552055993003E-2"/>
          <c:y val="0.21628215223097111"/>
          <c:w val="0.88073333333333337"/>
          <c:h val="0.63825634295713041"/>
        </c:manualLayout>
      </c:layout>
      <c:lineChart>
        <c:grouping val="standard"/>
        <c:varyColors val="0"/>
        <c:ser>
          <c:idx val="0"/>
          <c:order val="0"/>
          <c:tx>
            <c:strRef>
              <c:f>Sheet1!$B$1</c:f>
              <c:strCache>
                <c:ptCount val="1"/>
                <c:pt idx="0">
                  <c:v>Manufacturing</c:v>
                </c:pt>
              </c:strCache>
            </c:strRef>
          </c:tx>
          <c:spPr>
            <a:ln w="38100" cap="rnd">
              <a:solidFill>
                <a:srgbClr val="0A3247"/>
              </a:solidFill>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Sheet1!$B$2:$B$8</c:f>
              <c:numCache>
                <c:formatCode>0.0</c:formatCode>
                <c:ptCount val="7"/>
                <c:pt idx="0">
                  <c:v>9.3938662911886581</c:v>
                </c:pt>
                <c:pt idx="1">
                  <c:v>-0.96546552534623187</c:v>
                </c:pt>
                <c:pt idx="2">
                  <c:v>1.8445883331561053</c:v>
                </c:pt>
                <c:pt idx="3">
                  <c:v>2.7682864015721842</c:v>
                </c:pt>
                <c:pt idx="4">
                  <c:v>3.6457717606481754</c:v>
                </c:pt>
                <c:pt idx="5">
                  <c:v>5.1453444775963808</c:v>
                </c:pt>
                <c:pt idx="6">
                  <c:v>1.8492876843676065</c:v>
                </c:pt>
              </c:numCache>
            </c:numRef>
          </c:val>
          <c:smooth val="0"/>
          <c:extLst>
            <c:ext xmlns:c16="http://schemas.microsoft.com/office/drawing/2014/chart" uri="{C3380CC4-5D6E-409C-BE32-E72D297353CC}">
              <c16:uniqueId val="{00000000-3AB0-4734-B343-8D4D31AFEDDB}"/>
            </c:ext>
          </c:extLst>
        </c:ser>
        <c:ser>
          <c:idx val="1"/>
          <c:order val="1"/>
          <c:tx>
            <c:strRef>
              <c:f>Sheet1!$C$1</c:f>
              <c:strCache>
                <c:ptCount val="1"/>
                <c:pt idx="0">
                  <c:v>Construction</c:v>
                </c:pt>
              </c:strCache>
            </c:strRef>
          </c:tx>
          <c:spPr>
            <a:ln w="19050" cap="rnd">
              <a:solidFill>
                <a:srgbClr val="8091C6"/>
              </a:solidFill>
              <a:prstDash val="dash"/>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Sheet1!$C$2:$C$8</c:f>
              <c:numCache>
                <c:formatCode>0.0</c:formatCode>
                <c:ptCount val="7"/>
                <c:pt idx="0">
                  <c:v>0.56631503696749075</c:v>
                </c:pt>
                <c:pt idx="1">
                  <c:v>2.8697626209639227</c:v>
                </c:pt>
                <c:pt idx="2">
                  <c:v>9.5006222051516875</c:v>
                </c:pt>
                <c:pt idx="3">
                  <c:v>-3.6212655315426279E-2</c:v>
                </c:pt>
                <c:pt idx="4">
                  <c:v>-0.85012955211067887</c:v>
                </c:pt>
                <c:pt idx="5">
                  <c:v>-7.3344282549057223</c:v>
                </c:pt>
                <c:pt idx="6">
                  <c:v>-8.7333794982506046</c:v>
                </c:pt>
              </c:numCache>
            </c:numRef>
          </c:val>
          <c:smooth val="0"/>
          <c:extLst>
            <c:ext xmlns:c16="http://schemas.microsoft.com/office/drawing/2014/chart" uri="{C3380CC4-5D6E-409C-BE32-E72D297353CC}">
              <c16:uniqueId val="{00000001-3AB0-4734-B343-8D4D31AFEDDB}"/>
            </c:ext>
          </c:extLst>
        </c:ser>
        <c:ser>
          <c:idx val="2"/>
          <c:order val="2"/>
          <c:tx>
            <c:strRef>
              <c:f>Sheet1!$D$1</c:f>
              <c:strCache>
                <c:ptCount val="1"/>
                <c:pt idx="0">
                  <c:v>Wholesale, Retail, Restaurants &amp; Hotels</c:v>
                </c:pt>
              </c:strCache>
            </c:strRef>
          </c:tx>
          <c:spPr>
            <a:ln w="25400" cap="rnd">
              <a:solidFill>
                <a:srgbClr val="CB7167"/>
              </a:solidFill>
              <a:prstDash val="sysDot"/>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Sheet1!$D$2:$D$8</c:f>
              <c:numCache>
                <c:formatCode>0.0</c:formatCode>
                <c:ptCount val="7"/>
                <c:pt idx="0">
                  <c:v>5.126348576824169</c:v>
                </c:pt>
                <c:pt idx="1">
                  <c:v>4.7147312039947487</c:v>
                </c:pt>
                <c:pt idx="2">
                  <c:v>8.2613118141822373</c:v>
                </c:pt>
                <c:pt idx="3">
                  <c:v>8.723101565053426</c:v>
                </c:pt>
                <c:pt idx="4">
                  <c:v>7.4567409771276072</c:v>
                </c:pt>
                <c:pt idx="5">
                  <c:v>7.9396899270026022</c:v>
                </c:pt>
                <c:pt idx="6">
                  <c:v>2.7292158906418118</c:v>
                </c:pt>
              </c:numCache>
            </c:numRef>
          </c:val>
          <c:smooth val="0"/>
          <c:extLst>
            <c:ext xmlns:c16="http://schemas.microsoft.com/office/drawing/2014/chart" uri="{C3380CC4-5D6E-409C-BE32-E72D297353CC}">
              <c16:uniqueId val="{00000002-3AB0-4734-B343-8D4D31AFEDDB}"/>
            </c:ext>
          </c:extLst>
        </c:ser>
        <c:ser>
          <c:idx val="3"/>
          <c:order val="3"/>
          <c:tx>
            <c:strRef>
              <c:f>Sheet1!$E$1</c:f>
              <c:strCache>
                <c:ptCount val="1"/>
                <c:pt idx="0">
                  <c:v>Real Estate</c:v>
                </c:pt>
              </c:strCache>
            </c:strRef>
          </c:tx>
          <c:spPr>
            <a:ln w="19050" cap="rnd">
              <a:solidFill>
                <a:srgbClr val="C45B50"/>
              </a:solidFill>
              <a:prstDash val="solid"/>
              <a:round/>
            </a:ln>
            <a:effectLst/>
          </c:spPr>
          <c:marker>
            <c:symbol val="none"/>
          </c:marker>
          <c:cat>
            <c:strRef>
              <c:f>Sheet1!$A$2:$A$8</c:f>
              <c:strCache>
                <c:ptCount val="7"/>
                <c:pt idx="0">
                  <c:v>2019</c:v>
                </c:pt>
                <c:pt idx="1">
                  <c:v>2020</c:v>
                </c:pt>
                <c:pt idx="2">
                  <c:v>2021</c:v>
                </c:pt>
                <c:pt idx="3">
                  <c:v>2022</c:v>
                </c:pt>
                <c:pt idx="4">
                  <c:v>2023</c:v>
                </c:pt>
                <c:pt idx="5">
                  <c:v>2024</c:v>
                </c:pt>
                <c:pt idx="6">
                  <c:v>1H 2025</c:v>
                </c:pt>
              </c:strCache>
            </c:strRef>
          </c:cat>
          <c:val>
            <c:numRef>
              <c:f>Sheet1!$E$2:$E$8</c:f>
              <c:numCache>
                <c:formatCode>0.0</c:formatCode>
                <c:ptCount val="7"/>
                <c:pt idx="0">
                  <c:v>-0.88720400880177852</c:v>
                </c:pt>
                <c:pt idx="1">
                  <c:v>0.30350306064357291</c:v>
                </c:pt>
                <c:pt idx="2">
                  <c:v>-6.4677961367816783</c:v>
                </c:pt>
                <c:pt idx="3">
                  <c:v>0.68607248964795975</c:v>
                </c:pt>
                <c:pt idx="4">
                  <c:v>3.9342772025139805</c:v>
                </c:pt>
                <c:pt idx="5">
                  <c:v>2.9292229150254201</c:v>
                </c:pt>
                <c:pt idx="6">
                  <c:v>4.6695161066304225</c:v>
                </c:pt>
              </c:numCache>
            </c:numRef>
          </c:val>
          <c:smooth val="0"/>
          <c:extLst>
            <c:ext xmlns:c16="http://schemas.microsoft.com/office/drawing/2014/chart" uri="{C3380CC4-5D6E-409C-BE32-E72D297353CC}">
              <c16:uniqueId val="{00000003-3AB0-4734-B343-8D4D31AFEDDB}"/>
            </c:ext>
          </c:extLst>
        </c:ser>
        <c:dLbls>
          <c:showLegendKey val="0"/>
          <c:showVal val="0"/>
          <c:showCatName val="0"/>
          <c:showSerName val="0"/>
          <c:showPercent val="0"/>
          <c:showBubbleSize val="0"/>
        </c:dLbls>
        <c:smooth val="0"/>
        <c:axId val="1811755567"/>
        <c:axId val="2110502079"/>
      </c:lineChart>
      <c:catAx>
        <c:axId val="1811755567"/>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110502079"/>
        <c:crossesAt val="0"/>
        <c:auto val="1"/>
        <c:lblAlgn val="ctr"/>
        <c:lblOffset val="100"/>
        <c:tickLblSkip val="1"/>
        <c:tickMarkSkip val="1"/>
        <c:noMultiLvlLbl val="0"/>
      </c:catAx>
      <c:valAx>
        <c:axId val="2110502079"/>
        <c:scaling>
          <c:orientation val="minMax"/>
        </c:scaling>
        <c:delete val="0"/>
        <c:axPos val="l"/>
        <c:majorGridlines>
          <c:spPr>
            <a:ln w="9525" cap="rnd"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811755567"/>
        <c:crosses val="autoZero"/>
        <c:crossBetween val="midCat"/>
        <c:majorUnit val="4"/>
      </c:valAx>
      <c:spPr>
        <a:noFill/>
        <a:ln>
          <a:noFill/>
        </a:ln>
        <a:effectLst/>
      </c:spPr>
    </c:plotArea>
    <c:legend>
      <c:legendPos val="t"/>
      <c:legendEntry>
        <c:idx val="2"/>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4.8888888888888891E-2"/>
          <c:y val="0"/>
          <c:w val="0.94392388451443565"/>
          <c:h val="0.1886150481189851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A3247"/>
              </a:solidFill>
              <a:ln w="19050">
                <a:noFill/>
              </a:ln>
              <a:effectLst/>
            </c:spPr>
            <c:extLst>
              <c:ext xmlns:c16="http://schemas.microsoft.com/office/drawing/2014/chart" uri="{C3380CC4-5D6E-409C-BE32-E72D297353CC}">
                <c16:uniqueId val="{00000001-06FB-488C-9155-927B109309E7}"/>
              </c:ext>
            </c:extLst>
          </c:dPt>
          <c:dPt>
            <c:idx val="1"/>
            <c:bubble3D val="0"/>
            <c:spPr>
              <a:solidFill>
                <a:srgbClr val="E1ADA7"/>
              </a:solidFill>
              <a:ln w="19050">
                <a:noFill/>
              </a:ln>
              <a:effectLst/>
            </c:spPr>
            <c:extLst>
              <c:ext xmlns:c16="http://schemas.microsoft.com/office/drawing/2014/chart" uri="{C3380CC4-5D6E-409C-BE32-E72D297353CC}">
                <c16:uniqueId val="{00000002-06FB-488C-9155-927B109309E7}"/>
              </c:ext>
            </c:extLst>
          </c:dPt>
          <c:dLbls>
            <c:dLbl>
              <c:idx val="0"/>
              <c:layout>
                <c:manualLayout>
                  <c:x val="0.1701388888888889"/>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86EB4"/>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6FB-488C-9155-927B109309E7}"/>
                </c:ext>
              </c:extLst>
            </c:dLbl>
            <c:dLbl>
              <c:idx val="1"/>
              <c:layout>
                <c:manualLayout>
                  <c:x val="-0.13194444444444448"/>
                  <c:y val="-4.166666666666668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C736A"/>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6FB-488C-9155-927B109309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Private</c:v>
                </c:pt>
                <c:pt idx="1">
                  <c:v>Public</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0-06FB-488C-9155-927B109309E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A3247"/>
              </a:solidFill>
              <a:ln w="19050">
                <a:noFill/>
              </a:ln>
              <a:effectLst/>
            </c:spPr>
            <c:extLst>
              <c:ext xmlns:c16="http://schemas.microsoft.com/office/drawing/2014/chart" uri="{C3380CC4-5D6E-409C-BE32-E72D297353CC}">
                <c16:uniqueId val="{00000001-06FB-488C-9155-927B109309E7}"/>
              </c:ext>
            </c:extLst>
          </c:dPt>
          <c:dPt>
            <c:idx val="1"/>
            <c:bubble3D val="0"/>
            <c:spPr>
              <a:solidFill>
                <a:srgbClr val="E1ADA7"/>
              </a:solidFill>
              <a:ln w="19050">
                <a:noFill/>
              </a:ln>
              <a:effectLst/>
            </c:spPr>
            <c:extLst>
              <c:ext xmlns:c16="http://schemas.microsoft.com/office/drawing/2014/chart" uri="{C3380CC4-5D6E-409C-BE32-E72D297353CC}">
                <c16:uniqueId val="{00000002-06FB-488C-9155-927B109309E7}"/>
              </c:ext>
            </c:extLst>
          </c:dPt>
          <c:dLbls>
            <c:dLbl>
              <c:idx val="0"/>
              <c:layout>
                <c:manualLayout>
                  <c:x val="0.1701388888888889"/>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86EB4"/>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6FB-488C-9155-927B109309E7}"/>
                </c:ext>
              </c:extLst>
            </c:dLbl>
            <c:dLbl>
              <c:idx val="1"/>
              <c:layout>
                <c:manualLayout>
                  <c:x val="-0.13194444444444448"/>
                  <c:y val="-4.166666666666668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C736A"/>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6FB-488C-9155-927B109309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Private</c:v>
                </c:pt>
                <c:pt idx="1">
                  <c:v>Public</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06FB-488C-9155-927B109309E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9020122484668E-2"/>
          <c:y val="0.16180907074115736"/>
          <c:w val="0.88062303949811149"/>
          <c:h val="0.70264966879140112"/>
        </c:manualLayout>
      </c:layout>
      <c:lineChart>
        <c:grouping val="standard"/>
        <c:varyColors val="0"/>
        <c:ser>
          <c:idx val="0"/>
          <c:order val="0"/>
          <c:tx>
            <c:strRef>
              <c:f>Sheet1!$B$1</c:f>
              <c:strCache>
                <c:ptCount val="1"/>
                <c:pt idx="0">
                  <c:v>LI</c:v>
                </c:pt>
              </c:strCache>
            </c:strRef>
          </c:tx>
          <c:spPr>
            <a:ln w="19050" cap="rnd">
              <a:solidFill>
                <a:srgbClr val="002060"/>
              </a:solidFill>
              <a:round/>
            </a:ln>
            <a:effectLst>
              <a:outerShdw blurRad="50800" dist="38100" dir="2700000" algn="tl" rotWithShape="0">
                <a:prstClr val="black">
                  <a:alpha val="40000"/>
                </a:prstClr>
              </a:outerShdw>
            </a:effectLst>
          </c:spPr>
          <c:marker>
            <c:symbol val="none"/>
          </c:marker>
          <c:cat>
            <c:strRef>
              <c:f>Sheet1!$A$2:$A$30</c:f>
              <c:strCache>
                <c:ptCount val="29"/>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strCache>
            </c:strRef>
          </c:cat>
          <c:val>
            <c:numRef>
              <c:f>Sheet1!$B$2:$B$30</c:f>
              <c:numCache>
                <c:formatCode>General</c:formatCode>
                <c:ptCount val="29"/>
                <c:pt idx="0">
                  <c:v>-1.5</c:v>
                </c:pt>
                <c:pt idx="1">
                  <c:v>-0.3</c:v>
                </c:pt>
                <c:pt idx="2">
                  <c:v>-1.6</c:v>
                </c:pt>
                <c:pt idx="3" formatCode="0.0">
                  <c:v>-2.7</c:v>
                </c:pt>
                <c:pt idx="4" formatCode="0.0">
                  <c:v>-1.3</c:v>
                </c:pt>
                <c:pt idx="5" formatCode="0.0">
                  <c:v>-2.2000000000000002</c:v>
                </c:pt>
                <c:pt idx="6" formatCode="0.0">
                  <c:v>-0.5</c:v>
                </c:pt>
                <c:pt idx="7" formatCode="0.0">
                  <c:v>-0.4</c:v>
                </c:pt>
                <c:pt idx="8" formatCode="0.0">
                  <c:v>-0.1</c:v>
                </c:pt>
                <c:pt idx="9" formatCode="0.0">
                  <c:v>0.1</c:v>
                </c:pt>
                <c:pt idx="10" formatCode="0.0">
                  <c:v>-0.1</c:v>
                </c:pt>
                <c:pt idx="11" formatCode="0.0">
                  <c:v>0.4</c:v>
                </c:pt>
                <c:pt idx="12" formatCode="0.0">
                  <c:v>3.3</c:v>
                </c:pt>
                <c:pt idx="13" formatCode="0.0">
                  <c:v>1.7</c:v>
                </c:pt>
                <c:pt idx="14" formatCode="0.0">
                  <c:v>2</c:v>
                </c:pt>
                <c:pt idx="15" formatCode="0.0">
                  <c:v>4.2</c:v>
                </c:pt>
                <c:pt idx="16" formatCode="0.0">
                  <c:v>3.4</c:v>
                </c:pt>
                <c:pt idx="17" formatCode="0.0">
                  <c:v>3.6</c:v>
                </c:pt>
                <c:pt idx="18" formatCode="0.0">
                  <c:v>5</c:v>
                </c:pt>
                <c:pt idx="19" formatCode="0.0">
                  <c:v>4</c:v>
                </c:pt>
                <c:pt idx="20" formatCode="0.0">
                  <c:v>2.6</c:v>
                </c:pt>
                <c:pt idx="21" formatCode="0.0">
                  <c:v>2.5</c:v>
                </c:pt>
                <c:pt idx="22" formatCode="0.0">
                  <c:v>2.8</c:v>
                </c:pt>
                <c:pt idx="23" formatCode="0.0">
                  <c:v>3.4</c:v>
                </c:pt>
                <c:pt idx="24" formatCode="0.0">
                  <c:v>0.4</c:v>
                </c:pt>
                <c:pt idx="25" formatCode="0.0">
                  <c:v>0.1</c:v>
                </c:pt>
                <c:pt idx="26" formatCode="0.0">
                  <c:v>0.7</c:v>
                </c:pt>
                <c:pt idx="27" formatCode="0.0">
                  <c:v>0.6</c:v>
                </c:pt>
                <c:pt idx="28" formatCode="0.0">
                  <c:v>0</c:v>
                </c:pt>
              </c:numCache>
            </c:numRef>
          </c:val>
          <c:smooth val="0"/>
          <c:extLst>
            <c:ext xmlns:c16="http://schemas.microsoft.com/office/drawing/2014/chart" uri="{C3380CC4-5D6E-409C-BE32-E72D297353CC}">
              <c16:uniqueId val="{00000000-9F29-48A4-BD66-761C4DD024BA}"/>
            </c:ext>
          </c:extLst>
        </c:ser>
        <c:dLbls>
          <c:showLegendKey val="0"/>
          <c:showVal val="0"/>
          <c:showCatName val="0"/>
          <c:showSerName val="0"/>
          <c:showPercent val="0"/>
          <c:showBubbleSize val="0"/>
        </c:dLbls>
        <c:smooth val="0"/>
        <c:axId val="280010392"/>
        <c:axId val="280001376"/>
      </c:lineChart>
      <c:catAx>
        <c:axId val="280010392"/>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1376"/>
        <c:crosses val="autoZero"/>
        <c:auto val="1"/>
        <c:lblAlgn val="ctr"/>
        <c:lblOffset val="100"/>
        <c:tickLblSkip val="3"/>
        <c:tickMarkSkip val="3"/>
        <c:noMultiLvlLbl val="0"/>
      </c:catAx>
      <c:valAx>
        <c:axId val="280001376"/>
        <c:scaling>
          <c:orientation val="minMax"/>
        </c:scaling>
        <c:delete val="0"/>
        <c:axPos val="l"/>
        <c:majorGridlines>
          <c:spPr>
            <a:ln w="9525" cap="flat" cmpd="sng" algn="ctr">
              <a:solidFill>
                <a:schemeClr val="tx1">
                  <a:alpha val="20000"/>
                </a:schemeClr>
              </a:solidFill>
              <a:prstDash val="sysDash"/>
              <a:round/>
            </a:ln>
            <a:effectLst/>
          </c:spPr>
        </c:majorGridlines>
        <c:minorGridlines>
          <c:spPr>
            <a:ln w="9525" cap="flat"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0392"/>
        <c:crosses val="autoZero"/>
        <c:crossBetween val="midCat"/>
        <c:majorUnit val="2"/>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42415791776029"/>
          <c:y val="0.22230242053076699"/>
          <c:w val="0.52538139763779534"/>
          <c:h val="0.68221177213959361"/>
        </c:manualLayout>
      </c:layout>
      <c:barChart>
        <c:barDir val="bar"/>
        <c:grouping val="clustered"/>
        <c:varyColors val="0"/>
        <c:ser>
          <c:idx val="0"/>
          <c:order val="0"/>
          <c:tx>
            <c:strRef>
              <c:f>Sheet1!$B$1</c:f>
              <c:strCache>
                <c:ptCount val="1"/>
                <c:pt idx="0">
                  <c:v>2nd upcycle</c:v>
                </c:pt>
              </c:strCache>
            </c:strRef>
          </c:tx>
          <c:spPr>
            <a:solidFill>
              <a:srgbClr val="0A32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Manufacturing</c:v>
                </c:pt>
                <c:pt idx="1">
                  <c:v>Services</c:v>
                </c:pt>
              </c:strCache>
            </c:strRef>
          </c:cat>
          <c:val>
            <c:numRef>
              <c:f>Sheet1!$B$2:$B$3</c:f>
              <c:numCache>
                <c:formatCode>General</c:formatCode>
                <c:ptCount val="2"/>
                <c:pt idx="0">
                  <c:v>18</c:v>
                </c:pt>
                <c:pt idx="1">
                  <c:v>58</c:v>
                </c:pt>
              </c:numCache>
            </c:numRef>
          </c:val>
          <c:extLst>
            <c:ext xmlns:c16="http://schemas.microsoft.com/office/drawing/2014/chart" uri="{C3380CC4-5D6E-409C-BE32-E72D297353CC}">
              <c16:uniqueId val="{00000000-1C8F-4066-B2EF-0E39A8C594CB}"/>
            </c:ext>
          </c:extLst>
        </c:ser>
        <c:ser>
          <c:idx val="1"/>
          <c:order val="1"/>
          <c:tx>
            <c:strRef>
              <c:f>Sheet1!$C$1</c:f>
              <c:strCache>
                <c:ptCount val="1"/>
                <c:pt idx="0">
                  <c:v>3rd upcycle</c:v>
                </c:pt>
              </c:strCache>
            </c:strRef>
          </c:tx>
          <c:spPr>
            <a:solidFill>
              <a:srgbClr val="E1AD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Manufacturing</c:v>
                </c:pt>
                <c:pt idx="1">
                  <c:v>Services</c:v>
                </c:pt>
              </c:strCache>
            </c:strRef>
          </c:cat>
          <c:val>
            <c:numRef>
              <c:f>Sheet1!$C$2:$C$3</c:f>
              <c:numCache>
                <c:formatCode>General</c:formatCode>
                <c:ptCount val="2"/>
                <c:pt idx="0">
                  <c:v>20</c:v>
                </c:pt>
                <c:pt idx="1">
                  <c:v>68</c:v>
                </c:pt>
              </c:numCache>
            </c:numRef>
          </c:val>
          <c:extLst>
            <c:ext xmlns:c16="http://schemas.microsoft.com/office/drawing/2014/chart" uri="{C3380CC4-5D6E-409C-BE32-E72D297353CC}">
              <c16:uniqueId val="{00000001-1C8F-4066-B2EF-0E39A8C594CB}"/>
            </c:ext>
          </c:extLst>
        </c:ser>
        <c:dLbls>
          <c:showLegendKey val="0"/>
          <c:showVal val="0"/>
          <c:showCatName val="0"/>
          <c:showSerName val="0"/>
          <c:showPercent val="0"/>
          <c:showBubbleSize val="0"/>
        </c:dLbls>
        <c:gapWidth val="50"/>
        <c:axId val="107257056"/>
        <c:axId val="107258496"/>
      </c:barChart>
      <c:catAx>
        <c:axId val="1072570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7258496"/>
        <c:crosses val="autoZero"/>
        <c:auto val="1"/>
        <c:lblAlgn val="ctr"/>
        <c:lblOffset val="100"/>
        <c:noMultiLvlLbl val="0"/>
      </c:catAx>
      <c:valAx>
        <c:axId val="107258496"/>
        <c:scaling>
          <c:orientation val="minMax"/>
        </c:scaling>
        <c:delete val="1"/>
        <c:axPos val="b"/>
        <c:numFmt formatCode="General" sourceLinked="1"/>
        <c:majorTickMark val="none"/>
        <c:minorTickMark val="none"/>
        <c:tickLblPos val="nextTo"/>
        <c:crossAx val="10725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2nd upcycle</c:v>
                </c:pt>
              </c:strCache>
            </c:strRef>
          </c:tx>
          <c:spPr>
            <a:solidFill>
              <a:srgbClr val="0A32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Transportation &amp; storage
 and information &amp; 
communication</c:v>
                </c:pt>
                <c:pt idx="1">
                  <c:v>Finance, insurance, real estate and business</c:v>
                </c:pt>
              </c:strCache>
            </c:strRef>
          </c:cat>
          <c:val>
            <c:numRef>
              <c:f>Sheet1!$B$2:$B$3</c:f>
              <c:numCache>
                <c:formatCode>General</c:formatCode>
                <c:ptCount val="2"/>
                <c:pt idx="0">
                  <c:v>15</c:v>
                </c:pt>
                <c:pt idx="1">
                  <c:v>16</c:v>
                </c:pt>
              </c:numCache>
            </c:numRef>
          </c:val>
          <c:extLst>
            <c:ext xmlns:c16="http://schemas.microsoft.com/office/drawing/2014/chart" uri="{C3380CC4-5D6E-409C-BE32-E72D297353CC}">
              <c16:uniqueId val="{00000000-1C8F-4066-B2EF-0E39A8C594CB}"/>
            </c:ext>
          </c:extLst>
        </c:ser>
        <c:ser>
          <c:idx val="1"/>
          <c:order val="1"/>
          <c:tx>
            <c:strRef>
              <c:f>Sheet1!$C$1</c:f>
              <c:strCache>
                <c:ptCount val="1"/>
                <c:pt idx="0">
                  <c:v>3rd upcycle</c:v>
                </c:pt>
              </c:strCache>
            </c:strRef>
          </c:tx>
          <c:spPr>
            <a:solidFill>
              <a:srgbClr val="E1AD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Transportation &amp; storage
 and information &amp; 
communication</c:v>
                </c:pt>
                <c:pt idx="1">
                  <c:v>Finance, insurance, real estate and business</c:v>
                </c:pt>
              </c:strCache>
            </c:strRef>
          </c:cat>
          <c:val>
            <c:numRef>
              <c:f>Sheet1!$C$2:$C$3</c:f>
              <c:numCache>
                <c:formatCode>General</c:formatCode>
                <c:ptCount val="2"/>
                <c:pt idx="0">
                  <c:v>16</c:v>
                </c:pt>
                <c:pt idx="1">
                  <c:v>25</c:v>
                </c:pt>
              </c:numCache>
            </c:numRef>
          </c:val>
          <c:extLst>
            <c:ext xmlns:c16="http://schemas.microsoft.com/office/drawing/2014/chart" uri="{C3380CC4-5D6E-409C-BE32-E72D297353CC}">
              <c16:uniqueId val="{00000001-1C8F-4066-B2EF-0E39A8C594CB}"/>
            </c:ext>
          </c:extLst>
        </c:ser>
        <c:dLbls>
          <c:showLegendKey val="0"/>
          <c:showVal val="0"/>
          <c:showCatName val="0"/>
          <c:showSerName val="0"/>
          <c:showPercent val="0"/>
          <c:showBubbleSize val="0"/>
        </c:dLbls>
        <c:gapWidth val="50"/>
        <c:axId val="107257056"/>
        <c:axId val="107258496"/>
      </c:barChart>
      <c:catAx>
        <c:axId val="1072570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7258496"/>
        <c:crosses val="autoZero"/>
        <c:auto val="1"/>
        <c:lblAlgn val="ctr"/>
        <c:lblOffset val="100"/>
        <c:noMultiLvlLbl val="0"/>
      </c:catAx>
      <c:valAx>
        <c:axId val="107258496"/>
        <c:scaling>
          <c:orientation val="minMax"/>
        </c:scaling>
        <c:delete val="1"/>
        <c:axPos val="b"/>
        <c:numFmt formatCode="General" sourceLinked="1"/>
        <c:majorTickMark val="none"/>
        <c:minorTickMark val="none"/>
        <c:tickLblPos val="nextTo"/>
        <c:crossAx val="10725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4106517935254"/>
          <c:y val="0.19097222222222221"/>
          <c:w val="0.52376449037620298"/>
          <c:h val="0.7260802469135802"/>
        </c:manualLayout>
      </c:layout>
      <c:barChart>
        <c:barDir val="bar"/>
        <c:grouping val="clustered"/>
        <c:varyColors val="0"/>
        <c:ser>
          <c:idx val="0"/>
          <c:order val="0"/>
          <c:tx>
            <c:strRef>
              <c:f>Sheet1!$B$1</c:f>
              <c:strCache>
                <c:ptCount val="1"/>
                <c:pt idx="0">
                  <c:v>2nd upcycle</c:v>
                </c:pt>
              </c:strCache>
            </c:strRef>
          </c:tx>
          <c:spPr>
            <a:solidFill>
              <a:srgbClr val="0A32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E&amp;E, optical products &amp; transport equipment</c:v>
                </c:pt>
              </c:strCache>
            </c:strRef>
          </c:cat>
          <c:val>
            <c:numRef>
              <c:f>Sheet1!$B$2</c:f>
              <c:numCache>
                <c:formatCode>General</c:formatCode>
                <c:ptCount val="1"/>
                <c:pt idx="0">
                  <c:v>7.1</c:v>
                </c:pt>
              </c:numCache>
            </c:numRef>
          </c:val>
          <c:extLst>
            <c:ext xmlns:c16="http://schemas.microsoft.com/office/drawing/2014/chart" uri="{C3380CC4-5D6E-409C-BE32-E72D297353CC}">
              <c16:uniqueId val="{00000000-1C8F-4066-B2EF-0E39A8C594CB}"/>
            </c:ext>
          </c:extLst>
        </c:ser>
        <c:ser>
          <c:idx val="1"/>
          <c:order val="1"/>
          <c:tx>
            <c:strRef>
              <c:f>Sheet1!$C$1</c:f>
              <c:strCache>
                <c:ptCount val="1"/>
                <c:pt idx="0">
                  <c:v>3rd upcycle</c:v>
                </c:pt>
              </c:strCache>
            </c:strRef>
          </c:tx>
          <c:spPr>
            <a:solidFill>
              <a:srgbClr val="E1AD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E&amp;E, optical products &amp; transport equipment</c:v>
                </c:pt>
              </c:strCache>
            </c:strRef>
          </c:cat>
          <c:val>
            <c:numRef>
              <c:f>Sheet1!$C$2</c:f>
              <c:numCache>
                <c:formatCode>General</c:formatCode>
                <c:ptCount val="1"/>
                <c:pt idx="0">
                  <c:v>7.4</c:v>
                </c:pt>
              </c:numCache>
            </c:numRef>
          </c:val>
          <c:extLst>
            <c:ext xmlns:c16="http://schemas.microsoft.com/office/drawing/2014/chart" uri="{C3380CC4-5D6E-409C-BE32-E72D297353CC}">
              <c16:uniqueId val="{00000001-1C8F-4066-B2EF-0E39A8C594CB}"/>
            </c:ext>
          </c:extLst>
        </c:ser>
        <c:dLbls>
          <c:showLegendKey val="0"/>
          <c:showVal val="0"/>
          <c:showCatName val="0"/>
          <c:showSerName val="0"/>
          <c:showPercent val="0"/>
          <c:showBubbleSize val="0"/>
        </c:dLbls>
        <c:gapWidth val="50"/>
        <c:axId val="107257056"/>
        <c:axId val="107258496"/>
      </c:barChart>
      <c:catAx>
        <c:axId val="1072570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7258496"/>
        <c:crosses val="autoZero"/>
        <c:auto val="1"/>
        <c:lblAlgn val="ctr"/>
        <c:lblOffset val="100"/>
        <c:noMultiLvlLbl val="0"/>
      </c:catAx>
      <c:valAx>
        <c:axId val="107258496"/>
        <c:scaling>
          <c:orientation val="minMax"/>
        </c:scaling>
        <c:delete val="1"/>
        <c:axPos val="b"/>
        <c:numFmt formatCode="General" sourceLinked="1"/>
        <c:majorTickMark val="none"/>
        <c:minorTickMark val="none"/>
        <c:tickLblPos val="nextTo"/>
        <c:crossAx val="10725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454377026401109E-2"/>
          <c:y val="6.8617855059784197E-2"/>
          <c:w val="0.94893366270392676"/>
          <c:h val="0.83818624234470696"/>
        </c:manualLayout>
      </c:layout>
      <c:lineChart>
        <c:grouping val="standard"/>
        <c:varyColors val="0"/>
        <c:ser>
          <c:idx val="0"/>
          <c:order val="0"/>
          <c:tx>
            <c:strRef>
              <c:f>Sheet1!$B$1</c:f>
              <c:strCache>
                <c:ptCount val="1"/>
                <c:pt idx="0">
                  <c:v>ratio</c:v>
                </c:pt>
              </c:strCache>
            </c:strRef>
          </c:tx>
          <c:spPr>
            <a:ln w="25400" cap="rnd">
              <a:solidFill>
                <a:srgbClr val="C45B50"/>
              </a:solidFill>
              <a:round/>
            </a:ln>
            <a:effectLst/>
          </c:spPr>
          <c:marker>
            <c:symbol val="circle"/>
            <c:size val="5"/>
            <c:spPr>
              <a:solidFill>
                <a:srgbClr val="FFF3EB"/>
              </a:solidFill>
              <a:ln w="19050">
                <a:solidFill>
                  <a:srgbClr val="C45B50"/>
                </a:solidFill>
              </a:ln>
              <a:effectLst/>
              <a:scene3d>
                <a:camera prst="orthographicFront"/>
                <a:lightRig rig="threePt" dir="t"/>
              </a:scene3d>
              <a:sp3d/>
            </c:spPr>
          </c:marker>
          <c:dLbls>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3C-4AE8-9F8C-496FF91C48BF}"/>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3C-4AE8-9F8C-496FF91C48B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C736A"/>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0.00</c:formatCode>
                <c:ptCount val="20"/>
                <c:pt idx="0">
                  <c:v>0.40082339171771719</c:v>
                </c:pt>
                <c:pt idx="1">
                  <c:v>0.4039711965530281</c:v>
                </c:pt>
                <c:pt idx="2">
                  <c:v>0.40149028181754742</c:v>
                </c:pt>
                <c:pt idx="3">
                  <c:v>0.39230294628075157</c:v>
                </c:pt>
                <c:pt idx="4">
                  <c:v>0.37551861256860647</c:v>
                </c:pt>
                <c:pt idx="5">
                  <c:v>0.42999153517244376</c:v>
                </c:pt>
                <c:pt idx="6">
                  <c:v>0.41985040511030841</c:v>
                </c:pt>
                <c:pt idx="7">
                  <c:v>0.40752906266214411</c:v>
                </c:pt>
                <c:pt idx="8">
                  <c:v>0.39784344984573411</c:v>
                </c:pt>
                <c:pt idx="9">
                  <c:v>0.37763111087563672</c:v>
                </c:pt>
                <c:pt idx="10">
                  <c:v>0.33637028219104254</c:v>
                </c:pt>
                <c:pt idx="11">
                  <c:v>0.33122604454270221</c:v>
                </c:pt>
                <c:pt idx="12">
                  <c:v>0.34781174865606002</c:v>
                </c:pt>
                <c:pt idx="13">
                  <c:v>0.34558257530852143</c:v>
                </c:pt>
                <c:pt idx="14">
                  <c:v>0.33348502257227924</c:v>
                </c:pt>
                <c:pt idx="15">
                  <c:v>0.35626743536091265</c:v>
                </c:pt>
                <c:pt idx="16">
                  <c:v>0.40694510605099082</c:v>
                </c:pt>
                <c:pt idx="17">
                  <c:v>0.41992197276110732</c:v>
                </c:pt>
                <c:pt idx="18">
                  <c:v>0.41881519267781886</c:v>
                </c:pt>
                <c:pt idx="19">
                  <c:v>0.40842311622260563</c:v>
                </c:pt>
              </c:numCache>
            </c:numRef>
          </c:val>
          <c:smooth val="0"/>
          <c:extLst>
            <c:ext xmlns:c16="http://schemas.microsoft.com/office/drawing/2014/chart" uri="{C3380CC4-5D6E-409C-BE32-E72D297353CC}">
              <c16:uniqueId val="{00000006-563C-4AE8-9F8C-496FF91C48BF}"/>
            </c:ext>
          </c:extLst>
        </c:ser>
        <c:ser>
          <c:idx val="1"/>
          <c:order val="1"/>
          <c:tx>
            <c:strRef>
              <c:f>Sheet1!$C$1</c:f>
              <c:strCache>
                <c:ptCount val="1"/>
                <c:pt idx="0">
                  <c:v>Column1</c:v>
                </c:pt>
              </c:strCache>
            </c:strRef>
          </c:tx>
          <c:spPr>
            <a:ln w="28575" cap="rnd">
              <a:solidFill>
                <a:srgbClr val="8091C6"/>
              </a:solidFill>
              <a:prstDash val="sysDash"/>
              <a:round/>
            </a:ln>
            <a:effectLst/>
          </c:spPr>
          <c:marker>
            <c:symbol val="none"/>
          </c:marker>
          <c:dLbls>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3C-4AE8-9F8C-496FF91C48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0.38</c:v>
                </c:pt>
                <c:pt idx="1">
                  <c:v>0.38</c:v>
                </c:pt>
                <c:pt idx="2">
                  <c:v>0.38</c:v>
                </c:pt>
                <c:pt idx="3">
                  <c:v>0.38</c:v>
                </c:pt>
                <c:pt idx="4">
                  <c:v>0.38</c:v>
                </c:pt>
                <c:pt idx="5">
                  <c:v>0.38</c:v>
                </c:pt>
                <c:pt idx="6">
                  <c:v>0.38</c:v>
                </c:pt>
                <c:pt idx="7">
                  <c:v>0.38</c:v>
                </c:pt>
                <c:pt idx="8">
                  <c:v>0.38</c:v>
                </c:pt>
                <c:pt idx="9">
                  <c:v>0.38</c:v>
                </c:pt>
                <c:pt idx="10">
                  <c:v>0.38</c:v>
                </c:pt>
                <c:pt idx="11">
                  <c:v>0.38</c:v>
                </c:pt>
                <c:pt idx="12">
                  <c:v>0.38</c:v>
                </c:pt>
                <c:pt idx="13">
                  <c:v>0.38</c:v>
                </c:pt>
                <c:pt idx="14">
                  <c:v>0.38</c:v>
                </c:pt>
                <c:pt idx="15">
                  <c:v>0.38</c:v>
                </c:pt>
                <c:pt idx="16">
                  <c:v>0.38</c:v>
                </c:pt>
                <c:pt idx="17">
                  <c:v>0.38</c:v>
                </c:pt>
                <c:pt idx="18">
                  <c:v>0.38</c:v>
                </c:pt>
                <c:pt idx="19">
                  <c:v>0.38</c:v>
                </c:pt>
              </c:numCache>
            </c:numRef>
          </c:val>
          <c:smooth val="0"/>
          <c:extLst>
            <c:ext xmlns:c16="http://schemas.microsoft.com/office/drawing/2014/chart" uri="{C3380CC4-5D6E-409C-BE32-E72D297353CC}">
              <c16:uniqueId val="{00000007-563C-4AE8-9F8C-496FF91C48BF}"/>
            </c:ext>
          </c:extLst>
        </c:ser>
        <c:dLbls>
          <c:showLegendKey val="0"/>
          <c:showVal val="0"/>
          <c:showCatName val="0"/>
          <c:showSerName val="0"/>
          <c:showPercent val="0"/>
          <c:showBubbleSize val="0"/>
        </c:dLbls>
        <c:marker val="1"/>
        <c:smooth val="0"/>
        <c:axId val="280000200"/>
        <c:axId val="280000592"/>
      </c:lineChart>
      <c:catAx>
        <c:axId val="280000200"/>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592"/>
        <c:crosses val="autoZero"/>
        <c:auto val="1"/>
        <c:lblAlgn val="ctr"/>
        <c:lblOffset val="100"/>
        <c:tickLblSkip val="5"/>
        <c:tickMarkSkip val="1"/>
        <c:noMultiLvlLbl val="0"/>
      </c:catAx>
      <c:valAx>
        <c:axId val="280000592"/>
        <c:scaling>
          <c:orientation val="minMax"/>
          <c:min val="0.30000000000000004"/>
        </c:scaling>
        <c:delete val="1"/>
        <c:axPos val="l"/>
        <c:numFmt formatCode="0.00" sourceLinked="0"/>
        <c:majorTickMark val="out"/>
        <c:minorTickMark val="none"/>
        <c:tickLblPos val="nextTo"/>
        <c:crossAx val="28000020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03118908382065E-2"/>
          <c:y val="0.20993000874890638"/>
          <c:w val="0.9463937621832359"/>
          <c:h val="0.59863480606590846"/>
        </c:manualLayout>
      </c:layout>
      <c:barChart>
        <c:barDir val="col"/>
        <c:grouping val="stacked"/>
        <c:varyColors val="0"/>
        <c:ser>
          <c:idx val="0"/>
          <c:order val="0"/>
          <c:tx>
            <c:strRef>
              <c:f>Sheet1!$B$1</c:f>
              <c:strCache>
                <c:ptCount val="1"/>
                <c:pt idx="0">
                  <c:v>Foreign</c:v>
                </c:pt>
              </c:strCache>
            </c:strRef>
          </c:tx>
          <c:spPr>
            <a:solidFill>
              <a:srgbClr val="CF79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Sheet1!$B$2:$B$8</c:f>
              <c:numCache>
                <c:formatCode>General</c:formatCode>
                <c:ptCount val="7"/>
                <c:pt idx="0">
                  <c:v>82.9</c:v>
                </c:pt>
                <c:pt idx="1">
                  <c:v>64.2</c:v>
                </c:pt>
                <c:pt idx="2">
                  <c:v>208.6</c:v>
                </c:pt>
                <c:pt idx="3">
                  <c:v>163.30000000000001</c:v>
                </c:pt>
                <c:pt idx="4">
                  <c:v>188.4</c:v>
                </c:pt>
                <c:pt idx="5">
                  <c:v>170.4</c:v>
                </c:pt>
                <c:pt idx="6" formatCode="0.0">
                  <c:v>106.8</c:v>
                </c:pt>
              </c:numCache>
            </c:numRef>
          </c:val>
          <c:extLst>
            <c:ext xmlns:c16="http://schemas.microsoft.com/office/drawing/2014/chart" uri="{C3380CC4-5D6E-409C-BE32-E72D297353CC}">
              <c16:uniqueId val="{00000000-9F59-4B72-8293-BC83631FEDE0}"/>
            </c:ext>
          </c:extLst>
        </c:ser>
        <c:ser>
          <c:idx val="1"/>
          <c:order val="1"/>
          <c:tx>
            <c:strRef>
              <c:f>Sheet1!$C$1</c:f>
              <c:strCache>
                <c:ptCount val="1"/>
                <c:pt idx="0">
                  <c:v>Domestic </c:v>
                </c:pt>
              </c:strCache>
            </c:strRef>
          </c:tx>
          <c:spPr>
            <a:solidFill>
              <a:srgbClr val="EED2D2"/>
            </a:solidFill>
            <a:ln>
              <a:noFill/>
            </a:ln>
            <a:effectLst/>
          </c:spPr>
          <c:invertIfNegative val="0"/>
          <c:dLbls>
            <c:dLbl>
              <c:idx val="6"/>
              <c:tx>
                <c:rich>
                  <a:bodyPr/>
                  <a:lstStyle/>
                  <a:p>
                    <a:fld id="{C2C2A319-86EE-42DC-8654-1F6A27778E3E}"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CA-4BB3-8138-3437F1D5C4A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Sheet1!$C$2:$C$8</c:f>
              <c:numCache>
                <c:formatCode>General</c:formatCode>
                <c:ptCount val="7"/>
                <c:pt idx="0">
                  <c:v>128.5</c:v>
                </c:pt>
                <c:pt idx="1">
                  <c:v>103.2</c:v>
                </c:pt>
                <c:pt idx="2">
                  <c:v>100.8</c:v>
                </c:pt>
                <c:pt idx="3">
                  <c:v>104.4</c:v>
                </c:pt>
                <c:pt idx="4">
                  <c:v>141.1</c:v>
                </c:pt>
                <c:pt idx="5">
                  <c:v>208.1</c:v>
                </c:pt>
                <c:pt idx="6" formatCode="0.0">
                  <c:v>83.5</c:v>
                </c:pt>
              </c:numCache>
            </c:numRef>
          </c:val>
          <c:extLst>
            <c:ext xmlns:c16="http://schemas.microsoft.com/office/drawing/2014/chart" uri="{C3380CC4-5D6E-409C-BE32-E72D297353CC}">
              <c16:uniqueId val="{00000001-9F59-4B72-8293-BC83631FEDE0}"/>
            </c:ext>
          </c:extLst>
        </c:ser>
        <c:dLbls>
          <c:showLegendKey val="0"/>
          <c:showVal val="0"/>
          <c:showCatName val="0"/>
          <c:showSerName val="0"/>
          <c:showPercent val="0"/>
          <c:showBubbleSize val="0"/>
        </c:dLbls>
        <c:gapWidth val="100"/>
        <c:overlap val="100"/>
        <c:axId val="1080158672"/>
        <c:axId val="1080157232"/>
      </c:barChart>
      <c:lineChart>
        <c:grouping val="standard"/>
        <c:varyColors val="0"/>
        <c:ser>
          <c:idx val="2"/>
          <c:order val="2"/>
          <c:tx>
            <c:strRef>
              <c:f>Sheet1!$D$1</c:f>
              <c:strCache>
                <c:ptCount val="1"/>
                <c:pt idx="0">
                  <c:v>Total</c:v>
                </c:pt>
              </c:strCache>
            </c:strRef>
          </c:tx>
          <c:spPr>
            <a:ln w="28575" cap="rnd">
              <a:noFill/>
              <a:round/>
            </a:ln>
            <a:effectLst/>
          </c:spPr>
          <c:marker>
            <c:symbol val="diamond"/>
            <c:size val="8"/>
            <c:spPr>
              <a:solidFill>
                <a:srgbClr val="9BBB59"/>
              </a:solidFill>
              <a:ln w="9525">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Sheet1!$D$2:$D$8</c:f>
              <c:numCache>
                <c:formatCode>General</c:formatCode>
                <c:ptCount val="7"/>
                <c:pt idx="0">
                  <c:v>211.4</c:v>
                </c:pt>
                <c:pt idx="1">
                  <c:v>167.4</c:v>
                </c:pt>
                <c:pt idx="2">
                  <c:v>309.39999999999998</c:v>
                </c:pt>
                <c:pt idx="3">
                  <c:v>267.8</c:v>
                </c:pt>
                <c:pt idx="4">
                  <c:v>329.5</c:v>
                </c:pt>
                <c:pt idx="5">
                  <c:v>378.5</c:v>
                </c:pt>
                <c:pt idx="6" formatCode="0.0">
                  <c:v>190.3</c:v>
                </c:pt>
              </c:numCache>
            </c:numRef>
          </c:val>
          <c:smooth val="0"/>
          <c:extLst>
            <c:ext xmlns:c16="http://schemas.microsoft.com/office/drawing/2014/chart" uri="{C3380CC4-5D6E-409C-BE32-E72D297353CC}">
              <c16:uniqueId val="{00000002-9F59-4B72-8293-BC83631FEDE0}"/>
            </c:ext>
          </c:extLst>
        </c:ser>
        <c:dLbls>
          <c:showLegendKey val="0"/>
          <c:showVal val="0"/>
          <c:showCatName val="0"/>
          <c:showSerName val="0"/>
          <c:showPercent val="0"/>
          <c:showBubbleSize val="0"/>
        </c:dLbls>
        <c:marker val="1"/>
        <c:smooth val="0"/>
        <c:axId val="1080158672"/>
        <c:axId val="1080157232"/>
      </c:lineChart>
      <c:catAx>
        <c:axId val="108015867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80157232"/>
        <c:crosses val="autoZero"/>
        <c:auto val="1"/>
        <c:lblAlgn val="ctr"/>
        <c:lblOffset val="100"/>
        <c:noMultiLvlLbl val="0"/>
      </c:catAx>
      <c:valAx>
        <c:axId val="1080157232"/>
        <c:scaling>
          <c:orientation val="minMax"/>
        </c:scaling>
        <c:delete val="1"/>
        <c:axPos val="l"/>
        <c:numFmt formatCode="General" sourceLinked="1"/>
        <c:majorTickMark val="none"/>
        <c:minorTickMark val="none"/>
        <c:tickLblPos val="nextTo"/>
        <c:crossAx val="1080158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Primary</c:v>
                </c:pt>
              </c:strCache>
            </c:strRef>
          </c:tx>
          <c:spPr>
            <a:solidFill>
              <a:srgbClr val="943735"/>
            </a:solidFill>
            <a:ln>
              <a:noFill/>
            </a:ln>
            <a:effectLst/>
          </c:spPr>
          <c:invertIfNegative val="0"/>
          <c:cat>
            <c:strRef>
              <c:f>Sheet1!$A$2:$A$8</c:f>
              <c:strCache>
                <c:ptCount val="7"/>
                <c:pt idx="0">
                  <c:v>2019</c:v>
                </c:pt>
                <c:pt idx="1">
                  <c:v>2020</c:v>
                </c:pt>
                <c:pt idx="2">
                  <c:v>2021</c:v>
                </c:pt>
                <c:pt idx="3">
                  <c:v>2022</c:v>
                </c:pt>
                <c:pt idx="4">
                  <c:v>2023</c:v>
                </c:pt>
                <c:pt idx="5">
                  <c:v>2024</c:v>
                </c:pt>
                <c:pt idx="6">
                  <c:v>2025
(Jan-Jun)</c:v>
                </c:pt>
              </c:strCache>
            </c:strRef>
          </c:cat>
          <c:val>
            <c:numRef>
              <c:f>Sheet1!$B$2:$B$8</c:f>
              <c:numCache>
                <c:formatCode>#,##0</c:formatCode>
                <c:ptCount val="7"/>
                <c:pt idx="0">
                  <c:v>7.0179999999999998</c:v>
                </c:pt>
                <c:pt idx="1">
                  <c:v>6.0910000000000002</c:v>
                </c:pt>
                <c:pt idx="2">
                  <c:v>17.327999999999999</c:v>
                </c:pt>
                <c:pt idx="3">
                  <c:v>26.388000000000002</c:v>
                </c:pt>
                <c:pt idx="4">
                  <c:v>9.0809999999999995</c:v>
                </c:pt>
                <c:pt idx="5">
                  <c:v>5.3029999999999999</c:v>
                </c:pt>
                <c:pt idx="6">
                  <c:v>3.3</c:v>
                </c:pt>
              </c:numCache>
            </c:numRef>
          </c:val>
          <c:extLst>
            <c:ext xmlns:c16="http://schemas.microsoft.com/office/drawing/2014/chart" uri="{C3380CC4-5D6E-409C-BE32-E72D297353CC}">
              <c16:uniqueId val="{00000000-9F59-4B72-8293-BC83631FEDE0}"/>
            </c:ext>
          </c:extLst>
        </c:ser>
        <c:ser>
          <c:idx val="1"/>
          <c:order val="1"/>
          <c:tx>
            <c:strRef>
              <c:f>Sheet1!$C$1</c:f>
              <c:strCache>
                <c:ptCount val="1"/>
                <c:pt idx="0">
                  <c:v>Manufacturing</c:v>
                </c:pt>
              </c:strCache>
            </c:strRef>
          </c:tx>
          <c:spPr>
            <a:solidFill>
              <a:srgbClr val="CF79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Sheet1!$C$2:$C$8</c:f>
              <c:numCache>
                <c:formatCode>#,##0</c:formatCode>
                <c:ptCount val="7"/>
                <c:pt idx="0">
                  <c:v>82.733000000000004</c:v>
                </c:pt>
                <c:pt idx="1">
                  <c:v>91.263000000000005</c:v>
                </c:pt>
                <c:pt idx="2">
                  <c:v>195.08799999999999</c:v>
                </c:pt>
                <c:pt idx="3">
                  <c:v>84.274000000000001</c:v>
                </c:pt>
                <c:pt idx="4">
                  <c:v>151.96799999999999</c:v>
                </c:pt>
                <c:pt idx="5">
                  <c:v>120.48399999999999</c:v>
                </c:pt>
                <c:pt idx="6">
                  <c:v>68.400000000000006</c:v>
                </c:pt>
              </c:numCache>
            </c:numRef>
          </c:val>
          <c:extLst>
            <c:ext xmlns:c16="http://schemas.microsoft.com/office/drawing/2014/chart" uri="{C3380CC4-5D6E-409C-BE32-E72D297353CC}">
              <c16:uniqueId val="{00000001-9F59-4B72-8293-BC83631FEDE0}"/>
            </c:ext>
          </c:extLst>
        </c:ser>
        <c:ser>
          <c:idx val="2"/>
          <c:order val="2"/>
          <c:tx>
            <c:strRef>
              <c:f>Sheet1!$D$1</c:f>
              <c:strCache>
                <c:ptCount val="1"/>
                <c:pt idx="0">
                  <c:v>Services</c:v>
                </c:pt>
              </c:strCache>
            </c:strRef>
          </c:tx>
          <c:spPr>
            <a:solidFill>
              <a:srgbClr val="EED2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Sheet1!$D$2:$D$8</c:f>
              <c:numCache>
                <c:formatCode>#,##0</c:formatCode>
                <c:ptCount val="7"/>
                <c:pt idx="0">
                  <c:v>121.633</c:v>
                </c:pt>
                <c:pt idx="1">
                  <c:v>70.042000000000002</c:v>
                </c:pt>
                <c:pt idx="2">
                  <c:v>96.983999999999995</c:v>
                </c:pt>
                <c:pt idx="3">
                  <c:v>157.09399999999999</c:v>
                </c:pt>
                <c:pt idx="4">
                  <c:v>168.40600000000001</c:v>
                </c:pt>
                <c:pt idx="5">
                  <c:v>252.71299999999999</c:v>
                </c:pt>
                <c:pt idx="6">
                  <c:v>118.6</c:v>
                </c:pt>
              </c:numCache>
            </c:numRef>
          </c:val>
          <c:extLst>
            <c:ext xmlns:c16="http://schemas.microsoft.com/office/drawing/2014/chart" uri="{C3380CC4-5D6E-409C-BE32-E72D297353CC}">
              <c16:uniqueId val="{00000002-9F59-4B72-8293-BC83631FEDE0}"/>
            </c:ext>
          </c:extLst>
        </c:ser>
        <c:dLbls>
          <c:showLegendKey val="0"/>
          <c:showVal val="0"/>
          <c:showCatName val="0"/>
          <c:showSerName val="0"/>
          <c:showPercent val="0"/>
          <c:showBubbleSize val="0"/>
        </c:dLbls>
        <c:gapWidth val="100"/>
        <c:overlap val="100"/>
        <c:axId val="1080158672"/>
        <c:axId val="1080157232"/>
      </c:barChart>
      <c:lineChart>
        <c:grouping val="standard"/>
        <c:varyColors val="0"/>
        <c:ser>
          <c:idx val="3"/>
          <c:order val="3"/>
          <c:tx>
            <c:strRef>
              <c:f>Sheet1!$E$1</c:f>
              <c:strCache>
                <c:ptCount val="1"/>
                <c:pt idx="0">
                  <c:v>Total</c:v>
                </c:pt>
              </c:strCache>
            </c:strRef>
          </c:tx>
          <c:spPr>
            <a:ln w="25400" cap="rnd">
              <a:noFill/>
              <a:round/>
            </a:ln>
            <a:effectLst/>
          </c:spPr>
          <c:marker>
            <c:symbol val="diamond"/>
            <c:size val="8"/>
            <c:spPr>
              <a:solidFill>
                <a:srgbClr val="9BBB59"/>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2019</c:v>
                </c:pt>
                <c:pt idx="1">
                  <c:v>2020</c:v>
                </c:pt>
                <c:pt idx="2">
                  <c:v>2021</c:v>
                </c:pt>
                <c:pt idx="3">
                  <c:v>2022</c:v>
                </c:pt>
                <c:pt idx="4">
                  <c:v>2023</c:v>
                </c:pt>
                <c:pt idx="5">
                  <c:v>2024</c:v>
                </c:pt>
                <c:pt idx="6">
                  <c:v>2025
(Jan-Jun)</c:v>
                </c:pt>
              </c:strCache>
            </c:strRef>
          </c:cat>
          <c:val>
            <c:numRef>
              <c:f>Sheet1!$E$2:$E$8</c:f>
              <c:numCache>
                <c:formatCode>#,##0</c:formatCode>
                <c:ptCount val="7"/>
                <c:pt idx="0">
                  <c:v>211.38400000000001</c:v>
                </c:pt>
                <c:pt idx="1">
                  <c:v>167.39600000000002</c:v>
                </c:pt>
                <c:pt idx="2">
                  <c:v>309.39999999999998</c:v>
                </c:pt>
                <c:pt idx="3">
                  <c:v>267.75599999999997</c:v>
                </c:pt>
                <c:pt idx="4">
                  <c:v>329.45499999999998</c:v>
                </c:pt>
                <c:pt idx="5">
                  <c:v>378.5</c:v>
                </c:pt>
                <c:pt idx="6">
                  <c:v>190.3</c:v>
                </c:pt>
              </c:numCache>
            </c:numRef>
          </c:val>
          <c:smooth val="0"/>
          <c:extLst>
            <c:ext xmlns:c16="http://schemas.microsoft.com/office/drawing/2014/chart" uri="{C3380CC4-5D6E-409C-BE32-E72D297353CC}">
              <c16:uniqueId val="{00000000-DAE4-47FF-8440-40E8995E1FFC}"/>
            </c:ext>
          </c:extLst>
        </c:ser>
        <c:dLbls>
          <c:showLegendKey val="0"/>
          <c:showVal val="0"/>
          <c:showCatName val="0"/>
          <c:showSerName val="0"/>
          <c:showPercent val="0"/>
          <c:showBubbleSize val="0"/>
        </c:dLbls>
        <c:marker val="1"/>
        <c:smooth val="0"/>
        <c:axId val="1080158672"/>
        <c:axId val="1080157232"/>
      </c:lineChart>
      <c:catAx>
        <c:axId val="108015867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80157232"/>
        <c:crosses val="autoZero"/>
        <c:auto val="1"/>
        <c:lblAlgn val="ctr"/>
        <c:lblOffset val="100"/>
        <c:noMultiLvlLbl val="0"/>
      </c:catAx>
      <c:valAx>
        <c:axId val="1080157232"/>
        <c:scaling>
          <c:orientation val="minMax"/>
        </c:scaling>
        <c:delete val="1"/>
        <c:axPos val="l"/>
        <c:numFmt formatCode="#,##0" sourceLinked="1"/>
        <c:majorTickMark val="none"/>
        <c:minorTickMark val="none"/>
        <c:tickLblPos val="nextTo"/>
        <c:crossAx val="1080158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4561836486843E-2"/>
          <c:y val="0.14909658964198103"/>
          <c:w val="0.90604278476384481"/>
          <c:h val="0.7529772013792394"/>
        </c:manualLayout>
      </c:layout>
      <c:barChart>
        <c:barDir val="col"/>
        <c:grouping val="stacked"/>
        <c:varyColors val="0"/>
        <c:ser>
          <c:idx val="2"/>
          <c:order val="2"/>
          <c:tx>
            <c:strRef>
              <c:f>Sheet1!$D$1</c:f>
              <c:strCache>
                <c:ptCount val="1"/>
                <c:pt idx="0">
                  <c:v>Column1</c:v>
                </c:pt>
              </c:strCache>
            </c:strRef>
          </c:tx>
          <c:spPr>
            <a:solidFill>
              <a:srgbClr val="DBB3B1">
                <a:alpha val="20000"/>
              </a:srgbClr>
            </a:solidFill>
            <a:ln>
              <a:noFill/>
            </a:ln>
            <a:effectLst/>
          </c:spPr>
          <c:invertIfNegative val="0"/>
          <c:cat>
            <c:strRef>
              <c:f>Sheet1!$A$2:$A$16</c:f>
              <c:strCache>
                <c:ptCount val="15"/>
                <c:pt idx="0">
                  <c:v>2H 
2018</c:v>
                </c:pt>
                <c:pt idx="1">
                  <c:v>1H 
2019</c:v>
                </c:pt>
                <c:pt idx="2">
                  <c:v>2H 
2019</c:v>
                </c:pt>
                <c:pt idx="3">
                  <c:v>1H 
2020</c:v>
                </c:pt>
                <c:pt idx="4">
                  <c:v>2H 
2020</c:v>
                </c:pt>
                <c:pt idx="5">
                  <c:v>1H 
2021</c:v>
                </c:pt>
                <c:pt idx="6">
                  <c:v>2H 
2021</c:v>
                </c:pt>
                <c:pt idx="7">
                  <c:v>1H 
2022</c:v>
                </c:pt>
                <c:pt idx="8">
                  <c:v>2H 
2022</c:v>
                </c:pt>
                <c:pt idx="9">
                  <c:v>1H 
2023</c:v>
                </c:pt>
                <c:pt idx="10">
                  <c:v>2H 
2023</c:v>
                </c:pt>
                <c:pt idx="11">
                  <c:v>1H 
2024</c:v>
                </c:pt>
                <c:pt idx="12">
                  <c:v>2H 
2024</c:v>
                </c:pt>
                <c:pt idx="13">
                  <c:v>1H 
2025</c:v>
                </c:pt>
                <c:pt idx="14">
                  <c:v>2H 
2025</c:v>
                </c:pt>
              </c:strCache>
            </c:strRef>
          </c:cat>
          <c:val>
            <c:numRef>
              <c:f>Sheet1!$D$2:$D$16</c:f>
              <c:numCache>
                <c:formatCode>General</c:formatCode>
                <c:ptCount val="15"/>
                <c:pt idx="3">
                  <c:v>130</c:v>
                </c:pt>
                <c:pt idx="4">
                  <c:v>130</c:v>
                </c:pt>
                <c:pt idx="5">
                  <c:v>130</c:v>
                </c:pt>
                <c:pt idx="6">
                  <c:v>130</c:v>
                </c:pt>
                <c:pt idx="7">
                  <c:v>130</c:v>
                </c:pt>
                <c:pt idx="13">
                  <c:v>130</c:v>
                </c:pt>
                <c:pt idx="14">
                  <c:v>130</c:v>
                </c:pt>
              </c:numCache>
            </c:numRef>
          </c:val>
          <c:extLst>
            <c:ext xmlns:c16="http://schemas.microsoft.com/office/drawing/2014/chart" uri="{C3380CC4-5D6E-409C-BE32-E72D297353CC}">
              <c16:uniqueId val="{00000000-C310-4F06-B5CC-08D192150862}"/>
            </c:ext>
          </c:extLst>
        </c:ser>
        <c:dLbls>
          <c:showLegendKey val="0"/>
          <c:showVal val="0"/>
          <c:showCatName val="0"/>
          <c:showSerName val="0"/>
          <c:showPercent val="0"/>
          <c:showBubbleSize val="0"/>
        </c:dLbls>
        <c:gapWidth val="0"/>
        <c:overlap val="100"/>
        <c:axId val="1590292736"/>
        <c:axId val="1590295616"/>
      </c:barChart>
      <c:lineChart>
        <c:grouping val="standard"/>
        <c:varyColors val="0"/>
        <c:ser>
          <c:idx val="0"/>
          <c:order val="0"/>
          <c:tx>
            <c:strRef>
              <c:f>Sheet1!$B$1</c:f>
              <c:strCache>
                <c:ptCount val="1"/>
                <c:pt idx="0">
                  <c:v>Business Condition Index (BCI)</c:v>
                </c:pt>
              </c:strCache>
            </c:strRef>
          </c:tx>
          <c:spPr>
            <a:ln w="28575" cap="rnd">
              <a:solidFill>
                <a:srgbClr val="39304A"/>
              </a:solidFill>
              <a:round/>
            </a:ln>
            <a:effectLst/>
          </c:spPr>
          <c:marker>
            <c:symbol val="circle"/>
            <c:size val="5"/>
            <c:spPr>
              <a:solidFill>
                <a:schemeClr val="bg1"/>
              </a:solidFill>
              <a:ln w="25400">
                <a:solidFill>
                  <a:srgbClr val="202030"/>
                </a:solidFill>
              </a:ln>
              <a:effectLst/>
            </c:spPr>
          </c:marker>
          <c:dLbls>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10-4F06-B5CC-08D19215086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2H 
2018</c:v>
                </c:pt>
                <c:pt idx="1">
                  <c:v>1H 
2019</c:v>
                </c:pt>
                <c:pt idx="2">
                  <c:v>2H 
2019</c:v>
                </c:pt>
                <c:pt idx="3">
                  <c:v>1H 
2020</c:v>
                </c:pt>
                <c:pt idx="4">
                  <c:v>2H 
2020</c:v>
                </c:pt>
                <c:pt idx="5">
                  <c:v>1H 
2021</c:v>
                </c:pt>
                <c:pt idx="6">
                  <c:v>2H 
2021</c:v>
                </c:pt>
                <c:pt idx="7">
                  <c:v>1H 
2022</c:v>
                </c:pt>
                <c:pt idx="8">
                  <c:v>2H 
2022</c:v>
                </c:pt>
                <c:pt idx="9">
                  <c:v>1H 
2023</c:v>
                </c:pt>
                <c:pt idx="10">
                  <c:v>2H 
2023</c:v>
                </c:pt>
                <c:pt idx="11">
                  <c:v>1H 
2024</c:v>
                </c:pt>
                <c:pt idx="12">
                  <c:v>2H 
2024</c:v>
                </c:pt>
                <c:pt idx="13">
                  <c:v>1H 
2025</c:v>
                </c:pt>
                <c:pt idx="14">
                  <c:v>2H 
2025</c:v>
                </c:pt>
              </c:strCache>
            </c:strRef>
          </c:cat>
          <c:val>
            <c:numRef>
              <c:f>Sheet1!$B$2:$B$16</c:f>
              <c:numCache>
                <c:formatCode>0.0</c:formatCode>
                <c:ptCount val="15"/>
                <c:pt idx="0">
                  <c:v>97.712388707747181</c:v>
                </c:pt>
                <c:pt idx="1">
                  <c:v>87.080451997426977</c:v>
                </c:pt>
                <c:pt idx="2">
                  <c:v>93.230725793733285</c:v>
                </c:pt>
                <c:pt idx="3">
                  <c:v>56.956009049725779</c:v>
                </c:pt>
                <c:pt idx="4">
                  <c:v>75.298725664069082</c:v>
                </c:pt>
                <c:pt idx="5">
                  <c:v>62.008679404565804</c:v>
                </c:pt>
                <c:pt idx="6">
                  <c:v>95.199169967726505</c:v>
                </c:pt>
                <c:pt idx="7">
                  <c:v>110.16196816926617</c:v>
                </c:pt>
                <c:pt idx="8">
                  <c:v>106.13675753247432</c:v>
                </c:pt>
                <c:pt idx="9">
                  <c:v>94.960726105039356</c:v>
                </c:pt>
                <c:pt idx="10">
                  <c:v>106.21678364892877</c:v>
                </c:pt>
                <c:pt idx="11">
                  <c:v>102.21690292185681</c:v>
                </c:pt>
                <c:pt idx="12">
                  <c:v>93.787126046897995</c:v>
                </c:pt>
                <c:pt idx="13">
                  <c:v>86.488717599201706</c:v>
                </c:pt>
              </c:numCache>
            </c:numRef>
          </c:val>
          <c:smooth val="0"/>
          <c:extLst>
            <c:ext xmlns:c16="http://schemas.microsoft.com/office/drawing/2014/chart" uri="{C3380CC4-5D6E-409C-BE32-E72D297353CC}">
              <c16:uniqueId val="{00000002-C310-4F06-B5CC-08D192150862}"/>
            </c:ext>
          </c:extLst>
        </c:ser>
        <c:ser>
          <c:idx val="1"/>
          <c:order val="1"/>
          <c:tx>
            <c:strRef>
              <c:f>Sheet1!$C$1</c:f>
              <c:strCache>
                <c:ptCount val="1"/>
                <c:pt idx="0">
                  <c:v>Business Sentiment Index (BSI)</c:v>
                </c:pt>
              </c:strCache>
            </c:strRef>
          </c:tx>
          <c:spPr>
            <a:ln w="28575" cap="rnd">
              <a:solidFill>
                <a:srgbClr val="FFCA2B"/>
              </a:solidFill>
              <a:round/>
            </a:ln>
            <a:effectLst/>
          </c:spPr>
          <c:marker>
            <c:symbol val="circle"/>
            <c:size val="5"/>
            <c:spPr>
              <a:solidFill>
                <a:schemeClr val="bg1"/>
              </a:solidFill>
              <a:ln w="25400">
                <a:solidFill>
                  <a:srgbClr val="FFCA2B"/>
                </a:solidFill>
              </a:ln>
              <a:effectLst/>
            </c:spPr>
          </c:marker>
          <c:dLbls>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0-4F06-B5CC-08D19215086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2H 
2018</c:v>
                </c:pt>
                <c:pt idx="1">
                  <c:v>1H 
2019</c:v>
                </c:pt>
                <c:pt idx="2">
                  <c:v>2H 
2019</c:v>
                </c:pt>
                <c:pt idx="3">
                  <c:v>1H 
2020</c:v>
                </c:pt>
                <c:pt idx="4">
                  <c:v>2H 
2020</c:v>
                </c:pt>
                <c:pt idx="5">
                  <c:v>1H 
2021</c:v>
                </c:pt>
                <c:pt idx="6">
                  <c:v>2H 
2021</c:v>
                </c:pt>
                <c:pt idx="7">
                  <c:v>1H 
2022</c:v>
                </c:pt>
                <c:pt idx="8">
                  <c:v>2H 
2022</c:v>
                </c:pt>
                <c:pt idx="9">
                  <c:v>1H 
2023</c:v>
                </c:pt>
                <c:pt idx="10">
                  <c:v>2H 
2023</c:v>
                </c:pt>
                <c:pt idx="11">
                  <c:v>1H 
2024</c:v>
                </c:pt>
                <c:pt idx="12">
                  <c:v>2H 
2024</c:v>
                </c:pt>
                <c:pt idx="13">
                  <c:v>1H 
2025</c:v>
                </c:pt>
                <c:pt idx="14">
                  <c:v>2H 
2025</c:v>
                </c:pt>
              </c:strCache>
            </c:strRef>
          </c:cat>
          <c:val>
            <c:numRef>
              <c:f>Sheet1!$C$2:$C$16</c:f>
              <c:numCache>
                <c:formatCode>0.0</c:formatCode>
                <c:ptCount val="15"/>
                <c:pt idx="1">
                  <c:v>105.96535960876622</c:v>
                </c:pt>
                <c:pt idx="2">
                  <c:v>108.59979288798041</c:v>
                </c:pt>
                <c:pt idx="3">
                  <c:v>107.9</c:v>
                </c:pt>
                <c:pt idx="4">
                  <c:v>70.037943374207714</c:v>
                </c:pt>
                <c:pt idx="5">
                  <c:v>85.066783098931779</c:v>
                </c:pt>
                <c:pt idx="6">
                  <c:v>60.642326661551081</c:v>
                </c:pt>
                <c:pt idx="7">
                  <c:v>118.15416421280489</c:v>
                </c:pt>
                <c:pt idx="8">
                  <c:v>122.37546727492912</c:v>
                </c:pt>
                <c:pt idx="9">
                  <c:v>120.52093882880065</c:v>
                </c:pt>
                <c:pt idx="10">
                  <c:v>116.82072243440183</c:v>
                </c:pt>
                <c:pt idx="11">
                  <c:v>128.4386188705576</c:v>
                </c:pt>
                <c:pt idx="12">
                  <c:v>121.0182630522234</c:v>
                </c:pt>
                <c:pt idx="13">
                  <c:v>111.2420424902522</c:v>
                </c:pt>
                <c:pt idx="14">
                  <c:v>97.36804994020838</c:v>
                </c:pt>
              </c:numCache>
            </c:numRef>
          </c:val>
          <c:smooth val="0"/>
          <c:extLst>
            <c:ext xmlns:c16="http://schemas.microsoft.com/office/drawing/2014/chart" uri="{C3380CC4-5D6E-409C-BE32-E72D297353CC}">
              <c16:uniqueId val="{00000004-C310-4F06-B5CC-08D192150862}"/>
            </c:ext>
          </c:extLst>
        </c:ser>
        <c:dLbls>
          <c:showLegendKey val="0"/>
          <c:showVal val="0"/>
          <c:showCatName val="0"/>
          <c:showSerName val="0"/>
          <c:showPercent val="0"/>
          <c:showBubbleSize val="0"/>
        </c:dLbls>
        <c:marker val="1"/>
        <c:smooth val="0"/>
        <c:axId val="1590292736"/>
        <c:axId val="1590295616"/>
      </c:lineChart>
      <c:catAx>
        <c:axId val="15902927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590295616"/>
        <c:crossesAt val="100"/>
        <c:auto val="1"/>
        <c:lblAlgn val="ctr"/>
        <c:lblOffset val="100"/>
        <c:tickLblSkip val="1"/>
        <c:noMultiLvlLbl val="0"/>
      </c:catAx>
      <c:valAx>
        <c:axId val="1590295616"/>
        <c:scaling>
          <c:orientation val="minMax"/>
          <c:max val="130"/>
          <c:min val="50"/>
        </c:scaling>
        <c:delete val="0"/>
        <c:axPos val="l"/>
        <c:majorGridlines>
          <c:spPr>
            <a:ln w="9525" cap="rnd" cmpd="sng" algn="ctr">
              <a:solidFill>
                <a:schemeClr val="tx1">
                  <a:lumMod val="15000"/>
                  <a:lumOff val="85000"/>
                </a:schemeClr>
              </a:solidFill>
              <a:prstDash val="sysDash"/>
              <a:round/>
            </a:ln>
            <a:effectLst/>
          </c:spPr>
        </c:majorGridlines>
        <c:numFmt formatCode="0" sourceLinked="0"/>
        <c:majorTickMark val="out"/>
        <c:minorTickMark val="none"/>
        <c:tickLblPos val="nextTo"/>
        <c:spPr>
          <a:noFill/>
          <a:ln>
            <a:solidFill>
              <a:schemeClr val="accent1">
                <a:shade val="15000"/>
              </a:schemeClr>
            </a:solid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590292736"/>
        <c:crosses val="autoZero"/>
        <c:crossBetween val="between"/>
      </c:valAx>
      <c:spPr>
        <a:noFill/>
        <a:ln>
          <a:noFill/>
        </a:ln>
        <a:effectLst/>
      </c:spPr>
    </c:plotArea>
    <c:legend>
      <c:legendPos val="t"/>
      <c:legendEntry>
        <c:idx val="0"/>
        <c:delete val="1"/>
      </c:legendEntry>
      <c:layout>
        <c:manualLayout>
          <c:xMode val="edge"/>
          <c:yMode val="edge"/>
          <c:x val="0.12631152587408054"/>
          <c:y val="2.5000000000000001E-2"/>
          <c:w val="0.81670609075100176"/>
          <c:h val="7.56958661417322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445333965361353E-2"/>
          <c:y val="0.16909312117235345"/>
          <c:w val="0.95744133989940217"/>
          <c:h val="0.6228136847477399"/>
        </c:manualLayout>
      </c:layout>
      <c:barChart>
        <c:barDir val="col"/>
        <c:grouping val="percentStacked"/>
        <c:varyColors val="0"/>
        <c:ser>
          <c:idx val="0"/>
          <c:order val="0"/>
          <c:tx>
            <c:strRef>
              <c:f>Sheet1!$B$1</c:f>
              <c:strCache>
                <c:ptCount val="1"/>
                <c:pt idx="0">
                  <c:v>Better</c:v>
                </c:pt>
              </c:strCache>
            </c:strRef>
          </c:tx>
          <c:spPr>
            <a:solidFill>
              <a:srgbClr val="70B72F"/>
            </a:solidFill>
            <a:ln w="19050" cap="rnd">
              <a:noFill/>
              <a:round/>
            </a:ln>
            <a:effectLst/>
          </c:spPr>
          <c:invertIfNegative val="0"/>
          <c:dPt>
            <c:idx val="5"/>
            <c:invertIfNegative val="0"/>
            <c:bubble3D val="0"/>
            <c:extLst>
              <c:ext xmlns:c16="http://schemas.microsoft.com/office/drawing/2014/chart" uri="{C3380CC4-5D6E-409C-BE32-E72D297353CC}">
                <c16:uniqueId val="{00000000-8FA1-4F45-8468-E95F1AF1E73E}"/>
              </c:ext>
            </c:extLst>
          </c:dPt>
          <c:dLbls>
            <c:dLbl>
              <c:idx val="0"/>
              <c:spPr>
                <a:noFill/>
                <a:ln>
                  <a:noFill/>
                </a:ln>
                <a:effectLst>
                  <a:softEdge rad="31750"/>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FA1-4F45-8468-E95F1AF1E73E}"/>
                </c:ext>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Sheet1!$B$2:$B$8</c:f>
              <c:numCache>
                <c:formatCode>0.0</c:formatCode>
                <c:ptCount val="7"/>
                <c:pt idx="0">
                  <c:v>14.08</c:v>
                </c:pt>
                <c:pt idx="1">
                  <c:v>15.5</c:v>
                </c:pt>
                <c:pt idx="2">
                  <c:v>17.3</c:v>
                </c:pt>
                <c:pt idx="3">
                  <c:v>9.387755102040817</c:v>
                </c:pt>
                <c:pt idx="4">
                  <c:v>19.455782312925169</c:v>
                </c:pt>
                <c:pt idx="5">
                  <c:v>8.7074829931972779</c:v>
                </c:pt>
                <c:pt idx="6">
                  <c:v>10.748299319727892</c:v>
                </c:pt>
              </c:numCache>
            </c:numRef>
          </c:val>
          <c:extLst>
            <c:ext xmlns:c16="http://schemas.microsoft.com/office/drawing/2014/chart" uri="{C3380CC4-5D6E-409C-BE32-E72D297353CC}">
              <c16:uniqueId val="{00000002-8FA1-4F45-8468-E95F1AF1E73E}"/>
            </c:ext>
          </c:extLst>
        </c:ser>
        <c:ser>
          <c:idx val="1"/>
          <c:order val="1"/>
          <c:tx>
            <c:strRef>
              <c:f>Sheet1!$C$1</c:f>
              <c:strCache>
                <c:ptCount val="1"/>
                <c:pt idx="0">
                  <c:v>Neutral</c:v>
                </c:pt>
              </c:strCache>
            </c:strRef>
          </c:tx>
          <c:spPr>
            <a:solidFill>
              <a:srgbClr val="052229"/>
            </a:solidFill>
            <a:ln>
              <a:noFill/>
            </a:ln>
            <a:effectLst/>
          </c:spPr>
          <c:invertIfNegative val="0"/>
          <c:dLbls>
            <c:spPr>
              <a:noFill/>
              <a:ln>
                <a:noFill/>
              </a:ln>
              <a:effectLst/>
            </c:spPr>
            <c:txPr>
              <a:bodyPr wrap="square" lIns="38100" tIns="19050" rIns="38100" bIns="19050" anchor="ctr">
                <a:spAutoFit/>
              </a:bodyPr>
              <a:lstStyle/>
              <a:p>
                <a:pPr>
                  <a:defRPr sz="1400"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Sheet1!$C$2:$C$8</c:f>
              <c:numCache>
                <c:formatCode>0.0</c:formatCode>
                <c:ptCount val="7"/>
                <c:pt idx="0">
                  <c:v>64.28</c:v>
                </c:pt>
                <c:pt idx="1">
                  <c:v>57</c:v>
                </c:pt>
                <c:pt idx="2">
                  <c:v>58.1</c:v>
                </c:pt>
                <c:pt idx="3">
                  <c:v>52.653061224489797</c:v>
                </c:pt>
                <c:pt idx="4">
                  <c:v>46.530612244897959</c:v>
                </c:pt>
                <c:pt idx="5">
                  <c:v>62.585034013605444</c:v>
                </c:pt>
                <c:pt idx="6">
                  <c:v>48.299319727891152</c:v>
                </c:pt>
              </c:numCache>
            </c:numRef>
          </c:val>
          <c:extLst>
            <c:ext xmlns:c16="http://schemas.microsoft.com/office/drawing/2014/chart" uri="{C3380CC4-5D6E-409C-BE32-E72D297353CC}">
              <c16:uniqueId val="{00000003-8FA1-4F45-8468-E95F1AF1E73E}"/>
            </c:ext>
          </c:extLst>
        </c:ser>
        <c:ser>
          <c:idx val="2"/>
          <c:order val="2"/>
          <c:tx>
            <c:strRef>
              <c:f>Sheet1!$D$1</c:f>
              <c:strCache>
                <c:ptCount val="1"/>
                <c:pt idx="0">
                  <c:v>Worse</c:v>
                </c:pt>
              </c:strCache>
            </c:strRef>
          </c:tx>
          <c:spPr>
            <a:solidFill>
              <a:srgbClr val="CA472F"/>
            </a:solidFill>
            <a:ln w="19050" cap="rnd">
              <a:noFill/>
              <a:round/>
            </a:ln>
            <a:effectLst/>
          </c:spPr>
          <c:invertIfNegative val="0"/>
          <c:dPt>
            <c:idx val="5"/>
            <c:invertIfNegative val="0"/>
            <c:bubble3D val="0"/>
            <c:extLst>
              <c:ext xmlns:c16="http://schemas.microsoft.com/office/drawing/2014/chart" uri="{C3380CC4-5D6E-409C-BE32-E72D297353CC}">
                <c16:uniqueId val="{00000004-8FA1-4F45-8468-E95F1AF1E73E}"/>
              </c:ext>
            </c:extLst>
          </c:dPt>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Sheet1!$D$2:$D$8</c:f>
              <c:numCache>
                <c:formatCode>0.0</c:formatCode>
                <c:ptCount val="7"/>
                <c:pt idx="0">
                  <c:v>21.6</c:v>
                </c:pt>
                <c:pt idx="1">
                  <c:v>27.5</c:v>
                </c:pt>
                <c:pt idx="2">
                  <c:v>24.6</c:v>
                </c:pt>
                <c:pt idx="3">
                  <c:v>37.95918367346939</c:v>
                </c:pt>
                <c:pt idx="4">
                  <c:v>34.013605442176868</c:v>
                </c:pt>
                <c:pt idx="5">
                  <c:v>28.707482993197281</c:v>
                </c:pt>
                <c:pt idx="6">
                  <c:v>40.952380952380949</c:v>
                </c:pt>
              </c:numCache>
            </c:numRef>
          </c:val>
          <c:extLst>
            <c:ext xmlns:c16="http://schemas.microsoft.com/office/drawing/2014/chart" uri="{C3380CC4-5D6E-409C-BE32-E72D297353CC}">
              <c16:uniqueId val="{00000005-8FA1-4F45-8468-E95F1AF1E73E}"/>
            </c:ext>
          </c:extLst>
        </c:ser>
        <c:dLbls>
          <c:showLegendKey val="0"/>
          <c:showVal val="1"/>
          <c:showCatName val="0"/>
          <c:showSerName val="0"/>
          <c:showPercent val="0"/>
          <c:showBubbleSize val="0"/>
        </c:dLbls>
        <c:gapWidth val="40"/>
        <c:overlap val="100"/>
        <c:axId val="87151616"/>
        <c:axId val="87163456"/>
      </c:barChart>
      <c:catAx>
        <c:axId val="87151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87163456"/>
        <c:crosses val="autoZero"/>
        <c:auto val="1"/>
        <c:lblAlgn val="ctr"/>
        <c:lblOffset val="100"/>
        <c:noMultiLvlLbl val="0"/>
      </c:catAx>
      <c:valAx>
        <c:axId val="87163456"/>
        <c:scaling>
          <c:orientation val="minMax"/>
        </c:scaling>
        <c:delete val="1"/>
        <c:axPos val="l"/>
        <c:numFmt formatCode="0%" sourceLinked="1"/>
        <c:majorTickMark val="out"/>
        <c:minorTickMark val="none"/>
        <c:tickLblPos val="nextTo"/>
        <c:crossAx val="87151616"/>
        <c:crosses val="autoZero"/>
        <c:crossBetween val="between"/>
      </c:valAx>
      <c:spPr>
        <a:noFill/>
        <a:ln>
          <a:noFill/>
        </a:ln>
        <a:effectLst/>
      </c:spPr>
    </c:plotArea>
    <c:legend>
      <c:legendPos val="t"/>
      <c:layout>
        <c:manualLayout>
          <c:xMode val="edge"/>
          <c:yMode val="edge"/>
          <c:x val="0.20081783255353947"/>
          <c:y val="5.7870370370370367E-3"/>
          <c:w val="0.59836409715089967"/>
          <c:h val="0.12432651647710703"/>
        </c:manualLayout>
      </c:layout>
      <c:overlay val="0"/>
      <c:txPr>
        <a:bodyPr/>
        <a:lstStyle/>
        <a:p>
          <a:pPr>
            <a:defRPr sz="1400"/>
          </a:pPr>
          <a:endParaRPr lang="en-US"/>
        </a:p>
      </c:txPr>
    </c:legend>
    <c:plotVisOnly val="1"/>
    <c:dispBlanksAs val="gap"/>
    <c:showDLblsOverMax val="0"/>
  </c:chart>
  <c:spPr>
    <a:no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445333965361353E-2"/>
          <c:y val="0.1675547717993584"/>
          <c:w val="0.95744133989940217"/>
          <c:h val="0.62435203412073492"/>
        </c:manualLayout>
      </c:layout>
      <c:barChart>
        <c:barDir val="col"/>
        <c:grouping val="percentStacked"/>
        <c:varyColors val="0"/>
        <c:ser>
          <c:idx val="0"/>
          <c:order val="0"/>
          <c:tx>
            <c:strRef>
              <c:f>Sheet1!$B$1</c:f>
              <c:strCache>
                <c:ptCount val="1"/>
                <c:pt idx="0">
                  <c:v>Better</c:v>
                </c:pt>
              </c:strCache>
            </c:strRef>
          </c:tx>
          <c:spPr>
            <a:solidFill>
              <a:srgbClr val="70B72F"/>
            </a:solidFill>
            <a:ln w="19050" cap="rnd">
              <a:noFill/>
              <a:round/>
            </a:ln>
            <a:effectLst/>
          </c:spPr>
          <c:invertIfNegative val="0"/>
          <c:dLbls>
            <c:dLbl>
              <c:idx val="0"/>
              <c:spPr>
                <a:noFill/>
                <a:ln>
                  <a:noFill/>
                </a:ln>
                <a:effectLst>
                  <a:softEdge rad="31750"/>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EAF-4F77-89DA-26F1391870ED}"/>
                </c:ext>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Sheet1!$B$2:$B$8</c:f>
              <c:numCache>
                <c:formatCode>0.0</c:formatCode>
                <c:ptCount val="7"/>
                <c:pt idx="0">
                  <c:v>22.61</c:v>
                </c:pt>
                <c:pt idx="1">
                  <c:v>17.600000000000001</c:v>
                </c:pt>
                <c:pt idx="2">
                  <c:v>19.5</c:v>
                </c:pt>
                <c:pt idx="3">
                  <c:v>11.564625850340136</c:v>
                </c:pt>
                <c:pt idx="4">
                  <c:v>22.176870748299322</c:v>
                </c:pt>
                <c:pt idx="5">
                  <c:v>9.1156462585034017</c:v>
                </c:pt>
                <c:pt idx="6">
                  <c:v>12.380952380952381</c:v>
                </c:pt>
              </c:numCache>
            </c:numRef>
          </c:val>
          <c:extLst>
            <c:ext xmlns:c16="http://schemas.microsoft.com/office/drawing/2014/chart" uri="{C3380CC4-5D6E-409C-BE32-E72D297353CC}">
              <c16:uniqueId val="{00000001-7EAF-4F77-89DA-26F1391870ED}"/>
            </c:ext>
          </c:extLst>
        </c:ser>
        <c:ser>
          <c:idx val="1"/>
          <c:order val="1"/>
          <c:tx>
            <c:strRef>
              <c:f>Sheet1!$C$1</c:f>
              <c:strCache>
                <c:ptCount val="1"/>
                <c:pt idx="0">
                  <c:v>Neutral</c:v>
                </c:pt>
              </c:strCache>
            </c:strRef>
          </c:tx>
          <c:spPr>
            <a:solidFill>
              <a:srgbClr val="052229"/>
            </a:solidFill>
            <a:ln>
              <a:noFill/>
            </a:ln>
            <a:effectLst/>
          </c:spPr>
          <c:invertIfNegative val="0"/>
          <c:dLbls>
            <c:spPr>
              <a:noFill/>
              <a:ln>
                <a:noFill/>
              </a:ln>
              <a:effectLst/>
            </c:spPr>
            <c:txPr>
              <a:bodyPr wrap="square" lIns="38100" tIns="19050" rIns="38100" bIns="19050" anchor="ctr">
                <a:spAutoFit/>
              </a:bodyPr>
              <a:lstStyle/>
              <a:p>
                <a:pPr>
                  <a:defRPr sz="1400"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Sheet1!$C$2:$C$8</c:f>
              <c:numCache>
                <c:formatCode>0.0</c:formatCode>
                <c:ptCount val="7"/>
                <c:pt idx="0">
                  <c:v>56.12</c:v>
                </c:pt>
                <c:pt idx="1">
                  <c:v>56.1</c:v>
                </c:pt>
                <c:pt idx="2">
                  <c:v>55.2</c:v>
                </c:pt>
                <c:pt idx="3">
                  <c:v>51.156462585034014</c:v>
                </c:pt>
                <c:pt idx="4">
                  <c:v>44.761904761904766</c:v>
                </c:pt>
                <c:pt idx="5">
                  <c:v>59.72789115646259</c:v>
                </c:pt>
                <c:pt idx="6">
                  <c:v>47.619047619047613</c:v>
                </c:pt>
              </c:numCache>
            </c:numRef>
          </c:val>
          <c:extLst>
            <c:ext xmlns:c16="http://schemas.microsoft.com/office/drawing/2014/chart" uri="{C3380CC4-5D6E-409C-BE32-E72D297353CC}">
              <c16:uniqueId val="{00000002-7EAF-4F77-89DA-26F1391870ED}"/>
            </c:ext>
          </c:extLst>
        </c:ser>
        <c:ser>
          <c:idx val="2"/>
          <c:order val="2"/>
          <c:tx>
            <c:strRef>
              <c:f>Sheet1!$D$1</c:f>
              <c:strCache>
                <c:ptCount val="1"/>
                <c:pt idx="0">
                  <c:v>Worse</c:v>
                </c:pt>
              </c:strCache>
            </c:strRef>
          </c:tx>
          <c:spPr>
            <a:solidFill>
              <a:srgbClr val="CA472F"/>
            </a:solidFill>
            <a:ln w="19050" cap="rnd">
              <a:noFill/>
              <a:round/>
            </a:ln>
            <a:effectLst/>
          </c:spPr>
          <c:invertIfNegative val="0"/>
          <c:dLbls>
            <c:spPr>
              <a:noFill/>
              <a:ln>
                <a:noFill/>
              </a:ln>
              <a:effectLst/>
            </c:spPr>
            <c:txPr>
              <a:bodyPr wrap="square" lIns="38100" tIns="19050" rIns="38100" bIns="19050" anchor="ctr">
                <a:spAutoFit/>
              </a:bodyPr>
              <a:lstStyle/>
              <a:p>
                <a:pPr>
                  <a:defRPr sz="1400" b="0">
                    <a:ln>
                      <a:noFill/>
                    </a:ln>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2022</c:v>
                </c:pt>
                <c:pt idx="1">
                  <c:v>2023</c:v>
                </c:pt>
                <c:pt idx="2">
                  <c:v>2024</c:v>
                </c:pt>
                <c:pt idx="3">
                  <c:v>2025
(E)</c:v>
                </c:pt>
                <c:pt idx="4">
                  <c:v>2026
(F)</c:v>
                </c:pt>
                <c:pt idx="5">
                  <c:v>1H
2025</c:v>
                </c:pt>
                <c:pt idx="6">
                  <c:v>2H
2025</c:v>
                </c:pt>
              </c:strCache>
            </c:strRef>
          </c:cat>
          <c:val>
            <c:numRef>
              <c:f>Sheet1!$D$2:$D$8</c:f>
              <c:numCache>
                <c:formatCode>0.0</c:formatCode>
                <c:ptCount val="7"/>
                <c:pt idx="0">
                  <c:v>21.28</c:v>
                </c:pt>
                <c:pt idx="1">
                  <c:v>26.3</c:v>
                </c:pt>
                <c:pt idx="2">
                  <c:v>25.2</c:v>
                </c:pt>
                <c:pt idx="3">
                  <c:v>37.278911564625851</c:v>
                </c:pt>
                <c:pt idx="4">
                  <c:v>33.061224489795919</c:v>
                </c:pt>
                <c:pt idx="5">
                  <c:v>31.15646258503401</c:v>
                </c:pt>
                <c:pt idx="6">
                  <c:v>40</c:v>
                </c:pt>
              </c:numCache>
            </c:numRef>
          </c:val>
          <c:extLst>
            <c:ext xmlns:c16="http://schemas.microsoft.com/office/drawing/2014/chart" uri="{C3380CC4-5D6E-409C-BE32-E72D297353CC}">
              <c16:uniqueId val="{00000003-7EAF-4F77-89DA-26F1391870ED}"/>
            </c:ext>
          </c:extLst>
        </c:ser>
        <c:dLbls>
          <c:showLegendKey val="0"/>
          <c:showVal val="1"/>
          <c:showCatName val="0"/>
          <c:showSerName val="0"/>
          <c:showPercent val="0"/>
          <c:showBubbleSize val="0"/>
        </c:dLbls>
        <c:gapWidth val="40"/>
        <c:overlap val="100"/>
        <c:axId val="87151616"/>
        <c:axId val="87163456"/>
      </c:barChart>
      <c:catAx>
        <c:axId val="87151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87163456"/>
        <c:crosses val="autoZero"/>
        <c:auto val="1"/>
        <c:lblAlgn val="ctr"/>
        <c:lblOffset val="100"/>
        <c:noMultiLvlLbl val="0"/>
      </c:catAx>
      <c:valAx>
        <c:axId val="87163456"/>
        <c:scaling>
          <c:orientation val="minMax"/>
        </c:scaling>
        <c:delete val="1"/>
        <c:axPos val="l"/>
        <c:numFmt formatCode="0%" sourceLinked="1"/>
        <c:majorTickMark val="out"/>
        <c:minorTickMark val="none"/>
        <c:tickLblPos val="nextTo"/>
        <c:crossAx val="87151616"/>
        <c:crosses val="autoZero"/>
        <c:crossBetween val="between"/>
      </c:valAx>
      <c:spPr>
        <a:noFill/>
        <a:ln>
          <a:noFill/>
        </a:ln>
        <a:effectLst/>
      </c:spPr>
    </c:plotArea>
    <c:legend>
      <c:legendPos val="t"/>
      <c:layout>
        <c:manualLayout>
          <c:xMode val="edge"/>
          <c:yMode val="edge"/>
          <c:x val="0.20081783255353947"/>
          <c:y val="0"/>
          <c:w val="0.59836409715089967"/>
          <c:h val="0.12432651647710703"/>
        </c:manualLayout>
      </c:layout>
      <c:overlay val="0"/>
      <c:txPr>
        <a:bodyPr/>
        <a:lstStyle/>
        <a:p>
          <a:pPr>
            <a:defRPr sz="1400"/>
          </a:pPr>
          <a:endParaRPr lang="en-US"/>
        </a:p>
      </c:txPr>
    </c:legend>
    <c:plotVisOnly val="1"/>
    <c:dispBlanksAs val="gap"/>
    <c:showDLblsOverMax val="0"/>
  </c:chart>
  <c:spPr>
    <a:no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44646890068976"/>
          <c:y val="7.2751322751322747E-2"/>
          <c:w val="0.40550443549207515"/>
          <c:h val="0.85449735449735453"/>
        </c:manualLayout>
      </c:layout>
      <c:barChart>
        <c:barDir val="bar"/>
        <c:grouping val="clustered"/>
        <c:varyColors val="0"/>
        <c:ser>
          <c:idx val="0"/>
          <c:order val="0"/>
          <c:tx>
            <c:strRef>
              <c:f>Sheet1!$B$1</c:f>
              <c:strCache>
                <c:ptCount val="1"/>
                <c:pt idx="0">
                  <c:v>Series 1</c:v>
                </c:pt>
              </c:strCache>
            </c:strRef>
          </c:tx>
          <c:spPr>
            <a:solidFill>
              <a:srgbClr val="DBB3B1"/>
            </a:solidFill>
            <a:ln w="44450" cap="rnd">
              <a:solidFill>
                <a:srgbClr val="DBB3B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Standardise all sectors at 
RM1.5 million</c:v>
                </c:pt>
                <c:pt idx="1">
                  <c:v>Remain the current threshold</c:v>
                </c:pt>
                <c:pt idx="2">
                  <c:v>Increase the threshold to 
RM3 million across the board</c:v>
                </c:pt>
              </c:strCache>
            </c:strRef>
          </c:cat>
          <c:val>
            <c:numRef>
              <c:f>Sheet1!$B$2:$B$4</c:f>
              <c:numCache>
                <c:formatCode>0.00%</c:formatCode>
                <c:ptCount val="3"/>
                <c:pt idx="0">
                  <c:v>0.18099999999999999</c:v>
                </c:pt>
                <c:pt idx="1">
                  <c:v>0.29599999999999999</c:v>
                </c:pt>
                <c:pt idx="2">
                  <c:v>0.45500000000000002</c:v>
                </c:pt>
              </c:numCache>
            </c:numRef>
          </c:val>
          <c:extLst>
            <c:ext xmlns:c16="http://schemas.microsoft.com/office/drawing/2014/chart" uri="{C3380CC4-5D6E-409C-BE32-E72D297353CC}">
              <c16:uniqueId val="{00000000-7565-4BB6-8823-5BB34DFA51BE}"/>
            </c:ext>
          </c:extLst>
        </c:ser>
        <c:dLbls>
          <c:showLegendKey val="0"/>
          <c:showVal val="0"/>
          <c:showCatName val="0"/>
          <c:showSerName val="0"/>
          <c:showPercent val="0"/>
          <c:showBubbleSize val="0"/>
        </c:dLbls>
        <c:gapWidth val="182"/>
        <c:axId val="1004244031"/>
        <c:axId val="1004244511"/>
      </c:barChart>
      <c:catAx>
        <c:axId val="1004244031"/>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0"/>
          <a:lstStyle/>
          <a:p>
            <a:pPr algn="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4244511"/>
        <c:crosses val="autoZero"/>
        <c:auto val="1"/>
        <c:lblAlgn val="ctr"/>
        <c:lblOffset val="100"/>
        <c:noMultiLvlLbl val="0"/>
      </c:catAx>
      <c:valAx>
        <c:axId val="1004244511"/>
        <c:scaling>
          <c:orientation val="minMax"/>
        </c:scaling>
        <c:delete val="1"/>
        <c:axPos val="b"/>
        <c:numFmt formatCode="0.00%" sourceLinked="1"/>
        <c:majorTickMark val="none"/>
        <c:minorTickMark val="none"/>
        <c:tickLblPos val="nextTo"/>
        <c:crossAx val="10042440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5613810468815E-2"/>
          <c:y val="0.18002866829146358"/>
          <c:w val="0.87361644581012743"/>
          <c:h val="0.6844300712410949"/>
        </c:manualLayout>
      </c:layout>
      <c:lineChart>
        <c:grouping val="standard"/>
        <c:varyColors val="0"/>
        <c:ser>
          <c:idx val="0"/>
          <c:order val="0"/>
          <c:tx>
            <c:strRef>
              <c:f>Sheet1!$B$1</c:f>
              <c:strCache>
                <c:ptCount val="1"/>
                <c:pt idx="0">
                  <c:v>PMI</c:v>
                </c:pt>
              </c:strCache>
            </c:strRef>
          </c:tx>
          <c:spPr>
            <a:ln w="19050" cap="rnd">
              <a:solidFill>
                <a:srgbClr val="CC736A"/>
              </a:solidFill>
              <a:round/>
            </a:ln>
            <a:effectLst>
              <a:outerShdw blurRad="50800" dist="38100" dir="2700000" algn="tl" rotWithShape="0">
                <a:prstClr val="black">
                  <a:alpha val="40000"/>
                </a:prstClr>
              </a:outerShdw>
            </a:effectLst>
          </c:spPr>
          <c:marker>
            <c:symbol val="none"/>
          </c:marker>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Sheet1!$B$2:$B$32</c:f>
              <c:numCache>
                <c:formatCode>0.0</c:formatCode>
                <c:ptCount val="31"/>
                <c:pt idx="0">
                  <c:v>46.5</c:v>
                </c:pt>
                <c:pt idx="1">
                  <c:v>48.4</c:v>
                </c:pt>
                <c:pt idx="2">
                  <c:v>48.8</c:v>
                </c:pt>
                <c:pt idx="3">
                  <c:v>48.8</c:v>
                </c:pt>
                <c:pt idx="4">
                  <c:v>47.8</c:v>
                </c:pt>
                <c:pt idx="5">
                  <c:v>47.7</c:v>
                </c:pt>
                <c:pt idx="6">
                  <c:v>47.8</c:v>
                </c:pt>
                <c:pt idx="7">
                  <c:v>47.8</c:v>
                </c:pt>
                <c:pt idx="8">
                  <c:v>46.8</c:v>
                </c:pt>
                <c:pt idx="9">
                  <c:v>46.8</c:v>
                </c:pt>
                <c:pt idx="10">
                  <c:v>47.9</c:v>
                </c:pt>
                <c:pt idx="11">
                  <c:v>47.9</c:v>
                </c:pt>
                <c:pt idx="12">
                  <c:v>49</c:v>
                </c:pt>
                <c:pt idx="13">
                  <c:v>49.5</c:v>
                </c:pt>
                <c:pt idx="14">
                  <c:v>48.4</c:v>
                </c:pt>
                <c:pt idx="15">
                  <c:v>49</c:v>
                </c:pt>
                <c:pt idx="16">
                  <c:v>50.2</c:v>
                </c:pt>
                <c:pt idx="17">
                  <c:v>49.9</c:v>
                </c:pt>
                <c:pt idx="18">
                  <c:v>49.7</c:v>
                </c:pt>
                <c:pt idx="19">
                  <c:v>49.7</c:v>
                </c:pt>
                <c:pt idx="20">
                  <c:v>49.5</c:v>
                </c:pt>
                <c:pt idx="21">
                  <c:v>49.5</c:v>
                </c:pt>
                <c:pt idx="22">
                  <c:v>49.2</c:v>
                </c:pt>
                <c:pt idx="23">
                  <c:v>48.6</c:v>
                </c:pt>
                <c:pt idx="24">
                  <c:v>48.7</c:v>
                </c:pt>
                <c:pt idx="25">
                  <c:v>49.7</c:v>
                </c:pt>
                <c:pt idx="26">
                  <c:v>48.8</c:v>
                </c:pt>
                <c:pt idx="27">
                  <c:v>48.6</c:v>
                </c:pt>
                <c:pt idx="28">
                  <c:v>48.8</c:v>
                </c:pt>
                <c:pt idx="29">
                  <c:v>49.3</c:v>
                </c:pt>
                <c:pt idx="30">
                  <c:v>49.7</c:v>
                </c:pt>
              </c:numCache>
            </c:numRef>
          </c:val>
          <c:smooth val="0"/>
          <c:extLst>
            <c:ext xmlns:c16="http://schemas.microsoft.com/office/drawing/2014/chart" uri="{C3380CC4-5D6E-409C-BE32-E72D297353CC}">
              <c16:uniqueId val="{00000000-C6AB-4B45-A6CD-6824F46E01D9}"/>
            </c:ext>
          </c:extLst>
        </c:ser>
        <c:dLbls>
          <c:showLegendKey val="0"/>
          <c:showVal val="0"/>
          <c:showCatName val="0"/>
          <c:showSerName val="0"/>
          <c:showPercent val="0"/>
          <c:showBubbleSize val="0"/>
        </c:dLbls>
        <c:smooth val="0"/>
        <c:axId val="280000984"/>
        <c:axId val="280008040"/>
      </c:lineChart>
      <c:catAx>
        <c:axId val="280000984"/>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8040"/>
        <c:crossesAt val="50"/>
        <c:auto val="1"/>
        <c:lblAlgn val="ctr"/>
        <c:lblOffset val="100"/>
        <c:tickLblSkip val="3"/>
        <c:tickMarkSkip val="3"/>
        <c:noMultiLvlLbl val="0"/>
      </c:catAx>
      <c:valAx>
        <c:axId val="280008040"/>
        <c:scaling>
          <c:orientation val="minMax"/>
          <c:min val="46"/>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984"/>
        <c:crosses val="autoZero"/>
        <c:crossBetween val="midCat"/>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85102660039835E-2"/>
          <c:y val="0.2652715179968701"/>
          <c:w val="0.96337364079490062"/>
          <c:h val="0.58461502347417837"/>
        </c:manualLayout>
      </c:layout>
      <c:barChart>
        <c:barDir val="col"/>
        <c:grouping val="clustered"/>
        <c:varyColors val="0"/>
        <c:ser>
          <c:idx val="1"/>
          <c:order val="1"/>
          <c:tx>
            <c:strRef>
              <c:f>Sheet1!$C$1</c:f>
              <c:strCache>
                <c:ptCount val="1"/>
                <c:pt idx="0">
                  <c:v>Changes from end-Dec in previous year (LHS)</c:v>
                </c:pt>
              </c:strCache>
            </c:strRef>
          </c:tx>
          <c:spPr>
            <a:solidFill>
              <a:srgbClr val="99D0DF"/>
            </a:solidFill>
            <a:ln w="19050">
              <a:noFill/>
            </a:ln>
          </c:spPr>
          <c:invertIfNegative val="0"/>
          <c:dLbls>
            <c:spPr>
              <a:noFill/>
              <a:ln>
                <a:noFill/>
              </a:ln>
              <a:effectLst/>
            </c:spPr>
            <c:txPr>
              <a:bodyPr wrap="square" lIns="38100" tIns="19050" rIns="38100" bIns="19050" anchor="ctr">
                <a:spAutoFit/>
              </a:bodyPr>
              <a:lstStyle/>
              <a:p>
                <a:pPr>
                  <a:defRPr sz="11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c:v>
                </c:pt>
                <c:pt idx="1">
                  <c:v>2021</c:v>
                </c:pt>
                <c:pt idx="2">
                  <c:v>2022</c:v>
                </c:pt>
                <c:pt idx="3">
                  <c:v>2023</c:v>
                </c:pt>
                <c:pt idx="4">
                  <c:v>2024</c:v>
                </c:pt>
                <c:pt idx="5">
                  <c:v>2025
(15 Aug)</c:v>
                </c:pt>
              </c:strCache>
            </c:strRef>
          </c:cat>
          <c:val>
            <c:numRef>
              <c:f>Sheet1!$C$2:$C$7</c:f>
              <c:numCache>
                <c:formatCode>0.0</c:formatCode>
                <c:ptCount val="6"/>
                <c:pt idx="0">
                  <c:v>4.0226200000000034</c:v>
                </c:pt>
                <c:pt idx="1">
                  <c:v>9.2543899999999866</c:v>
                </c:pt>
                <c:pt idx="2">
                  <c:v>-2.2364599999999939</c:v>
                </c:pt>
                <c:pt idx="3">
                  <c:v>-1.175849999999997</c:v>
                </c:pt>
                <c:pt idx="4">
                  <c:v>2.7449500000000029</c:v>
                </c:pt>
                <c:pt idx="5">
                  <c:v>5.7769799999999947</c:v>
                </c:pt>
              </c:numCache>
            </c:numRef>
          </c:val>
          <c:extLst>
            <c:ext xmlns:c16="http://schemas.microsoft.com/office/drawing/2014/chart" uri="{C3380CC4-5D6E-409C-BE32-E72D297353CC}">
              <c16:uniqueId val="{00000016-BA10-41F9-AE9A-2B5C8B42F203}"/>
            </c:ext>
          </c:extLst>
        </c:ser>
        <c:dLbls>
          <c:showLegendKey val="0"/>
          <c:showVal val="0"/>
          <c:showCatName val="0"/>
          <c:showSerName val="0"/>
          <c:showPercent val="0"/>
          <c:showBubbleSize val="0"/>
        </c:dLbls>
        <c:gapWidth val="150"/>
        <c:axId val="314396952"/>
        <c:axId val="314397736"/>
      </c:barChart>
      <c:lineChart>
        <c:grouping val="standard"/>
        <c:varyColors val="0"/>
        <c:ser>
          <c:idx val="0"/>
          <c:order val="0"/>
          <c:tx>
            <c:strRef>
              <c:f>Sheet1!$B$1</c:f>
              <c:strCache>
                <c:ptCount val="1"/>
                <c:pt idx="0">
                  <c:v>Foreign Reserve (RHS)</c:v>
                </c:pt>
              </c:strCache>
            </c:strRef>
          </c:tx>
          <c:spPr>
            <a:ln w="19050"/>
            <a:effectLst/>
          </c:spPr>
          <c:marker>
            <c:symbol val="circle"/>
            <c:size val="7"/>
            <c:spPr>
              <a:solidFill>
                <a:schemeClr val="accent6">
                  <a:lumMod val="75000"/>
                </a:schemeClr>
              </a:solidFill>
              <a:ln>
                <a:noFill/>
              </a:ln>
            </c:spPr>
          </c:marker>
          <c:dPt>
            <c:idx val="0"/>
            <c:bubble3D val="0"/>
            <c:extLst>
              <c:ext xmlns:c16="http://schemas.microsoft.com/office/drawing/2014/chart" uri="{C3380CC4-5D6E-409C-BE32-E72D297353CC}">
                <c16:uniqueId val="{00000001-BA10-41F9-AE9A-2B5C8B42F203}"/>
              </c:ext>
            </c:extLst>
          </c:dPt>
          <c:dPt>
            <c:idx val="1"/>
            <c:bubble3D val="0"/>
            <c:extLst>
              <c:ext xmlns:c16="http://schemas.microsoft.com/office/drawing/2014/chart" uri="{C3380CC4-5D6E-409C-BE32-E72D297353CC}">
                <c16:uniqueId val="{00000003-BA10-41F9-AE9A-2B5C8B42F203}"/>
              </c:ext>
            </c:extLst>
          </c:dPt>
          <c:dPt>
            <c:idx val="2"/>
            <c:bubble3D val="0"/>
            <c:extLst>
              <c:ext xmlns:c16="http://schemas.microsoft.com/office/drawing/2014/chart" uri="{C3380CC4-5D6E-409C-BE32-E72D297353CC}">
                <c16:uniqueId val="{00000005-BA10-41F9-AE9A-2B5C8B42F203}"/>
              </c:ext>
            </c:extLst>
          </c:dPt>
          <c:dPt>
            <c:idx val="3"/>
            <c:bubble3D val="0"/>
            <c:extLst>
              <c:ext xmlns:c16="http://schemas.microsoft.com/office/drawing/2014/chart" uri="{C3380CC4-5D6E-409C-BE32-E72D297353CC}">
                <c16:uniqueId val="{00000007-BA10-41F9-AE9A-2B5C8B42F203}"/>
              </c:ext>
            </c:extLst>
          </c:dPt>
          <c:dPt>
            <c:idx val="4"/>
            <c:bubble3D val="0"/>
            <c:extLst>
              <c:ext xmlns:c16="http://schemas.microsoft.com/office/drawing/2014/chart" uri="{C3380CC4-5D6E-409C-BE32-E72D297353CC}">
                <c16:uniqueId val="{00000009-BA10-41F9-AE9A-2B5C8B42F203}"/>
              </c:ext>
            </c:extLst>
          </c:dPt>
          <c:dPt>
            <c:idx val="5"/>
            <c:bubble3D val="0"/>
            <c:extLst>
              <c:ext xmlns:c16="http://schemas.microsoft.com/office/drawing/2014/chart" uri="{C3380CC4-5D6E-409C-BE32-E72D297353CC}">
                <c16:uniqueId val="{0000000B-BA10-41F9-AE9A-2B5C8B42F203}"/>
              </c:ext>
            </c:extLst>
          </c:dPt>
          <c:dPt>
            <c:idx val="6"/>
            <c:bubble3D val="0"/>
            <c:extLst>
              <c:ext xmlns:c16="http://schemas.microsoft.com/office/drawing/2014/chart" uri="{C3380CC4-5D6E-409C-BE32-E72D297353CC}">
                <c16:uniqueId val="{0000000D-BA10-41F9-AE9A-2B5C8B42F203}"/>
              </c:ext>
            </c:extLst>
          </c:dPt>
          <c:dPt>
            <c:idx val="7"/>
            <c:bubble3D val="0"/>
            <c:extLst>
              <c:ext xmlns:c16="http://schemas.microsoft.com/office/drawing/2014/chart" uri="{C3380CC4-5D6E-409C-BE32-E72D297353CC}">
                <c16:uniqueId val="{0000000F-BA10-41F9-AE9A-2B5C8B42F203}"/>
              </c:ext>
            </c:extLst>
          </c:dPt>
          <c:dPt>
            <c:idx val="8"/>
            <c:bubble3D val="0"/>
            <c:extLst>
              <c:ext xmlns:c16="http://schemas.microsoft.com/office/drawing/2014/chart" uri="{C3380CC4-5D6E-409C-BE32-E72D297353CC}">
                <c16:uniqueId val="{00000010-BA10-41F9-AE9A-2B5C8B42F203}"/>
              </c:ext>
            </c:extLst>
          </c:dPt>
          <c:dPt>
            <c:idx val="9"/>
            <c:bubble3D val="0"/>
            <c:extLst>
              <c:ext xmlns:c16="http://schemas.microsoft.com/office/drawing/2014/chart" uri="{C3380CC4-5D6E-409C-BE32-E72D297353CC}">
                <c16:uniqueId val="{00000012-BA10-41F9-AE9A-2B5C8B42F203}"/>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10-41F9-AE9A-2B5C8B42F203}"/>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10-41F9-AE9A-2B5C8B42F203}"/>
                </c:ext>
              </c:extLst>
            </c:dLbl>
            <c:numFmt formatCode="#,##0.0" sourceLinked="0"/>
            <c:spPr>
              <a:noFill/>
              <a:ln>
                <a:noFill/>
              </a:ln>
              <a:effectLst/>
            </c:spPr>
            <c:txPr>
              <a:bodyPr wrap="square" lIns="38100" tIns="19050" rIns="38100" bIns="19050" anchor="ctr">
                <a:spAutoFit/>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c:v>
                </c:pt>
                <c:pt idx="1">
                  <c:v>2021</c:v>
                </c:pt>
                <c:pt idx="2">
                  <c:v>2022</c:v>
                </c:pt>
                <c:pt idx="3">
                  <c:v>2023</c:v>
                </c:pt>
                <c:pt idx="4">
                  <c:v>2024</c:v>
                </c:pt>
                <c:pt idx="5">
                  <c:v>2025
(15 Aug)</c:v>
                </c:pt>
              </c:strCache>
            </c:strRef>
          </c:cat>
          <c:val>
            <c:numRef>
              <c:f>Sheet1!$B$2:$B$7</c:f>
              <c:numCache>
                <c:formatCode>#,##0.0</c:formatCode>
                <c:ptCount val="6"/>
                <c:pt idx="0">
                  <c:v>107.63599000000001</c:v>
                </c:pt>
                <c:pt idx="1">
                  <c:v>116.89037999999999</c:v>
                </c:pt>
                <c:pt idx="2">
                  <c:v>114.65392</c:v>
                </c:pt>
                <c:pt idx="3">
                  <c:v>113.47807</c:v>
                </c:pt>
                <c:pt idx="4">
                  <c:v>116.22302000000001</c:v>
                </c:pt>
                <c:pt idx="5">
                  <c:v>122</c:v>
                </c:pt>
              </c:numCache>
            </c:numRef>
          </c:val>
          <c:smooth val="0"/>
          <c:extLst>
            <c:ext xmlns:c16="http://schemas.microsoft.com/office/drawing/2014/chart" uri="{C3380CC4-5D6E-409C-BE32-E72D297353CC}">
              <c16:uniqueId val="{00000013-BA10-41F9-AE9A-2B5C8B42F203}"/>
            </c:ext>
          </c:extLst>
        </c:ser>
        <c:dLbls>
          <c:showLegendKey val="0"/>
          <c:showVal val="0"/>
          <c:showCatName val="0"/>
          <c:showSerName val="0"/>
          <c:showPercent val="0"/>
          <c:showBubbleSize val="0"/>
        </c:dLbls>
        <c:marker val="1"/>
        <c:smooth val="0"/>
        <c:axId val="1588951984"/>
        <c:axId val="859112240"/>
      </c:lineChart>
      <c:catAx>
        <c:axId val="3143969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vert="horz" wrap="square" anchor="t"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397736"/>
        <c:crosses val="autoZero"/>
        <c:auto val="1"/>
        <c:lblAlgn val="ctr"/>
        <c:lblOffset val="100"/>
        <c:noMultiLvlLbl val="0"/>
      </c:catAx>
      <c:valAx>
        <c:axId val="314397736"/>
        <c:scaling>
          <c:orientation val="minMax"/>
        </c:scaling>
        <c:delete val="0"/>
        <c:axPos val="l"/>
        <c:majorGridlines>
          <c:spPr>
            <a:ln>
              <a:solidFill>
                <a:schemeClr val="tx1">
                  <a:alpha val="20000"/>
                </a:schemeClr>
              </a:solidFill>
            </a:ln>
          </c:spPr>
        </c:majorGridlines>
        <c:numFmt formatCode="0" sourceLinked="0"/>
        <c:majorTickMark val="out"/>
        <c:minorTickMark val="none"/>
        <c:tickLblPos val="nextTo"/>
        <c:spPr>
          <a:noFill/>
          <a:ln>
            <a:solidFill>
              <a:schemeClr val="tx1"/>
            </a:solidFill>
          </a:ln>
        </c:spPr>
        <c:txPr>
          <a:bodyPr/>
          <a:lstStyle/>
          <a:p>
            <a:pPr>
              <a:defRPr sz="1000">
                <a:solidFill>
                  <a:schemeClr val="tx1"/>
                </a:solidFill>
              </a:defRPr>
            </a:pPr>
            <a:endParaRPr lang="en-US"/>
          </a:p>
        </c:txPr>
        <c:crossAx val="314396952"/>
        <c:crosses val="autoZero"/>
        <c:crossBetween val="between"/>
      </c:valAx>
      <c:valAx>
        <c:axId val="859112240"/>
        <c:scaling>
          <c:orientation val="minMax"/>
          <c:min val="90"/>
        </c:scaling>
        <c:delete val="0"/>
        <c:axPos val="r"/>
        <c:numFmt formatCode="#,##0" sourceLinked="0"/>
        <c:majorTickMark val="out"/>
        <c:minorTickMark val="none"/>
        <c:tickLblPos val="nextTo"/>
        <c:spPr>
          <a:ln>
            <a:solidFill>
              <a:srgbClr val="002060"/>
            </a:solidFill>
          </a:ln>
        </c:spPr>
        <c:txPr>
          <a:bodyPr/>
          <a:lstStyle/>
          <a:p>
            <a:pPr>
              <a:defRPr sz="1000"/>
            </a:pPr>
            <a:endParaRPr lang="en-US"/>
          </a:p>
        </c:txPr>
        <c:crossAx val="1588951984"/>
        <c:crosses val="max"/>
        <c:crossBetween val="between"/>
      </c:valAx>
      <c:catAx>
        <c:axId val="1588951984"/>
        <c:scaling>
          <c:orientation val="minMax"/>
        </c:scaling>
        <c:delete val="1"/>
        <c:axPos val="b"/>
        <c:numFmt formatCode="General" sourceLinked="1"/>
        <c:majorTickMark val="out"/>
        <c:minorTickMark val="none"/>
        <c:tickLblPos val="nextTo"/>
        <c:crossAx val="859112240"/>
        <c:crosses val="autoZero"/>
        <c:auto val="1"/>
        <c:lblAlgn val="ctr"/>
        <c:lblOffset val="100"/>
        <c:noMultiLvlLbl val="0"/>
      </c:catAx>
      <c:spPr>
        <a:noFill/>
        <a:ln>
          <a:noFill/>
        </a:ln>
        <a:effectLst/>
      </c:spPr>
    </c:plotArea>
    <c:legend>
      <c:legendPos val="t"/>
      <c:layout>
        <c:manualLayout>
          <c:xMode val="edge"/>
          <c:yMode val="edge"/>
          <c:x val="2.5462962962962962E-2"/>
          <c:y val="0.13564553990610329"/>
          <c:w val="0.9594936570428696"/>
          <c:h val="9.0266431924882637E-2"/>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85102660039835E-2"/>
          <c:y val="0.21061580594679186"/>
          <c:w val="0.96337364079490062"/>
          <c:h val="0.63927073552425651"/>
        </c:manualLayout>
      </c:layout>
      <c:barChart>
        <c:barDir val="col"/>
        <c:grouping val="clustered"/>
        <c:varyColors val="0"/>
        <c:ser>
          <c:idx val="0"/>
          <c:order val="0"/>
          <c:tx>
            <c:strRef>
              <c:f>Sheet1!$B$1</c:f>
              <c:strCache>
                <c:ptCount val="1"/>
                <c:pt idx="0">
                  <c:v>RM/USD (LHS)</c:v>
                </c:pt>
              </c:strCache>
            </c:strRef>
          </c:tx>
          <c:spPr>
            <a:solidFill>
              <a:srgbClr val="00B0F0"/>
            </a:solidFill>
            <a:ln w="19050"/>
            <a:effectLst/>
          </c:spPr>
          <c:invertIfNegative val="0"/>
          <c:dPt>
            <c:idx val="0"/>
            <c:invertIfNegative val="0"/>
            <c:bubble3D val="0"/>
            <c:extLst>
              <c:ext xmlns:c16="http://schemas.microsoft.com/office/drawing/2014/chart" uri="{C3380CC4-5D6E-409C-BE32-E72D297353CC}">
                <c16:uniqueId val="{00000001-0AC6-4962-937C-E113051419FC}"/>
              </c:ext>
            </c:extLst>
          </c:dPt>
          <c:dPt>
            <c:idx val="1"/>
            <c:invertIfNegative val="0"/>
            <c:bubble3D val="0"/>
            <c:extLst>
              <c:ext xmlns:c16="http://schemas.microsoft.com/office/drawing/2014/chart" uri="{C3380CC4-5D6E-409C-BE32-E72D297353CC}">
                <c16:uniqueId val="{00000002-0AC6-4962-937C-E113051419FC}"/>
              </c:ext>
            </c:extLst>
          </c:dPt>
          <c:dPt>
            <c:idx val="2"/>
            <c:invertIfNegative val="0"/>
            <c:bubble3D val="0"/>
            <c:extLst>
              <c:ext xmlns:c16="http://schemas.microsoft.com/office/drawing/2014/chart" uri="{C3380CC4-5D6E-409C-BE32-E72D297353CC}">
                <c16:uniqueId val="{00000003-0AC6-4962-937C-E113051419FC}"/>
              </c:ext>
            </c:extLst>
          </c:dPt>
          <c:dPt>
            <c:idx val="3"/>
            <c:invertIfNegative val="0"/>
            <c:bubble3D val="0"/>
            <c:extLst>
              <c:ext xmlns:c16="http://schemas.microsoft.com/office/drawing/2014/chart" uri="{C3380CC4-5D6E-409C-BE32-E72D297353CC}">
                <c16:uniqueId val="{00000004-0AC6-4962-937C-E113051419FC}"/>
              </c:ext>
            </c:extLst>
          </c:dPt>
          <c:dPt>
            <c:idx val="4"/>
            <c:invertIfNegative val="0"/>
            <c:bubble3D val="0"/>
            <c:extLst>
              <c:ext xmlns:c16="http://schemas.microsoft.com/office/drawing/2014/chart" uri="{C3380CC4-5D6E-409C-BE32-E72D297353CC}">
                <c16:uniqueId val="{00000005-0AC6-4962-937C-E113051419FC}"/>
              </c:ext>
            </c:extLst>
          </c:dPt>
          <c:dPt>
            <c:idx val="5"/>
            <c:invertIfNegative val="0"/>
            <c:bubble3D val="0"/>
            <c:extLst>
              <c:ext xmlns:c16="http://schemas.microsoft.com/office/drawing/2014/chart" uri="{C3380CC4-5D6E-409C-BE32-E72D297353CC}">
                <c16:uniqueId val="{00000006-0AC6-4962-937C-E113051419FC}"/>
              </c:ext>
            </c:extLst>
          </c:dPt>
          <c:dPt>
            <c:idx val="6"/>
            <c:invertIfNegative val="0"/>
            <c:bubble3D val="0"/>
            <c:extLst>
              <c:ext xmlns:c16="http://schemas.microsoft.com/office/drawing/2014/chart" uri="{C3380CC4-5D6E-409C-BE32-E72D297353CC}">
                <c16:uniqueId val="{00000007-0AC6-4962-937C-E113051419FC}"/>
              </c:ext>
            </c:extLst>
          </c:dPt>
          <c:dPt>
            <c:idx val="7"/>
            <c:invertIfNegative val="0"/>
            <c:bubble3D val="0"/>
            <c:extLst>
              <c:ext xmlns:c16="http://schemas.microsoft.com/office/drawing/2014/chart" uri="{C3380CC4-5D6E-409C-BE32-E72D297353CC}">
                <c16:uniqueId val="{00000008-0AC6-4962-937C-E113051419FC}"/>
              </c:ext>
            </c:extLst>
          </c:dPt>
          <c:dPt>
            <c:idx val="8"/>
            <c:invertIfNegative val="0"/>
            <c:bubble3D val="0"/>
            <c:extLst>
              <c:ext xmlns:c16="http://schemas.microsoft.com/office/drawing/2014/chart" uri="{C3380CC4-5D6E-409C-BE32-E72D297353CC}">
                <c16:uniqueId val="{00000009-0AC6-4962-937C-E113051419FC}"/>
              </c:ext>
            </c:extLst>
          </c:dPt>
          <c:dPt>
            <c:idx val="9"/>
            <c:invertIfNegative val="0"/>
            <c:bubble3D val="0"/>
            <c:extLst>
              <c:ext xmlns:c16="http://schemas.microsoft.com/office/drawing/2014/chart" uri="{C3380CC4-5D6E-409C-BE32-E72D297353CC}">
                <c16:uniqueId val="{0000000A-0AC6-4962-937C-E113051419FC}"/>
              </c:ext>
            </c:extLst>
          </c:dPt>
          <c:dLbls>
            <c:numFmt formatCode="#,##0.0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Dec
2020</c:v>
                </c:pt>
                <c:pt idx="1">
                  <c:v>Dec
2021</c:v>
                </c:pt>
                <c:pt idx="2">
                  <c:v>Dec
2022</c:v>
                </c:pt>
                <c:pt idx="3">
                  <c:v>Dec
2023</c:v>
                </c:pt>
                <c:pt idx="4">
                  <c:v>Dec
2024</c:v>
                </c:pt>
                <c:pt idx="5">
                  <c:v>Jan
2025</c:v>
                </c:pt>
                <c:pt idx="6">
                  <c:v>Feb</c:v>
                </c:pt>
                <c:pt idx="7">
                  <c:v>Mar</c:v>
                </c:pt>
                <c:pt idx="8">
                  <c:v>Apr</c:v>
                </c:pt>
                <c:pt idx="9">
                  <c:v>May</c:v>
                </c:pt>
                <c:pt idx="10">
                  <c:v>Jun</c:v>
                </c:pt>
                <c:pt idx="11">
                  <c:v>Jul</c:v>
                </c:pt>
                <c:pt idx="12">
                  <c:v>26-Aug</c:v>
                </c:pt>
              </c:strCache>
            </c:strRef>
          </c:cat>
          <c:val>
            <c:numRef>
              <c:f>Sheet1!$B$2:$B$14</c:f>
              <c:numCache>
                <c:formatCode>#,##0.00</c:formatCode>
                <c:ptCount val="13"/>
                <c:pt idx="0">
                  <c:v>4.0129999999999999</c:v>
                </c:pt>
                <c:pt idx="1">
                  <c:v>4.1760000000000002</c:v>
                </c:pt>
                <c:pt idx="2">
                  <c:v>4.4130000000000003</c:v>
                </c:pt>
                <c:pt idx="3">
                  <c:v>4.5914999999999999</c:v>
                </c:pt>
                <c:pt idx="4">
                  <c:v>4.47</c:v>
                </c:pt>
                <c:pt idx="5">
                  <c:v>4.42</c:v>
                </c:pt>
                <c:pt idx="6">
                  <c:v>4.4654999999999996</c:v>
                </c:pt>
                <c:pt idx="7">
                  <c:v>4.4329999999999998</c:v>
                </c:pt>
                <c:pt idx="8">
                  <c:v>4.3174999999999999</c:v>
                </c:pt>
                <c:pt idx="9">
                  <c:v>4.2389999999999999</c:v>
                </c:pt>
                <c:pt idx="10">
                  <c:v>4.2169999999999996</c:v>
                </c:pt>
                <c:pt idx="11">
                  <c:v>4.2539999999999996</c:v>
                </c:pt>
                <c:pt idx="12">
                  <c:v>4.2149999999999999</c:v>
                </c:pt>
              </c:numCache>
            </c:numRef>
          </c:val>
          <c:extLst>
            <c:ext xmlns:c16="http://schemas.microsoft.com/office/drawing/2014/chart" uri="{C3380CC4-5D6E-409C-BE32-E72D297353CC}">
              <c16:uniqueId val="{0000000B-0AC6-4962-937C-E113051419FC}"/>
            </c:ext>
          </c:extLst>
        </c:ser>
        <c:dLbls>
          <c:showLegendKey val="0"/>
          <c:showVal val="0"/>
          <c:showCatName val="0"/>
          <c:showSerName val="0"/>
          <c:showPercent val="0"/>
          <c:showBubbleSize val="0"/>
        </c:dLbls>
        <c:gapWidth val="150"/>
        <c:axId val="314396952"/>
        <c:axId val="314397736"/>
      </c:barChart>
      <c:lineChart>
        <c:grouping val="standard"/>
        <c:varyColors val="0"/>
        <c:ser>
          <c:idx val="1"/>
          <c:order val="1"/>
          <c:tx>
            <c:strRef>
              <c:f>Sheet1!$C$1</c:f>
              <c:strCache>
                <c:ptCount val="1"/>
                <c:pt idx="0">
                  <c:v>% change from end-Dec in previous year (RHS)</c:v>
                </c:pt>
              </c:strCache>
            </c:strRef>
          </c:tx>
          <c:spPr>
            <a:ln w="19050">
              <a:solidFill>
                <a:srgbClr val="002060"/>
              </a:solidFill>
            </a:ln>
          </c:spPr>
          <c:marker>
            <c:symbol val="circle"/>
            <c:size val="7"/>
            <c:spPr>
              <a:solidFill>
                <a:schemeClr val="accent6">
                  <a:lumMod val="75000"/>
                </a:schemeClr>
              </a:solidFill>
              <a:ln>
                <a:no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AC6-4962-937C-E113051419FC}"/>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AC6-4962-937C-E113051419FC}"/>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AC6-4962-937C-E113051419FC}"/>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AC6-4962-937C-E113051419FC}"/>
                </c:ext>
              </c:extLst>
            </c:dLbl>
            <c:spPr>
              <a:solidFill>
                <a:schemeClr val="accent5">
                  <a:lumMod val="20000"/>
                  <a:lumOff val="80000"/>
                  <a:alpha val="80000"/>
                </a:schemeClr>
              </a:solidFill>
              <a:ln>
                <a:noFill/>
              </a:ln>
              <a:effectLst/>
            </c:spPr>
            <c:txPr>
              <a:bodyPr wrap="square" lIns="38100" tIns="19050" rIns="38100" bIns="19050" anchor="ctr">
                <a:spAutoFit/>
              </a:bodyPr>
              <a:lstStyle/>
              <a:p>
                <a:pPr>
                  <a:defRPr sz="1100" b="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Dec
2020</c:v>
                </c:pt>
                <c:pt idx="1">
                  <c:v>Dec
2021</c:v>
                </c:pt>
                <c:pt idx="2">
                  <c:v>Dec
2022</c:v>
                </c:pt>
                <c:pt idx="3">
                  <c:v>Dec
2023</c:v>
                </c:pt>
                <c:pt idx="4">
                  <c:v>Dec
2024</c:v>
                </c:pt>
                <c:pt idx="5">
                  <c:v>Jan
2025</c:v>
                </c:pt>
                <c:pt idx="6">
                  <c:v>Feb</c:v>
                </c:pt>
                <c:pt idx="7">
                  <c:v>Mar</c:v>
                </c:pt>
                <c:pt idx="8">
                  <c:v>Apr</c:v>
                </c:pt>
                <c:pt idx="9">
                  <c:v>May</c:v>
                </c:pt>
                <c:pt idx="10">
                  <c:v>Jun</c:v>
                </c:pt>
                <c:pt idx="11">
                  <c:v>Jul</c:v>
                </c:pt>
                <c:pt idx="12">
                  <c:v>26-Aug</c:v>
                </c:pt>
              </c:strCache>
            </c:strRef>
          </c:cat>
          <c:val>
            <c:numRef>
              <c:f>Sheet1!$C$2:$C$14</c:f>
              <c:numCache>
                <c:formatCode>0.0</c:formatCode>
                <c:ptCount val="13"/>
                <c:pt idx="0">
                  <c:v>1.9810615499626261</c:v>
                </c:pt>
                <c:pt idx="1">
                  <c:v>-3.9032567049808509</c:v>
                </c:pt>
                <c:pt idx="2">
                  <c:v>-5.3704962610469087</c:v>
                </c:pt>
                <c:pt idx="3">
                  <c:v>-3.8876184253511803</c:v>
                </c:pt>
                <c:pt idx="4">
                  <c:v>2.7181208053691286</c:v>
                </c:pt>
                <c:pt idx="5">
                  <c:v>1.1312217194570096</c:v>
                </c:pt>
                <c:pt idx="6">
                  <c:v>0.10077258985556892</c:v>
                </c:pt>
                <c:pt idx="7">
                  <c:v>0.83464922174598666</c:v>
                </c:pt>
                <c:pt idx="8">
                  <c:v>3.5321366531557485</c:v>
                </c:pt>
                <c:pt idx="9">
                  <c:v>5.4493984430290077</c:v>
                </c:pt>
                <c:pt idx="10">
                  <c:v>5.9995257291913795</c:v>
                </c:pt>
                <c:pt idx="11">
                  <c:v>5.0775740479548803</c:v>
                </c:pt>
                <c:pt idx="12">
                  <c:v>6.0498220640569311</c:v>
                </c:pt>
              </c:numCache>
            </c:numRef>
          </c:val>
          <c:smooth val="0"/>
          <c:extLst>
            <c:ext xmlns:c16="http://schemas.microsoft.com/office/drawing/2014/chart" uri="{C3380CC4-5D6E-409C-BE32-E72D297353CC}">
              <c16:uniqueId val="{00000000-0AC6-4962-937C-E113051419FC}"/>
            </c:ext>
          </c:extLst>
        </c:ser>
        <c:dLbls>
          <c:showLegendKey val="0"/>
          <c:showVal val="0"/>
          <c:showCatName val="0"/>
          <c:showSerName val="0"/>
          <c:showPercent val="0"/>
          <c:showBubbleSize val="0"/>
        </c:dLbls>
        <c:marker val="1"/>
        <c:smooth val="0"/>
        <c:axId val="1188363712"/>
        <c:axId val="1527281408"/>
      </c:lineChart>
      <c:catAx>
        <c:axId val="314396952"/>
        <c:scaling>
          <c:orientation val="minMax"/>
        </c:scaling>
        <c:delete val="0"/>
        <c:axPos val="t"/>
        <c:numFmt formatCode="General" sourceLinked="1"/>
        <c:majorTickMark val="out"/>
        <c:minorTickMark val="none"/>
        <c:tickLblPos val="high"/>
        <c:spPr>
          <a:noFill/>
          <a:ln w="9525" cap="flat" cmpd="sng" algn="ctr">
            <a:solidFill>
              <a:schemeClr val="tx1"/>
            </a:solidFill>
            <a:round/>
          </a:ln>
          <a:effectLst/>
        </c:spPr>
        <c:txPr>
          <a:bodyPr rot="0" spcFirstLastPara="1" vertOverflow="ellipsis" vert="horz" wrap="square" anchor="t"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397736"/>
        <c:crossesAt val="4.8"/>
        <c:auto val="1"/>
        <c:lblAlgn val="ctr"/>
        <c:lblOffset val="100"/>
        <c:tickLblSkip val="1"/>
        <c:noMultiLvlLbl val="0"/>
      </c:catAx>
      <c:valAx>
        <c:axId val="314397736"/>
        <c:scaling>
          <c:orientation val="maxMin"/>
          <c:max val="5.4"/>
          <c:min val="4"/>
        </c:scaling>
        <c:delete val="0"/>
        <c:axPos val="l"/>
        <c:majorGridlines>
          <c:spPr>
            <a:ln>
              <a:solidFill>
                <a:schemeClr val="tx1">
                  <a:alpha val="20000"/>
                </a:schemeClr>
              </a:solidFill>
            </a:ln>
          </c:spPr>
        </c:majorGridlines>
        <c:numFmt formatCode="0.00" sourceLinked="0"/>
        <c:majorTickMark val="out"/>
        <c:minorTickMark val="none"/>
        <c:tickLblPos val="nextTo"/>
        <c:spPr>
          <a:noFill/>
          <a:ln>
            <a:solidFill>
              <a:schemeClr val="tx1"/>
            </a:solidFill>
          </a:ln>
        </c:spPr>
        <c:txPr>
          <a:bodyPr/>
          <a:lstStyle/>
          <a:p>
            <a:pPr>
              <a:defRPr sz="1000">
                <a:solidFill>
                  <a:schemeClr val="tx1"/>
                </a:solidFill>
              </a:defRPr>
            </a:pPr>
            <a:endParaRPr lang="en-US"/>
          </a:p>
        </c:txPr>
        <c:crossAx val="314396952"/>
        <c:crosses val="autoZero"/>
        <c:crossBetween val="between"/>
      </c:valAx>
      <c:valAx>
        <c:axId val="1527281408"/>
        <c:scaling>
          <c:orientation val="minMax"/>
        </c:scaling>
        <c:delete val="0"/>
        <c:axPos val="r"/>
        <c:numFmt formatCode="0" sourceLinked="0"/>
        <c:majorTickMark val="out"/>
        <c:minorTickMark val="none"/>
        <c:tickLblPos val="nextTo"/>
        <c:spPr>
          <a:ln>
            <a:solidFill>
              <a:srgbClr val="002060"/>
            </a:solidFill>
          </a:ln>
        </c:spPr>
        <c:txPr>
          <a:bodyPr/>
          <a:lstStyle/>
          <a:p>
            <a:pPr>
              <a:defRPr sz="1000"/>
            </a:pPr>
            <a:endParaRPr lang="en-US"/>
          </a:p>
        </c:txPr>
        <c:crossAx val="1188363712"/>
        <c:crosses val="max"/>
        <c:crossBetween val="between"/>
      </c:valAx>
      <c:catAx>
        <c:axId val="1188363712"/>
        <c:scaling>
          <c:orientation val="minMax"/>
        </c:scaling>
        <c:delete val="1"/>
        <c:axPos val="b"/>
        <c:numFmt formatCode="General" sourceLinked="1"/>
        <c:majorTickMark val="out"/>
        <c:minorTickMark val="none"/>
        <c:tickLblPos val="nextTo"/>
        <c:crossAx val="1527281408"/>
        <c:crosses val="autoZero"/>
        <c:auto val="1"/>
        <c:lblAlgn val="ctr"/>
        <c:lblOffset val="100"/>
        <c:noMultiLvlLbl val="0"/>
      </c:catAx>
      <c:spPr>
        <a:noFill/>
        <a:ln>
          <a:noFill/>
        </a:ln>
        <a:effectLst/>
      </c:spPr>
    </c:plotArea>
    <c:legend>
      <c:legendPos val="t"/>
      <c:layout>
        <c:manualLayout>
          <c:xMode val="edge"/>
          <c:yMode val="edge"/>
          <c:x val="2.5462962962962962E-2"/>
          <c:y val="0.13564553990610329"/>
          <c:w val="0.9594936570428696"/>
          <c:h val="7.5360328638497648E-2"/>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85102660039835E-2"/>
          <c:y val="0.18080359937402191"/>
          <c:w val="0.96337364079490062"/>
          <c:h val="0.66908294209702657"/>
        </c:manualLayout>
      </c:layout>
      <c:barChart>
        <c:barDir val="col"/>
        <c:grouping val="clustered"/>
        <c:varyColors val="0"/>
        <c:ser>
          <c:idx val="0"/>
          <c:order val="0"/>
          <c:tx>
            <c:strRef>
              <c:f>Sheet1!$B$1</c:f>
              <c:strCache>
                <c:ptCount val="1"/>
                <c:pt idx="0">
                  <c:v>Net FDI</c:v>
                </c:pt>
              </c:strCache>
            </c:strRef>
          </c:tx>
          <c:spPr>
            <a:solidFill>
              <a:srgbClr val="0070C0"/>
            </a:solidFill>
            <a:ln w="19050"/>
            <a:effectLst/>
          </c:spPr>
          <c:invertIfNegative val="0"/>
          <c:dPt>
            <c:idx val="0"/>
            <c:invertIfNegative val="0"/>
            <c:bubble3D val="0"/>
            <c:extLst>
              <c:ext xmlns:c16="http://schemas.microsoft.com/office/drawing/2014/chart" uri="{C3380CC4-5D6E-409C-BE32-E72D297353CC}">
                <c16:uniqueId val="{00000000-0441-4F4A-816F-634D7C1935F1}"/>
              </c:ext>
            </c:extLst>
          </c:dPt>
          <c:dPt>
            <c:idx val="1"/>
            <c:invertIfNegative val="0"/>
            <c:bubble3D val="0"/>
            <c:extLst>
              <c:ext xmlns:c16="http://schemas.microsoft.com/office/drawing/2014/chart" uri="{C3380CC4-5D6E-409C-BE32-E72D297353CC}">
                <c16:uniqueId val="{00000001-0441-4F4A-816F-634D7C1935F1}"/>
              </c:ext>
            </c:extLst>
          </c:dPt>
          <c:dPt>
            <c:idx val="2"/>
            <c:invertIfNegative val="0"/>
            <c:bubble3D val="0"/>
            <c:extLst>
              <c:ext xmlns:c16="http://schemas.microsoft.com/office/drawing/2014/chart" uri="{C3380CC4-5D6E-409C-BE32-E72D297353CC}">
                <c16:uniqueId val="{00000002-0441-4F4A-816F-634D7C1935F1}"/>
              </c:ext>
            </c:extLst>
          </c:dPt>
          <c:dPt>
            <c:idx val="3"/>
            <c:invertIfNegative val="0"/>
            <c:bubble3D val="0"/>
            <c:extLst>
              <c:ext xmlns:c16="http://schemas.microsoft.com/office/drawing/2014/chart" uri="{C3380CC4-5D6E-409C-BE32-E72D297353CC}">
                <c16:uniqueId val="{00000003-0441-4F4A-816F-634D7C1935F1}"/>
              </c:ext>
            </c:extLst>
          </c:dPt>
          <c:dPt>
            <c:idx val="4"/>
            <c:invertIfNegative val="0"/>
            <c:bubble3D val="0"/>
            <c:extLst>
              <c:ext xmlns:c16="http://schemas.microsoft.com/office/drawing/2014/chart" uri="{C3380CC4-5D6E-409C-BE32-E72D297353CC}">
                <c16:uniqueId val="{00000004-0441-4F4A-816F-634D7C1935F1}"/>
              </c:ext>
            </c:extLst>
          </c:dPt>
          <c:dPt>
            <c:idx val="5"/>
            <c:invertIfNegative val="0"/>
            <c:bubble3D val="0"/>
            <c:extLst>
              <c:ext xmlns:c16="http://schemas.microsoft.com/office/drawing/2014/chart" uri="{C3380CC4-5D6E-409C-BE32-E72D297353CC}">
                <c16:uniqueId val="{00000005-0441-4F4A-816F-634D7C1935F1}"/>
              </c:ext>
            </c:extLst>
          </c:dPt>
          <c:dPt>
            <c:idx val="6"/>
            <c:invertIfNegative val="0"/>
            <c:bubble3D val="0"/>
            <c:extLst>
              <c:ext xmlns:c16="http://schemas.microsoft.com/office/drawing/2014/chart" uri="{C3380CC4-5D6E-409C-BE32-E72D297353CC}">
                <c16:uniqueId val="{00000006-0441-4F4A-816F-634D7C1935F1}"/>
              </c:ext>
            </c:extLst>
          </c:dPt>
          <c:dPt>
            <c:idx val="7"/>
            <c:invertIfNegative val="0"/>
            <c:bubble3D val="0"/>
            <c:extLst>
              <c:ext xmlns:c16="http://schemas.microsoft.com/office/drawing/2014/chart" uri="{C3380CC4-5D6E-409C-BE32-E72D297353CC}">
                <c16:uniqueId val="{00000007-0441-4F4A-816F-634D7C1935F1}"/>
              </c:ext>
            </c:extLst>
          </c:dPt>
          <c:dPt>
            <c:idx val="8"/>
            <c:invertIfNegative val="0"/>
            <c:bubble3D val="0"/>
            <c:extLst>
              <c:ext xmlns:c16="http://schemas.microsoft.com/office/drawing/2014/chart" uri="{C3380CC4-5D6E-409C-BE32-E72D297353CC}">
                <c16:uniqueId val="{00000008-0441-4F4A-816F-634D7C1935F1}"/>
              </c:ext>
            </c:extLst>
          </c:dPt>
          <c:dPt>
            <c:idx val="9"/>
            <c:invertIfNegative val="0"/>
            <c:bubble3D val="0"/>
            <c:extLst>
              <c:ext xmlns:c16="http://schemas.microsoft.com/office/drawing/2014/chart" uri="{C3380CC4-5D6E-409C-BE32-E72D297353CC}">
                <c16:uniqueId val="{00000009-0441-4F4A-816F-634D7C1935F1}"/>
              </c:ext>
            </c:extLst>
          </c:dPt>
          <c:dLbls>
            <c:numFmt formatCode="#,##0.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c:v>
                </c:pt>
                <c:pt idx="1">
                  <c:v>2021</c:v>
                </c:pt>
                <c:pt idx="2">
                  <c:v>2022</c:v>
                </c:pt>
                <c:pt idx="3">
                  <c:v>2023</c:v>
                </c:pt>
                <c:pt idx="4">
                  <c:v>2024</c:v>
                </c:pt>
                <c:pt idx="5">
                  <c:v> 
2025</c:v>
                </c:pt>
              </c:strCache>
            </c:strRef>
          </c:cat>
          <c:val>
            <c:numRef>
              <c:f>Sheet1!$B$2:$B$7</c:f>
              <c:numCache>
                <c:formatCode>#,##0.0</c:formatCode>
                <c:ptCount val="6"/>
                <c:pt idx="0">
                  <c:v>13.280963999999999</c:v>
                </c:pt>
                <c:pt idx="1">
                  <c:v>50.437923999999995</c:v>
                </c:pt>
                <c:pt idx="2">
                  <c:v>75.417356999999996</c:v>
                </c:pt>
                <c:pt idx="3">
                  <c:v>38.619497000000003</c:v>
                </c:pt>
                <c:pt idx="4">
                  <c:v>51.525614999999995</c:v>
                </c:pt>
                <c:pt idx="5">
                  <c:v>17.176598000000002</c:v>
                </c:pt>
              </c:numCache>
            </c:numRef>
          </c:val>
          <c:extLst>
            <c:ext xmlns:c16="http://schemas.microsoft.com/office/drawing/2014/chart" uri="{C3380CC4-5D6E-409C-BE32-E72D297353CC}">
              <c16:uniqueId val="{0000000A-0441-4F4A-816F-634D7C1935F1}"/>
            </c:ext>
          </c:extLst>
        </c:ser>
        <c:dLbls>
          <c:showLegendKey val="0"/>
          <c:showVal val="0"/>
          <c:showCatName val="0"/>
          <c:showSerName val="0"/>
          <c:showPercent val="0"/>
          <c:showBubbleSize val="0"/>
        </c:dLbls>
        <c:gapWidth val="100"/>
        <c:axId val="314396952"/>
        <c:axId val="314397736"/>
      </c:barChart>
      <c:catAx>
        <c:axId val="3143969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vert="horz" wrap="square" anchor="t"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397736"/>
        <c:crosses val="autoZero"/>
        <c:auto val="1"/>
        <c:lblAlgn val="ctr"/>
        <c:lblOffset val="100"/>
        <c:noMultiLvlLbl val="0"/>
      </c:catAx>
      <c:valAx>
        <c:axId val="314397736"/>
        <c:scaling>
          <c:orientation val="minMax"/>
        </c:scaling>
        <c:delete val="1"/>
        <c:axPos val="l"/>
        <c:numFmt formatCode="0" sourceLinked="0"/>
        <c:majorTickMark val="out"/>
        <c:minorTickMark val="none"/>
        <c:tickLblPos val="nextTo"/>
        <c:crossAx val="314396952"/>
        <c:crosses val="autoZero"/>
        <c:crossBetween val="between"/>
      </c:valAx>
      <c:spPr>
        <a:noFill/>
        <a:ln>
          <a:noFill/>
        </a:ln>
        <a:effectLst/>
      </c:spPr>
    </c:plotArea>
    <c:legend>
      <c:legendPos val="t"/>
      <c:layout>
        <c:manualLayout>
          <c:xMode val="edge"/>
          <c:yMode val="edge"/>
          <c:x val="0.21740886555847186"/>
          <c:y val="9.9374021909233182E-2"/>
          <c:w val="0.59064523184601925"/>
          <c:h val="9.0266431924882623E-2"/>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16078782835079E-2"/>
          <c:y val="0.17857142857142858"/>
          <c:w val="0.86528337921174492"/>
          <c:h val="0.68588731096112987"/>
        </c:manualLayout>
      </c:layout>
      <c:lineChart>
        <c:grouping val="standard"/>
        <c:varyColors val="0"/>
        <c:ser>
          <c:idx val="0"/>
          <c:order val="0"/>
          <c:tx>
            <c:strRef>
              <c:f>Sheet1!$B$1</c:f>
              <c:strCache>
                <c:ptCount val="1"/>
                <c:pt idx="0">
                  <c:v>Overall IPI</c:v>
                </c:pt>
              </c:strCache>
            </c:strRef>
          </c:tx>
          <c:spPr>
            <a:ln w="31750" cap="rnd">
              <a:solidFill>
                <a:srgbClr val="FF0000"/>
              </a:solidFill>
              <a:round/>
            </a:ln>
            <a:effectLst>
              <a:outerShdw blurRad="50800" dist="38100" dir="2700000" algn="tl" rotWithShape="0">
                <a:prstClr val="black">
                  <a:alpha val="40000"/>
                </a:prstClr>
              </a:outerShdw>
            </a:effectLst>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35-42C6-8C2F-65E622F29F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1.6055651224421581</c:v>
                </c:pt>
                <c:pt idx="1">
                  <c:v>3.8775854374448357</c:v>
                </c:pt>
                <c:pt idx="2">
                  <c:v>3.5258026839627234</c:v>
                </c:pt>
                <c:pt idx="3">
                  <c:v>-2.8107920295926334</c:v>
                </c:pt>
                <c:pt idx="4">
                  <c:v>4.5573812777819853</c:v>
                </c:pt>
                <c:pt idx="5">
                  <c:v>-2.5581547317867148</c:v>
                </c:pt>
                <c:pt idx="6">
                  <c:v>-8.3108268065331004E-2</c:v>
                </c:pt>
                <c:pt idx="7">
                  <c:v>-0.68712039358959487</c:v>
                </c:pt>
                <c:pt idx="8">
                  <c:v>-0.66337800222004262</c:v>
                </c:pt>
                <c:pt idx="9">
                  <c:v>1.9782119396351163</c:v>
                </c:pt>
                <c:pt idx="10">
                  <c:v>0.53731720908587022</c:v>
                </c:pt>
                <c:pt idx="11">
                  <c:v>-0.12591122531613053</c:v>
                </c:pt>
                <c:pt idx="12">
                  <c:v>4.0178064884022717</c:v>
                </c:pt>
                <c:pt idx="13">
                  <c:v>2.7257306722763701</c:v>
                </c:pt>
                <c:pt idx="14">
                  <c:v>2.1204185349445339</c:v>
                </c:pt>
                <c:pt idx="15">
                  <c:v>5.8566357149480126</c:v>
                </c:pt>
                <c:pt idx="16">
                  <c:v>2.5094090772556115</c:v>
                </c:pt>
                <c:pt idx="17">
                  <c:v>5.175716106758756</c:v>
                </c:pt>
                <c:pt idx="18">
                  <c:v>5.8150171642631534</c:v>
                </c:pt>
                <c:pt idx="19">
                  <c:v>4.2058891599766639</c:v>
                </c:pt>
                <c:pt idx="20">
                  <c:v>2.2408911356039027</c:v>
                </c:pt>
                <c:pt idx="21">
                  <c:v>2.1867186088592661</c:v>
                </c:pt>
                <c:pt idx="22">
                  <c:v>3.4328112465608456</c:v>
                </c:pt>
                <c:pt idx="23">
                  <c:v>4.6481685204444005</c:v>
                </c:pt>
                <c:pt idx="24">
                  <c:v>2.113872195125353</c:v>
                </c:pt>
                <c:pt idx="25">
                  <c:v>1.5472865653700012</c:v>
                </c:pt>
                <c:pt idx="26">
                  <c:v>3.1940372910740535</c:v>
                </c:pt>
                <c:pt idx="27">
                  <c:v>2.7164564398347295</c:v>
                </c:pt>
                <c:pt idx="28">
                  <c:v>0.29746370968814517</c:v>
                </c:pt>
                <c:pt idx="29">
                  <c:v>2.9841824834393265</c:v>
                </c:pt>
              </c:numCache>
            </c:numRef>
          </c:val>
          <c:smooth val="0"/>
          <c:extLst>
            <c:ext xmlns:c16="http://schemas.microsoft.com/office/drawing/2014/chart" uri="{C3380CC4-5D6E-409C-BE32-E72D297353CC}">
              <c16:uniqueId val="{00000001-8435-42C6-8C2F-65E622F29F5F}"/>
            </c:ext>
          </c:extLst>
        </c:ser>
        <c:ser>
          <c:idx val="1"/>
          <c:order val="1"/>
          <c:tx>
            <c:strRef>
              <c:f>Sheet1!$C$1</c:f>
              <c:strCache>
                <c:ptCount val="1"/>
                <c:pt idx="0">
                  <c:v>Manufacturing</c:v>
                </c:pt>
              </c:strCache>
            </c:strRef>
          </c:tx>
          <c:spPr>
            <a:ln w="19050" cap="rnd">
              <a:solidFill>
                <a:srgbClr val="0A3247"/>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1.3211240237978501</c:v>
                </c:pt>
                <c:pt idx="1">
                  <c:v>4.7870573576320794</c:v>
                </c:pt>
                <c:pt idx="2">
                  <c:v>4.0835031920975808</c:v>
                </c:pt>
                <c:pt idx="3">
                  <c:v>-3.0260062174208429</c:v>
                </c:pt>
                <c:pt idx="4">
                  <c:v>5.1147930976991773</c:v>
                </c:pt>
                <c:pt idx="5">
                  <c:v>-1.6353557918694293</c:v>
                </c:pt>
                <c:pt idx="6">
                  <c:v>-0.1896238694672121</c:v>
                </c:pt>
                <c:pt idx="7">
                  <c:v>-0.61289567213917451</c:v>
                </c:pt>
                <c:pt idx="8">
                  <c:v>0.37920917585142888</c:v>
                </c:pt>
                <c:pt idx="9">
                  <c:v>0.92823578928519623</c:v>
                </c:pt>
                <c:pt idx="10">
                  <c:v>-5.3415591485929781E-2</c:v>
                </c:pt>
                <c:pt idx="11">
                  <c:v>-1.4291592430708278</c:v>
                </c:pt>
                <c:pt idx="12">
                  <c:v>3.7147591888152931</c:v>
                </c:pt>
                <c:pt idx="13">
                  <c:v>1.2441812420041458</c:v>
                </c:pt>
                <c:pt idx="14">
                  <c:v>1.3015957746869304</c:v>
                </c:pt>
                <c:pt idx="15">
                  <c:v>4.928806146952553</c:v>
                </c:pt>
                <c:pt idx="16">
                  <c:v>4.6020619173986006</c:v>
                </c:pt>
                <c:pt idx="17">
                  <c:v>5.170237885323175</c:v>
                </c:pt>
                <c:pt idx="18">
                  <c:v>7.7388032336370003</c:v>
                </c:pt>
                <c:pt idx="19">
                  <c:v>6.5424129649842371</c:v>
                </c:pt>
                <c:pt idx="20">
                  <c:v>3.1629162588728121</c:v>
                </c:pt>
                <c:pt idx="21">
                  <c:v>3.2674769423802132</c:v>
                </c:pt>
                <c:pt idx="22">
                  <c:v>4.6362317909348434</c:v>
                </c:pt>
                <c:pt idx="23">
                  <c:v>5.7632311432507919</c:v>
                </c:pt>
                <c:pt idx="24">
                  <c:v>3.7367278167623681</c:v>
                </c:pt>
                <c:pt idx="25">
                  <c:v>4.7510792000568642</c:v>
                </c:pt>
                <c:pt idx="26">
                  <c:v>4.0282161404396248</c:v>
                </c:pt>
                <c:pt idx="27">
                  <c:v>5.5611505901059957</c:v>
                </c:pt>
                <c:pt idx="28">
                  <c:v>2.7508550518301433</c:v>
                </c:pt>
                <c:pt idx="29">
                  <c:v>3.5657918546912981</c:v>
                </c:pt>
              </c:numCache>
            </c:numRef>
          </c:val>
          <c:smooth val="0"/>
          <c:extLst>
            <c:ext xmlns:c16="http://schemas.microsoft.com/office/drawing/2014/chart" uri="{C3380CC4-5D6E-409C-BE32-E72D297353CC}">
              <c16:uniqueId val="{00000002-8435-42C6-8C2F-65E622F29F5F}"/>
            </c:ext>
          </c:extLst>
        </c:ser>
        <c:dLbls>
          <c:showLegendKey val="0"/>
          <c:showVal val="0"/>
          <c:showCatName val="0"/>
          <c:showSerName val="0"/>
          <c:showPercent val="0"/>
          <c:showBubbleSize val="0"/>
        </c:dLbls>
        <c:smooth val="0"/>
        <c:axId val="280006080"/>
        <c:axId val="280011176"/>
      </c:lineChart>
      <c:catAx>
        <c:axId val="280006080"/>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11176"/>
        <c:crosses val="autoZero"/>
        <c:auto val="1"/>
        <c:lblAlgn val="ctr"/>
        <c:lblOffset val="100"/>
        <c:tickLblSkip val="3"/>
        <c:tickMarkSkip val="3"/>
        <c:noMultiLvlLbl val="0"/>
      </c:catAx>
      <c:valAx>
        <c:axId val="280011176"/>
        <c:scaling>
          <c:orientation val="minMax"/>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6080"/>
        <c:crosses val="autoZero"/>
        <c:crossBetween val="midCat"/>
      </c:valAx>
      <c:spPr>
        <a:noFill/>
        <a:ln>
          <a:noFill/>
        </a:ln>
        <a:effectLst/>
      </c:spPr>
    </c:plotArea>
    <c:legend>
      <c:legendPos val="t"/>
      <c:layout>
        <c:manualLayout>
          <c:xMode val="edge"/>
          <c:yMode val="edge"/>
          <c:x val="0.18966827063283756"/>
          <c:y val="0.1714781746031746"/>
          <c:w val="0.69929790026246719"/>
          <c:h val="9.0940976127984005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1158910014296E-2"/>
          <c:y val="0.17857142857142858"/>
          <c:w val="0.87383090071058189"/>
          <c:h val="0.68588731096112976"/>
        </c:manualLayout>
      </c:layout>
      <c:lineChart>
        <c:grouping val="standard"/>
        <c:varyColors val="0"/>
        <c:ser>
          <c:idx val="0"/>
          <c:order val="0"/>
          <c:tx>
            <c:strRef>
              <c:f>Sheet1!$B$1</c:f>
              <c:strCache>
                <c:ptCount val="1"/>
                <c:pt idx="0">
                  <c:v>Exports</c:v>
                </c:pt>
              </c:strCache>
            </c:strRef>
          </c:tx>
          <c:spPr>
            <a:ln w="31750" cap="rnd">
              <a:solidFill>
                <a:srgbClr val="FF0000"/>
              </a:solidFill>
              <a:round/>
            </a:ln>
            <a:effectLst>
              <a:outerShdw blurRad="50800" dist="38100" dir="2700000" algn="tl" rotWithShape="0">
                <a:prstClr val="black">
                  <a:alpha val="40000"/>
                </a:prstClr>
              </a:outerShdw>
            </a:effectLst>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AC-4112-A2A1-97EF0EF2A5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Sheet1!$B$2:$B$32</c:f>
              <c:numCache>
                <c:formatCode>0.0</c:formatCode>
                <c:ptCount val="31"/>
                <c:pt idx="0">
                  <c:v>1.4</c:v>
                </c:pt>
                <c:pt idx="1">
                  <c:v>10.8</c:v>
                </c:pt>
                <c:pt idx="2">
                  <c:v>-1.3</c:v>
                </c:pt>
                <c:pt idx="3">
                  <c:v>-17.5</c:v>
                </c:pt>
                <c:pt idx="4">
                  <c:v>-0.9</c:v>
                </c:pt>
                <c:pt idx="5">
                  <c:v>-14.1</c:v>
                </c:pt>
                <c:pt idx="6">
                  <c:v>-13.1</c:v>
                </c:pt>
                <c:pt idx="7">
                  <c:v>-18.600000000000001</c:v>
                </c:pt>
                <c:pt idx="8">
                  <c:v>-13.8</c:v>
                </c:pt>
                <c:pt idx="9">
                  <c:v>-4.4000000000000004</c:v>
                </c:pt>
                <c:pt idx="10">
                  <c:v>-6.2</c:v>
                </c:pt>
                <c:pt idx="11">
                  <c:v>-10</c:v>
                </c:pt>
                <c:pt idx="12">
                  <c:v>8.6</c:v>
                </c:pt>
                <c:pt idx="13">
                  <c:v>-1.1000000000000001</c:v>
                </c:pt>
                <c:pt idx="14">
                  <c:v>-0.6</c:v>
                </c:pt>
                <c:pt idx="15">
                  <c:v>9.5</c:v>
                </c:pt>
                <c:pt idx="16">
                  <c:v>7.2</c:v>
                </c:pt>
                <c:pt idx="17">
                  <c:v>1.7</c:v>
                </c:pt>
                <c:pt idx="18">
                  <c:v>12.6</c:v>
                </c:pt>
                <c:pt idx="19">
                  <c:v>12.1</c:v>
                </c:pt>
                <c:pt idx="20">
                  <c:v>-0.6</c:v>
                </c:pt>
                <c:pt idx="21">
                  <c:v>1.6</c:v>
                </c:pt>
                <c:pt idx="22">
                  <c:v>3.7</c:v>
                </c:pt>
                <c:pt idx="23">
                  <c:v>17</c:v>
                </c:pt>
                <c:pt idx="24">
                  <c:v>0.35350959692721506</c:v>
                </c:pt>
                <c:pt idx="25">
                  <c:v>6.0987279027254537</c:v>
                </c:pt>
                <c:pt idx="26">
                  <c:v>6.4639130897396591</c:v>
                </c:pt>
                <c:pt idx="27">
                  <c:v>15.929998819666725</c:v>
                </c:pt>
                <c:pt idx="28">
                  <c:v>-1.1568696292930003</c:v>
                </c:pt>
                <c:pt idx="29">
                  <c:v>-3.5956378731176297</c:v>
                </c:pt>
                <c:pt idx="30">
                  <c:v>6.8021879965904031</c:v>
                </c:pt>
              </c:numCache>
            </c:numRef>
          </c:val>
          <c:smooth val="0"/>
          <c:extLst>
            <c:ext xmlns:c16="http://schemas.microsoft.com/office/drawing/2014/chart" uri="{C3380CC4-5D6E-409C-BE32-E72D297353CC}">
              <c16:uniqueId val="{00000001-B8AC-4112-A2A1-97EF0EF2A50D}"/>
            </c:ext>
          </c:extLst>
        </c:ser>
        <c:ser>
          <c:idx val="1"/>
          <c:order val="1"/>
          <c:tx>
            <c:strRef>
              <c:f>Sheet1!$C$1</c:f>
              <c:strCache>
                <c:ptCount val="1"/>
                <c:pt idx="0">
                  <c:v>Imports</c:v>
                </c:pt>
              </c:strCache>
            </c:strRef>
          </c:tx>
          <c:spPr>
            <a:ln w="19050" cap="rnd">
              <a:solidFill>
                <a:srgbClr val="0A3247"/>
              </a:solidFill>
              <a:round/>
            </a:ln>
            <a:effectLst>
              <a:outerShdw blurRad="50800" dist="38100" dir="2700000" algn="tl" rotWithShape="0">
                <a:prstClr val="black">
                  <a:alpha val="40000"/>
                </a:prstClr>
              </a:outerShdw>
            </a:effectLst>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AC-4112-A2A1-97EF0EF2A5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Sheet1!$C$2:$C$32</c:f>
              <c:numCache>
                <c:formatCode>0.0</c:formatCode>
                <c:ptCount val="31"/>
                <c:pt idx="0">
                  <c:v>1.8</c:v>
                </c:pt>
                <c:pt idx="1">
                  <c:v>12.2</c:v>
                </c:pt>
                <c:pt idx="2">
                  <c:v>-0.7</c:v>
                </c:pt>
                <c:pt idx="3">
                  <c:v>-9.9</c:v>
                </c:pt>
                <c:pt idx="4">
                  <c:v>-3.4</c:v>
                </c:pt>
                <c:pt idx="5">
                  <c:v>-21.7</c:v>
                </c:pt>
                <c:pt idx="6">
                  <c:v>-16.100000000000001</c:v>
                </c:pt>
                <c:pt idx="7">
                  <c:v>-21.2</c:v>
                </c:pt>
                <c:pt idx="8">
                  <c:v>-11.1</c:v>
                </c:pt>
                <c:pt idx="9">
                  <c:v>-0.3</c:v>
                </c:pt>
                <c:pt idx="10">
                  <c:v>1.5</c:v>
                </c:pt>
                <c:pt idx="11">
                  <c:v>2.9</c:v>
                </c:pt>
                <c:pt idx="12">
                  <c:v>18.8</c:v>
                </c:pt>
                <c:pt idx="13">
                  <c:v>8</c:v>
                </c:pt>
                <c:pt idx="14">
                  <c:v>10.9</c:v>
                </c:pt>
                <c:pt idx="15">
                  <c:v>14.1</c:v>
                </c:pt>
                <c:pt idx="16">
                  <c:v>13.4</c:v>
                </c:pt>
                <c:pt idx="17">
                  <c:v>17.8</c:v>
                </c:pt>
                <c:pt idx="18">
                  <c:v>25.4</c:v>
                </c:pt>
                <c:pt idx="19">
                  <c:v>25.4</c:v>
                </c:pt>
                <c:pt idx="20">
                  <c:v>10.9</c:v>
                </c:pt>
                <c:pt idx="21">
                  <c:v>2.7</c:v>
                </c:pt>
                <c:pt idx="22">
                  <c:v>1.6</c:v>
                </c:pt>
                <c:pt idx="23">
                  <c:v>11.9</c:v>
                </c:pt>
                <c:pt idx="24">
                  <c:v>6.1629157630211928</c:v>
                </c:pt>
                <c:pt idx="25">
                  <c:v>5.5021716623014694</c:v>
                </c:pt>
                <c:pt idx="26">
                  <c:v>-2.857548597541737</c:v>
                </c:pt>
                <c:pt idx="27">
                  <c:v>19.87309886186366</c:v>
                </c:pt>
                <c:pt idx="28">
                  <c:v>6.5845244300062999</c:v>
                </c:pt>
                <c:pt idx="29">
                  <c:v>1.2573874938584195</c:v>
                </c:pt>
                <c:pt idx="30">
                  <c:v>0.6041858754798568</c:v>
                </c:pt>
              </c:numCache>
            </c:numRef>
          </c:val>
          <c:smooth val="0"/>
          <c:extLst>
            <c:ext xmlns:c16="http://schemas.microsoft.com/office/drawing/2014/chart" uri="{C3380CC4-5D6E-409C-BE32-E72D297353CC}">
              <c16:uniqueId val="{00000003-B8AC-4112-A2A1-97EF0EF2A50D}"/>
            </c:ext>
          </c:extLst>
        </c:ser>
        <c:dLbls>
          <c:showLegendKey val="0"/>
          <c:showVal val="0"/>
          <c:showCatName val="0"/>
          <c:showSerName val="0"/>
          <c:showPercent val="0"/>
          <c:showBubbleSize val="0"/>
        </c:dLbls>
        <c:smooth val="0"/>
        <c:axId val="280006864"/>
        <c:axId val="280006472"/>
      </c:lineChart>
      <c:catAx>
        <c:axId val="280006864"/>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6472"/>
        <c:crosses val="autoZero"/>
        <c:auto val="1"/>
        <c:lblAlgn val="ctr"/>
        <c:lblOffset val="100"/>
        <c:tickLblSkip val="3"/>
        <c:tickMarkSkip val="3"/>
        <c:noMultiLvlLbl val="0"/>
      </c:catAx>
      <c:valAx>
        <c:axId val="280006472"/>
        <c:scaling>
          <c:orientation val="minMax"/>
        </c:scaling>
        <c:delete val="0"/>
        <c:axPos val="l"/>
        <c:majorGridlines>
          <c:spPr>
            <a:ln w="9525" cap="flat" cmpd="sng" algn="ctr">
              <a:solidFill>
                <a:schemeClr val="tx1">
                  <a:alpha val="20000"/>
                </a:schemeClr>
              </a:solidFill>
              <a:prstDash val="sysDash"/>
              <a:round/>
            </a:ln>
            <a:effectLst/>
          </c:spPr>
        </c:majorGridlines>
        <c:minorGridlines>
          <c:spPr>
            <a:ln w="9525" cap="flat"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6864"/>
        <c:crosses val="autoZero"/>
        <c:crossBetween val="midCat"/>
        <c:minorUnit val="5"/>
      </c:valAx>
      <c:spPr>
        <a:noFill/>
        <a:ln>
          <a:noFill/>
        </a:ln>
        <a:effectLst/>
      </c:spPr>
    </c:plotArea>
    <c:legend>
      <c:legendPos val="t"/>
      <c:layout>
        <c:manualLayout>
          <c:xMode val="edge"/>
          <c:yMode val="edge"/>
          <c:x val="0.10256252267247082"/>
          <c:y val="0.17794181977252843"/>
          <c:w val="0.49025590551181097"/>
          <c:h val="6.919408511436070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47963211915587E-2"/>
          <c:y val="0.17857142857142858"/>
          <c:w val="0.8625312079892451"/>
          <c:h val="0.68588731096112987"/>
        </c:manualLayout>
      </c:layout>
      <c:barChart>
        <c:barDir val="col"/>
        <c:grouping val="stacked"/>
        <c:varyColors val="0"/>
        <c:ser>
          <c:idx val="0"/>
          <c:order val="0"/>
          <c:tx>
            <c:strRef>
              <c:f>Sheet1!$B$1</c:f>
              <c:strCache>
                <c:ptCount val="1"/>
                <c:pt idx="0">
                  <c:v>Passenger Car</c:v>
                </c:pt>
              </c:strCache>
            </c:strRef>
          </c:tx>
          <c:spPr>
            <a:solidFill>
              <a:srgbClr val="002060"/>
            </a:solidFill>
            <a:ln>
              <a:noFill/>
            </a:ln>
            <a:effectLst/>
          </c:spPr>
          <c:invertIfNegative val="0"/>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Sheet1!$B$2:$B$32</c:f>
              <c:numCache>
                <c:formatCode>#,##0</c:formatCode>
                <c:ptCount val="31"/>
                <c:pt idx="0">
                  <c:v>44586</c:v>
                </c:pt>
                <c:pt idx="1">
                  <c:v>56433</c:v>
                </c:pt>
                <c:pt idx="2">
                  <c:v>70940</c:v>
                </c:pt>
                <c:pt idx="3">
                  <c:v>42587</c:v>
                </c:pt>
                <c:pt idx="4">
                  <c:v>56448</c:v>
                </c:pt>
                <c:pt idx="5">
                  <c:v>55698</c:v>
                </c:pt>
                <c:pt idx="6">
                  <c:v>58997</c:v>
                </c:pt>
                <c:pt idx="7">
                  <c:v>65709</c:v>
                </c:pt>
                <c:pt idx="8">
                  <c:v>61548</c:v>
                </c:pt>
                <c:pt idx="9">
                  <c:v>68721</c:v>
                </c:pt>
                <c:pt idx="10">
                  <c:v>66585</c:v>
                </c:pt>
                <c:pt idx="11">
                  <c:v>70888</c:v>
                </c:pt>
                <c:pt idx="12">
                  <c:v>60796</c:v>
                </c:pt>
                <c:pt idx="13">
                  <c:v>60144</c:v>
                </c:pt>
                <c:pt idx="14">
                  <c:v>64840</c:v>
                </c:pt>
                <c:pt idx="15">
                  <c:v>55131</c:v>
                </c:pt>
                <c:pt idx="16">
                  <c:v>64377</c:v>
                </c:pt>
                <c:pt idx="17">
                  <c:v>52556</c:v>
                </c:pt>
                <c:pt idx="18">
                  <c:v>67473</c:v>
                </c:pt>
                <c:pt idx="19">
                  <c:v>65637</c:v>
                </c:pt>
                <c:pt idx="20">
                  <c:v>52922</c:v>
                </c:pt>
                <c:pt idx="21">
                  <c:v>64322</c:v>
                </c:pt>
                <c:pt idx="22">
                  <c:v>62425</c:v>
                </c:pt>
                <c:pt idx="23">
                  <c:v>73052</c:v>
                </c:pt>
                <c:pt idx="24">
                  <c:v>45339</c:v>
                </c:pt>
                <c:pt idx="25">
                  <c:v>60189</c:v>
                </c:pt>
                <c:pt idx="26">
                  <c:v>68174</c:v>
                </c:pt>
                <c:pt idx="27">
                  <c:v>55971</c:v>
                </c:pt>
                <c:pt idx="28">
                  <c:v>62757</c:v>
                </c:pt>
                <c:pt idx="29">
                  <c:v>49804</c:v>
                </c:pt>
                <c:pt idx="30">
                  <c:v>64438</c:v>
                </c:pt>
              </c:numCache>
            </c:numRef>
          </c:val>
          <c:extLst>
            <c:ext xmlns:c16="http://schemas.microsoft.com/office/drawing/2014/chart" uri="{C3380CC4-5D6E-409C-BE32-E72D297353CC}">
              <c16:uniqueId val="{00000000-0CE0-48EC-A66F-8C668F206B5D}"/>
            </c:ext>
          </c:extLst>
        </c:ser>
        <c:ser>
          <c:idx val="1"/>
          <c:order val="1"/>
          <c:tx>
            <c:strRef>
              <c:f>Sheet1!$C$1</c:f>
              <c:strCache>
                <c:ptCount val="1"/>
                <c:pt idx="0">
                  <c:v>Commercial Vehicle</c:v>
                </c:pt>
              </c:strCache>
            </c:strRef>
          </c:tx>
          <c:spPr>
            <a:solidFill>
              <a:srgbClr val="C00000"/>
            </a:solidFill>
            <a:ln>
              <a:noFill/>
            </a:ln>
            <a:effectLst/>
          </c:spPr>
          <c:invertIfNegative val="0"/>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Sheet1!$C$2:$C$32</c:f>
              <c:numCache>
                <c:formatCode>#,##0</c:formatCode>
                <c:ptCount val="31"/>
                <c:pt idx="0">
                  <c:v>5582</c:v>
                </c:pt>
                <c:pt idx="1">
                  <c:v>7128</c:v>
                </c:pt>
                <c:pt idx="2">
                  <c:v>7941</c:v>
                </c:pt>
                <c:pt idx="3">
                  <c:v>5215</c:v>
                </c:pt>
                <c:pt idx="4">
                  <c:v>6710</c:v>
                </c:pt>
                <c:pt idx="5">
                  <c:v>6903</c:v>
                </c:pt>
                <c:pt idx="6">
                  <c:v>5766</c:v>
                </c:pt>
                <c:pt idx="7">
                  <c:v>7135</c:v>
                </c:pt>
                <c:pt idx="8">
                  <c:v>6626</c:v>
                </c:pt>
                <c:pt idx="9">
                  <c:v>7452</c:v>
                </c:pt>
                <c:pt idx="10">
                  <c:v>6677</c:v>
                </c:pt>
                <c:pt idx="11">
                  <c:v>7541</c:v>
                </c:pt>
                <c:pt idx="12">
                  <c:v>6127</c:v>
                </c:pt>
                <c:pt idx="13">
                  <c:v>4873</c:v>
                </c:pt>
                <c:pt idx="14">
                  <c:v>6359</c:v>
                </c:pt>
                <c:pt idx="15">
                  <c:v>4774</c:v>
                </c:pt>
                <c:pt idx="16">
                  <c:v>5877</c:v>
                </c:pt>
                <c:pt idx="17">
                  <c:v>5586</c:v>
                </c:pt>
                <c:pt idx="18">
                  <c:v>6028</c:v>
                </c:pt>
                <c:pt idx="19">
                  <c:v>5525</c:v>
                </c:pt>
                <c:pt idx="20">
                  <c:v>5110</c:v>
                </c:pt>
                <c:pt idx="21">
                  <c:v>5537</c:v>
                </c:pt>
                <c:pt idx="22">
                  <c:v>5107</c:v>
                </c:pt>
                <c:pt idx="23">
                  <c:v>8683</c:v>
                </c:pt>
                <c:pt idx="24">
                  <c:v>3393</c:v>
                </c:pt>
                <c:pt idx="25">
                  <c:v>3717</c:v>
                </c:pt>
                <c:pt idx="26">
                  <c:v>4530</c:v>
                </c:pt>
                <c:pt idx="27">
                  <c:v>4556</c:v>
                </c:pt>
                <c:pt idx="28">
                  <c:v>5250</c:v>
                </c:pt>
                <c:pt idx="29">
                  <c:v>5028</c:v>
                </c:pt>
                <c:pt idx="30">
                  <c:v>5619</c:v>
                </c:pt>
              </c:numCache>
            </c:numRef>
          </c:val>
          <c:extLst>
            <c:ext xmlns:c16="http://schemas.microsoft.com/office/drawing/2014/chart" uri="{C3380CC4-5D6E-409C-BE32-E72D297353CC}">
              <c16:uniqueId val="{00000001-0CE0-48EC-A66F-8C668F206B5D}"/>
            </c:ext>
          </c:extLst>
        </c:ser>
        <c:dLbls>
          <c:showLegendKey val="0"/>
          <c:showVal val="0"/>
          <c:showCatName val="0"/>
          <c:showSerName val="0"/>
          <c:showPercent val="0"/>
          <c:showBubbleSize val="0"/>
        </c:dLbls>
        <c:gapWidth val="60"/>
        <c:overlap val="100"/>
        <c:axId val="277388672"/>
        <c:axId val="277389456"/>
      </c:barChart>
      <c:catAx>
        <c:axId val="277388672"/>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7389456"/>
        <c:crosses val="autoZero"/>
        <c:auto val="1"/>
        <c:lblAlgn val="ctr"/>
        <c:lblOffset val="100"/>
        <c:tickLblSkip val="3"/>
        <c:tickMarkSkip val="3"/>
        <c:noMultiLvlLbl val="0"/>
      </c:catAx>
      <c:valAx>
        <c:axId val="277389456"/>
        <c:scaling>
          <c:orientation val="minMax"/>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7388672"/>
        <c:crosses val="autoZero"/>
        <c:crossBetween val="between"/>
        <c:dispUnits>
          <c:builtInUnit val="thousands"/>
        </c:dispUnits>
      </c:valAx>
      <c:spPr>
        <a:noFill/>
        <a:ln>
          <a:noFill/>
        </a:ln>
        <a:effectLst/>
      </c:spPr>
    </c:plotArea>
    <c:legend>
      <c:legendPos val="t"/>
      <c:layout>
        <c:manualLayout>
          <c:xMode val="edge"/>
          <c:yMode val="edge"/>
          <c:x val="0.1931377099204063"/>
          <c:y val="0.17725792088488942"/>
          <c:w val="0.64282856411241274"/>
          <c:h val="7.9114720034995631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6091159336794E-2"/>
          <c:y val="0.17857142857142858"/>
          <c:w val="0.88133762243134239"/>
          <c:h val="0.68588731096112976"/>
        </c:manualLayout>
      </c:layout>
      <c:lineChart>
        <c:grouping val="standard"/>
        <c:varyColors val="0"/>
        <c:ser>
          <c:idx val="0"/>
          <c:order val="0"/>
          <c:tx>
            <c:strRef>
              <c:f>Sheet1!$B$1</c:f>
              <c:strCache>
                <c:ptCount val="1"/>
                <c:pt idx="0">
                  <c:v>Wholesale</c:v>
                </c:pt>
              </c:strCache>
            </c:strRef>
          </c:tx>
          <c:spPr>
            <a:ln w="25400" cap="rnd">
              <a:solidFill>
                <a:srgbClr val="FF0000"/>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Sheet1!$B$2:$B$31</c:f>
              <c:numCache>
                <c:formatCode>0.0</c:formatCode>
                <c:ptCount val="30"/>
                <c:pt idx="0">
                  <c:v>3.0607029505277161</c:v>
                </c:pt>
                <c:pt idx="1">
                  <c:v>5.904943644294236</c:v>
                </c:pt>
                <c:pt idx="2">
                  <c:v>7.6111361607522632</c:v>
                </c:pt>
                <c:pt idx="3">
                  <c:v>3.1841456298933757</c:v>
                </c:pt>
                <c:pt idx="4">
                  <c:v>4.3898271633517894</c:v>
                </c:pt>
                <c:pt idx="5">
                  <c:v>3.0894593669678061</c:v>
                </c:pt>
                <c:pt idx="6">
                  <c:v>5.6912764970528995</c:v>
                </c:pt>
                <c:pt idx="7">
                  <c:v>6.2008607585795072</c:v>
                </c:pt>
                <c:pt idx="8">
                  <c:v>6.9035001745819669</c:v>
                </c:pt>
                <c:pt idx="9">
                  <c:v>5.7459654407542082</c:v>
                </c:pt>
                <c:pt idx="10">
                  <c:v>6.2355712120002016</c:v>
                </c:pt>
                <c:pt idx="11">
                  <c:v>4.3541292571395163</c:v>
                </c:pt>
                <c:pt idx="12">
                  <c:v>5.4874628173816831</c:v>
                </c:pt>
                <c:pt idx="13">
                  <c:v>5.1623371764619952</c:v>
                </c:pt>
                <c:pt idx="14">
                  <c:v>4.0318687301451828</c:v>
                </c:pt>
                <c:pt idx="15">
                  <c:v>4.8188923216789581</c:v>
                </c:pt>
                <c:pt idx="16">
                  <c:v>4.732458390059846</c:v>
                </c:pt>
                <c:pt idx="17">
                  <c:v>4.0207563909825383</c:v>
                </c:pt>
                <c:pt idx="18">
                  <c:v>5.4982828514101856</c:v>
                </c:pt>
                <c:pt idx="19">
                  <c:v>3.7231825841921973</c:v>
                </c:pt>
                <c:pt idx="20">
                  <c:v>3.5655003581371858</c:v>
                </c:pt>
                <c:pt idx="21">
                  <c:v>4.7863044403858801</c:v>
                </c:pt>
                <c:pt idx="22">
                  <c:v>4.684384437714928</c:v>
                </c:pt>
                <c:pt idx="23">
                  <c:v>5.6691572632765475</c:v>
                </c:pt>
                <c:pt idx="24">
                  <c:v>4.8619702545682264</c:v>
                </c:pt>
                <c:pt idx="25">
                  <c:v>5.7837493078133795</c:v>
                </c:pt>
                <c:pt idx="26">
                  <c:v>5.733912106201533</c:v>
                </c:pt>
                <c:pt idx="27">
                  <c:v>5.4582351677594954</c:v>
                </c:pt>
                <c:pt idx="28">
                  <c:v>4.7492484548658842</c:v>
                </c:pt>
                <c:pt idx="29">
                  <c:v>5.2430571111187207</c:v>
                </c:pt>
              </c:numCache>
            </c:numRef>
          </c:val>
          <c:smooth val="0"/>
          <c:extLst>
            <c:ext xmlns:c16="http://schemas.microsoft.com/office/drawing/2014/chart" uri="{C3380CC4-5D6E-409C-BE32-E72D297353CC}">
              <c16:uniqueId val="{00000000-5713-4DD9-B970-F8E2AF203326}"/>
            </c:ext>
          </c:extLst>
        </c:ser>
        <c:ser>
          <c:idx val="1"/>
          <c:order val="1"/>
          <c:tx>
            <c:strRef>
              <c:f>Sheet1!$C$1</c:f>
              <c:strCache>
                <c:ptCount val="1"/>
                <c:pt idx="0">
                  <c:v>Retail</c:v>
                </c:pt>
              </c:strCache>
            </c:strRef>
          </c:tx>
          <c:spPr>
            <a:ln w="19050" cap="rnd">
              <a:solidFill>
                <a:srgbClr val="7030A0"/>
              </a:solidFill>
              <a:round/>
            </a:ln>
            <a:effectLst>
              <a:outerShdw blurRad="50800" dist="38100" dir="2700000" algn="tl" rotWithShape="0">
                <a:prstClr val="black">
                  <a:alpha val="40000"/>
                </a:prstClr>
              </a:outerShdw>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Sheet1!$C$2:$C$31</c:f>
              <c:numCache>
                <c:formatCode>0.0</c:formatCode>
                <c:ptCount val="30"/>
                <c:pt idx="0">
                  <c:v>21.66117934258822</c:v>
                </c:pt>
                <c:pt idx="1">
                  <c:v>19.217743411594856</c:v>
                </c:pt>
                <c:pt idx="2">
                  <c:v>17.692609348536092</c:v>
                </c:pt>
                <c:pt idx="3">
                  <c:v>12.889674448573206</c:v>
                </c:pt>
                <c:pt idx="4">
                  <c:v>5.0181177591916093</c:v>
                </c:pt>
                <c:pt idx="5">
                  <c:v>5.7872792335930123</c:v>
                </c:pt>
                <c:pt idx="6">
                  <c:v>5.4747831271749314</c:v>
                </c:pt>
                <c:pt idx="7">
                  <c:v>6.2541062563904237</c:v>
                </c:pt>
                <c:pt idx="8">
                  <c:v>5.9255658534482336</c:v>
                </c:pt>
                <c:pt idx="9">
                  <c:v>3.9321991178160154</c:v>
                </c:pt>
                <c:pt idx="10">
                  <c:v>4.3798698813822812</c:v>
                </c:pt>
                <c:pt idx="11">
                  <c:v>5.0273390142343777</c:v>
                </c:pt>
                <c:pt idx="12">
                  <c:v>2.566042953637182</c:v>
                </c:pt>
                <c:pt idx="13">
                  <c:v>5.8018777917104636</c:v>
                </c:pt>
                <c:pt idx="14">
                  <c:v>7.0875865761945267</c:v>
                </c:pt>
                <c:pt idx="15">
                  <c:v>5.5035798859284002</c:v>
                </c:pt>
                <c:pt idx="16">
                  <c:v>8.7147888174790022</c:v>
                </c:pt>
                <c:pt idx="17">
                  <c:v>7.8949792667530883</c:v>
                </c:pt>
                <c:pt idx="18">
                  <c:v>6.3680322126208111</c:v>
                </c:pt>
                <c:pt idx="19">
                  <c:v>5.9058833037472391</c:v>
                </c:pt>
                <c:pt idx="20">
                  <c:v>5.4814401109656963</c:v>
                </c:pt>
                <c:pt idx="21">
                  <c:v>7.1091531049629397</c:v>
                </c:pt>
                <c:pt idx="22">
                  <c:v>5.7640608810389793</c:v>
                </c:pt>
                <c:pt idx="23">
                  <c:v>5.4074019294559461</c:v>
                </c:pt>
                <c:pt idx="24">
                  <c:v>8.2020050887758433</c:v>
                </c:pt>
                <c:pt idx="25">
                  <c:v>5.749019039338843</c:v>
                </c:pt>
                <c:pt idx="26">
                  <c:v>6.6125966539309688</c:v>
                </c:pt>
                <c:pt idx="27">
                  <c:v>4.6548443478524382</c:v>
                </c:pt>
                <c:pt idx="28">
                  <c:v>4.8646565703248212</c:v>
                </c:pt>
                <c:pt idx="29">
                  <c:v>5.3797146621667347</c:v>
                </c:pt>
              </c:numCache>
            </c:numRef>
          </c:val>
          <c:smooth val="0"/>
          <c:extLst>
            <c:ext xmlns:c16="http://schemas.microsoft.com/office/drawing/2014/chart" uri="{C3380CC4-5D6E-409C-BE32-E72D297353CC}">
              <c16:uniqueId val="{00000001-5713-4DD9-B970-F8E2AF203326}"/>
            </c:ext>
          </c:extLst>
        </c:ser>
        <c:ser>
          <c:idx val="2"/>
          <c:order val="2"/>
          <c:tx>
            <c:strRef>
              <c:f>Sheet1!$D$1</c:f>
              <c:strCache>
                <c:ptCount val="1"/>
                <c:pt idx="0">
                  <c:v>Manufacturing</c:v>
                </c:pt>
              </c:strCache>
            </c:strRef>
          </c:tx>
          <c:spPr>
            <a:ln w="19050" cap="rnd">
              <a:solidFill>
                <a:schemeClr val="bg1">
                  <a:lumMod val="50000"/>
                </a:schemeClr>
              </a:solidFill>
              <a:prstDash val="sysDot"/>
              <a:round/>
            </a:ln>
            <a:effectLst/>
          </c:spPr>
          <c:marker>
            <c:symbol val="none"/>
          </c:marker>
          <c:cat>
            <c:strRef>
              <c:f>Sheet1!$A$2:$A$31</c:f>
              <c:strCache>
                <c:ptCount val="30"/>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strCache>
            </c:strRef>
          </c:cat>
          <c:val>
            <c:numRef>
              <c:f>Sheet1!$D$2:$D$31</c:f>
              <c:numCache>
                <c:formatCode>0.0</c:formatCode>
                <c:ptCount val="30"/>
                <c:pt idx="0">
                  <c:v>6.4933557626524196</c:v>
                </c:pt>
                <c:pt idx="1">
                  <c:v>10.262828139365542</c:v>
                </c:pt>
                <c:pt idx="2">
                  <c:v>8.0106942929698555</c:v>
                </c:pt>
                <c:pt idx="3">
                  <c:v>-2.0016560581231246</c:v>
                </c:pt>
                <c:pt idx="4">
                  <c:v>3.3482810156064025</c:v>
                </c:pt>
                <c:pt idx="5">
                  <c:v>-3.9580036463764734</c:v>
                </c:pt>
                <c:pt idx="6">
                  <c:v>-3.0349923910981236</c:v>
                </c:pt>
                <c:pt idx="7">
                  <c:v>-3.3421108917459974</c:v>
                </c:pt>
                <c:pt idx="8">
                  <c:v>-2.4363439356747119</c:v>
                </c:pt>
                <c:pt idx="9">
                  <c:v>-1.3776069081603337</c:v>
                </c:pt>
                <c:pt idx="10">
                  <c:v>-2.6418638917943493</c:v>
                </c:pt>
                <c:pt idx="11">
                  <c:v>-4.2417317213498285</c:v>
                </c:pt>
                <c:pt idx="12">
                  <c:v>3.170983466750485</c:v>
                </c:pt>
                <c:pt idx="13">
                  <c:v>0.66927277453456213</c:v>
                </c:pt>
                <c:pt idx="14">
                  <c:v>1.4321193281964071</c:v>
                </c:pt>
                <c:pt idx="15">
                  <c:v>5.6877352757414741</c:v>
                </c:pt>
                <c:pt idx="16">
                  <c:v>5.5165183442575483</c:v>
                </c:pt>
                <c:pt idx="17">
                  <c:v>5.8788527858637565</c:v>
                </c:pt>
                <c:pt idx="18">
                  <c:v>9.1252284883632058</c:v>
                </c:pt>
                <c:pt idx="19">
                  <c:v>7.7006201573235273</c:v>
                </c:pt>
                <c:pt idx="20">
                  <c:v>2.8574210042910551</c:v>
                </c:pt>
                <c:pt idx="21">
                  <c:v>3.0336838662147443</c:v>
                </c:pt>
                <c:pt idx="22">
                  <c:v>4.5055403790985196</c:v>
                </c:pt>
                <c:pt idx="23">
                  <c:v>5.6737664694765328</c:v>
                </c:pt>
                <c:pt idx="24">
                  <c:v>3.5303914587600218</c:v>
                </c:pt>
                <c:pt idx="25">
                  <c:v>4.7489224709762254</c:v>
                </c:pt>
                <c:pt idx="26">
                  <c:v>3.7293030097420967</c:v>
                </c:pt>
                <c:pt idx="27">
                  <c:v>4.6908704273291448</c:v>
                </c:pt>
                <c:pt idx="28">
                  <c:v>2.3823867221418595</c:v>
                </c:pt>
                <c:pt idx="29">
                  <c:v>3.2704112460417321</c:v>
                </c:pt>
              </c:numCache>
            </c:numRef>
          </c:val>
          <c:smooth val="0"/>
          <c:extLst>
            <c:ext xmlns:c16="http://schemas.microsoft.com/office/drawing/2014/chart" uri="{C3380CC4-5D6E-409C-BE32-E72D297353CC}">
              <c16:uniqueId val="{00000002-5713-4DD9-B970-F8E2AF203326}"/>
            </c:ext>
          </c:extLst>
        </c:ser>
        <c:dLbls>
          <c:showLegendKey val="0"/>
          <c:showVal val="0"/>
          <c:showCatName val="0"/>
          <c:showSerName val="0"/>
          <c:showPercent val="0"/>
          <c:showBubbleSize val="0"/>
        </c:dLbls>
        <c:smooth val="0"/>
        <c:axId val="280000200"/>
        <c:axId val="280000592"/>
      </c:lineChart>
      <c:catAx>
        <c:axId val="280000200"/>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592"/>
        <c:crosses val="autoZero"/>
        <c:auto val="1"/>
        <c:lblAlgn val="ctr"/>
        <c:lblOffset val="100"/>
        <c:tickLblSkip val="3"/>
        <c:tickMarkSkip val="3"/>
        <c:noMultiLvlLbl val="0"/>
      </c:catAx>
      <c:valAx>
        <c:axId val="280000592"/>
        <c:scaling>
          <c:orientation val="minMax"/>
          <c:min val="-5"/>
        </c:scaling>
        <c:delete val="0"/>
        <c:axPos val="l"/>
        <c:majorGridlines>
          <c:spPr>
            <a:ln w="9525" cap="flat" cmpd="sng" algn="ctr">
              <a:solidFill>
                <a:schemeClr val="tx1">
                  <a:alpha val="20000"/>
                </a:schemeClr>
              </a:solidFill>
              <a:prstDash val="sysDash"/>
              <a:round/>
            </a:ln>
            <a:effectLst/>
          </c:spPr>
        </c:majorGridlines>
        <c:minorGridlines>
          <c:spPr>
            <a:ln w="9525" cap="flat" cmpd="sng" algn="ctr">
              <a:solidFill>
                <a:schemeClr val="tx1">
                  <a:alpha val="10000"/>
                </a:schemeClr>
              </a:solidFill>
              <a:prstDash val="sysDash"/>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80000200"/>
        <c:crosses val="autoZero"/>
        <c:crossBetween val="midCat"/>
        <c:minorUnit val="2.5"/>
      </c:valAx>
      <c:spPr>
        <a:noFill/>
        <a:ln>
          <a:noFill/>
        </a:ln>
        <a:effectLst/>
      </c:spPr>
    </c:plotArea>
    <c:legend>
      <c:legendPos val="t"/>
      <c:layout>
        <c:manualLayout>
          <c:xMode val="edge"/>
          <c:yMode val="edge"/>
          <c:x val="8.9736839297526849E-2"/>
          <c:y val="0.18136287651543556"/>
          <c:w val="0.86416869385229289"/>
          <c:h val="5.1582614673165855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61427992232681E-2"/>
          <c:y val="0.17189921572303463"/>
          <c:w val="0.87330063162836358"/>
          <c:h val="0.69255952380952379"/>
        </c:manualLayout>
      </c:layout>
      <c:lineChart>
        <c:grouping val="standard"/>
        <c:varyColors val="0"/>
        <c:ser>
          <c:idx val="0"/>
          <c:order val="0"/>
          <c:tx>
            <c:strRef>
              <c:f>Sheet1!$B$1</c:f>
              <c:strCache>
                <c:ptCount val="1"/>
                <c:pt idx="0">
                  <c:v>Foreign reserve</c:v>
                </c:pt>
              </c:strCache>
            </c:strRef>
          </c:tx>
          <c:spPr>
            <a:ln w="31750" cap="rnd">
              <a:solidFill>
                <a:srgbClr val="FF0000"/>
              </a:solidFill>
              <a:round/>
            </a:ln>
            <a:effectLst>
              <a:outerShdw blurRad="50800" dist="38100" dir="2700000" algn="tl" rotWithShape="0">
                <a:prstClr val="black">
                  <a:alpha val="40000"/>
                </a:prstClr>
              </a:outerShdw>
            </a:effectLst>
          </c:spPr>
          <c:marker>
            <c:symbol val="none"/>
          </c:marker>
          <c:dLbls>
            <c:dLbl>
              <c:idx val="32"/>
              <c:layout>
                <c:manualLayout>
                  <c:x val="-1.2420814056604871E-16"/>
                  <c:y val="-4.9603174603174628E-2"/>
                </c:manualLayout>
              </c:layout>
              <c:tx>
                <c:rich>
                  <a:bodyPr/>
                  <a:lstStyle/>
                  <a:p>
                    <a:fld id="{A1163A4E-A974-42EB-A6D0-A1B8941BA78E}" type="VALUE">
                      <a:rPr lang="en-US" smtClean="0"/>
                      <a:pPr/>
                      <a:t>[VALUE]</a:t>
                    </a:fld>
                    <a:endParaRPr lang="en-US" dirty="0"/>
                  </a:p>
                  <a:p>
                    <a:r>
                      <a:rPr lang="en-US" dirty="0"/>
                      <a:t>(13 Sep)</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AA-4010-9AFD-F236E104FF9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31"/>
                <c:pt idx="0">
                  <c:v>Jan
2023</c:v>
                </c:pt>
                <c:pt idx="1">
                  <c:v>Feb</c:v>
                </c:pt>
                <c:pt idx="2">
                  <c:v>Mar</c:v>
                </c:pt>
                <c:pt idx="3">
                  <c:v>Apr</c:v>
                </c:pt>
                <c:pt idx="4">
                  <c:v>May</c:v>
                </c:pt>
                <c:pt idx="5">
                  <c:v>Jun</c:v>
                </c:pt>
                <c:pt idx="6">
                  <c:v>Jul</c:v>
                </c:pt>
                <c:pt idx="7">
                  <c:v>Aug</c:v>
                </c:pt>
                <c:pt idx="8">
                  <c:v>Sep</c:v>
                </c:pt>
                <c:pt idx="9">
                  <c:v>Oct</c:v>
                </c:pt>
                <c:pt idx="10">
                  <c:v>Nov</c:v>
                </c:pt>
                <c:pt idx="11">
                  <c:v>Dec</c:v>
                </c:pt>
                <c:pt idx="12">
                  <c:v>Jan
2024</c:v>
                </c:pt>
                <c:pt idx="13">
                  <c:v>Feb</c:v>
                </c:pt>
                <c:pt idx="14">
                  <c:v>Mar</c:v>
                </c:pt>
                <c:pt idx="15">
                  <c:v>Apr</c:v>
                </c:pt>
                <c:pt idx="16">
                  <c:v>May</c:v>
                </c:pt>
                <c:pt idx="17">
                  <c:v>Jun</c:v>
                </c:pt>
                <c:pt idx="18">
                  <c:v>Jul</c:v>
                </c:pt>
                <c:pt idx="19">
                  <c:v>Aug</c:v>
                </c:pt>
                <c:pt idx="20">
                  <c:v>Sep</c:v>
                </c:pt>
                <c:pt idx="21">
                  <c:v>Oct</c:v>
                </c:pt>
                <c:pt idx="22">
                  <c:v>Nov</c:v>
                </c:pt>
                <c:pt idx="23">
                  <c:v>Dec</c:v>
                </c:pt>
                <c:pt idx="24">
                  <c:v>Jan
2025</c:v>
                </c:pt>
                <c:pt idx="25">
                  <c:v>Feb</c:v>
                </c:pt>
                <c:pt idx="26">
                  <c:v>Mar</c:v>
                </c:pt>
                <c:pt idx="27">
                  <c:v>Apr</c:v>
                </c:pt>
                <c:pt idx="28">
                  <c:v>May</c:v>
                </c:pt>
                <c:pt idx="29">
                  <c:v>Jun</c:v>
                </c:pt>
                <c:pt idx="30">
                  <c:v>Jul</c:v>
                </c:pt>
              </c:strCache>
            </c:strRef>
          </c:cat>
          <c:val>
            <c:numRef>
              <c:f>Sheet1!$B$2:$B$32</c:f>
              <c:numCache>
                <c:formatCode>0.0</c:formatCode>
                <c:ptCount val="31"/>
                <c:pt idx="0">
                  <c:v>115.16412</c:v>
                </c:pt>
                <c:pt idx="1">
                  <c:v>114.32111</c:v>
                </c:pt>
                <c:pt idx="2">
                  <c:v>115.49006</c:v>
                </c:pt>
                <c:pt idx="3">
                  <c:v>114.42149000000001</c:v>
                </c:pt>
                <c:pt idx="4">
                  <c:v>112.66472</c:v>
                </c:pt>
                <c:pt idx="5">
                  <c:v>111.40706</c:v>
                </c:pt>
                <c:pt idx="6">
                  <c:v>112.9449</c:v>
                </c:pt>
                <c:pt idx="7">
                  <c:v>112.46071999999999</c:v>
                </c:pt>
                <c:pt idx="8">
                  <c:v>110.14682999999999</c:v>
                </c:pt>
                <c:pt idx="9">
                  <c:v>108.53915000000001</c:v>
                </c:pt>
                <c:pt idx="10">
                  <c:v>112.30264</c:v>
                </c:pt>
                <c:pt idx="11">
                  <c:v>113.47807</c:v>
                </c:pt>
                <c:pt idx="12">
                  <c:v>114.84858</c:v>
                </c:pt>
                <c:pt idx="13">
                  <c:v>114.27751000000001</c:v>
                </c:pt>
                <c:pt idx="14">
                  <c:v>113.76582000000001</c:v>
                </c:pt>
                <c:pt idx="15">
                  <c:v>112.7946</c:v>
                </c:pt>
                <c:pt idx="16">
                  <c:v>113.59357</c:v>
                </c:pt>
                <c:pt idx="17">
                  <c:v>113.81928000000001</c:v>
                </c:pt>
                <c:pt idx="18">
                  <c:v>114.66237</c:v>
                </c:pt>
                <c:pt idx="19">
                  <c:v>116.77918</c:v>
                </c:pt>
                <c:pt idx="20">
                  <c:v>119.72093</c:v>
                </c:pt>
                <c:pt idx="21">
                  <c:v>117.59039</c:v>
                </c:pt>
                <c:pt idx="22">
                  <c:v>118.34774</c:v>
                </c:pt>
                <c:pt idx="23">
                  <c:v>116.22302000000001</c:v>
                </c:pt>
                <c:pt idx="24">
                  <c:v>116.35144</c:v>
                </c:pt>
                <c:pt idx="25">
                  <c:v>118.26477</c:v>
                </c:pt>
                <c:pt idx="26">
                  <c:v>117.48596999999999</c:v>
                </c:pt>
                <c:pt idx="27">
                  <c:v>118.69838</c:v>
                </c:pt>
                <c:pt idx="28">
                  <c:v>119.59831</c:v>
                </c:pt>
                <c:pt idx="29">
                  <c:v>120.60973</c:v>
                </c:pt>
                <c:pt idx="30">
                  <c:v>121.3</c:v>
                </c:pt>
              </c:numCache>
            </c:numRef>
          </c:val>
          <c:smooth val="0"/>
          <c:extLst>
            <c:ext xmlns:c16="http://schemas.microsoft.com/office/drawing/2014/chart" uri="{C3380CC4-5D6E-409C-BE32-E72D297353CC}">
              <c16:uniqueId val="{00000001-4DAA-4010-9AFD-F236E104FF9A}"/>
            </c:ext>
          </c:extLst>
        </c:ser>
        <c:dLbls>
          <c:showLegendKey val="0"/>
          <c:showVal val="0"/>
          <c:showCatName val="0"/>
          <c:showSerName val="0"/>
          <c:showPercent val="0"/>
          <c:showBubbleSize val="0"/>
        </c:dLbls>
        <c:smooth val="0"/>
        <c:axId val="278574816"/>
        <c:axId val="277391416"/>
      </c:lineChart>
      <c:catAx>
        <c:axId val="278574816"/>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7391416"/>
        <c:crosses val="autoZero"/>
        <c:auto val="1"/>
        <c:lblAlgn val="ctr"/>
        <c:lblOffset val="100"/>
        <c:tickLblSkip val="3"/>
        <c:tickMarkSkip val="3"/>
        <c:noMultiLvlLbl val="0"/>
      </c:catAx>
      <c:valAx>
        <c:axId val="277391416"/>
        <c:scaling>
          <c:orientation val="minMax"/>
          <c:min val="106"/>
        </c:scaling>
        <c:delete val="0"/>
        <c:axPos val="l"/>
        <c:majorGridlines>
          <c:spPr>
            <a:ln w="9525" cap="flat" cmpd="sng" algn="ctr">
              <a:solidFill>
                <a:schemeClr val="tx1">
                  <a:alpha val="20000"/>
                </a:schemeClr>
              </a:solidFill>
              <a:prstDash val="sysDash"/>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785748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3EB"/>
    </a:solidFill>
    <a:ln>
      <a:noFill/>
    </a:ln>
    <a:effectLst/>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0.34317</cdr:x>
      <cdr:y>0.13524</cdr:y>
    </cdr:to>
    <cdr:sp macro="" textlink="">
      <cdr:nvSpPr>
        <cdr:cNvPr id="2" name="TextBox 1"/>
        <cdr:cNvSpPr txBox="1"/>
      </cdr:nvSpPr>
      <cdr:spPr>
        <a:xfrm xmlns:a="http://schemas.openxmlformats.org/drawingml/2006/main">
          <a:off x="0" y="0"/>
          <a:ext cx="1286571" cy="346249"/>
        </a:xfrm>
        <a:prstGeom xmlns:a="http://schemas.openxmlformats.org/drawingml/2006/main" prst="rect">
          <a:avLst/>
        </a:prstGeom>
        <a:noFill xmlns:a="http://schemas.openxmlformats.org/drawingml/2006/main"/>
      </cdr:spPr>
      <cdr:txBody>
        <a:bodyPr xmlns:a="http://schemas.openxmlformats.org/drawingml/2006/main" vertOverflow="clip" wrap="none" lIns="45720" tIns="45720" rIns="45720" bIns="0" rtlCol="0">
          <a:spAutoFit/>
        </a:bodyPr>
        <a:lstStyle xmlns:a="http://schemas.openxmlformats.org/drawingml/2006/main"/>
        <a:p xmlns:a="http://schemas.openxmlformats.org/drawingml/2006/main">
          <a:pPr defTabSz="228600"/>
          <a:r>
            <a:rPr lang="en-GB" sz="1050" b="1" dirty="0">
              <a:latin typeface="Arial" panose="020B0604020202020204" pitchFamily="34" charset="0"/>
              <a:cs typeface="Arial" panose="020B0604020202020204" pitchFamily="34" charset="0"/>
            </a:rPr>
            <a:t>Leading indicators</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0.28417</cdr:x>
      <cdr:y>0.13524</cdr:y>
    </cdr:to>
    <cdr:sp macro="" textlink="">
      <cdr:nvSpPr>
        <cdr:cNvPr id="2" name="TextBox 1"/>
        <cdr:cNvSpPr txBox="1"/>
      </cdr:nvSpPr>
      <cdr:spPr>
        <a:xfrm xmlns:a="http://schemas.openxmlformats.org/drawingml/2006/main">
          <a:off x="0" y="0"/>
          <a:ext cx="1065356"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Unemployment</a:t>
          </a:r>
          <a:endParaRPr lang="en-GB" sz="1000" b="1" dirty="0">
            <a:latin typeface="Arial" panose="020B0604020202020204" pitchFamily="34" charset="0"/>
            <a:cs typeface="Arial" panose="020B0604020202020204" pitchFamily="34" charset="0"/>
          </a:endParaRPr>
        </a:p>
        <a:p xmlns:a="http://schemas.openxmlformats.org/drawingml/2006/main">
          <a:pPr defTabSz="228600"/>
          <a:r>
            <a:rPr lang="en-GB" sz="900" dirty="0">
              <a:latin typeface="Arial" panose="020B0604020202020204" pitchFamily="34" charset="0"/>
              <a:cs typeface="Arial" panose="020B0604020202020204" pitchFamily="34" charset="0"/>
            </a:rPr>
            <a:t>(‘000)</a:t>
          </a:r>
        </a:p>
      </cdr:txBody>
    </cdr:sp>
  </cdr:relSizeAnchor>
  <cdr:relSizeAnchor xmlns:cdr="http://schemas.openxmlformats.org/drawingml/2006/chartDrawing">
    <cdr:from>
      <cdr:x>0.92894</cdr:x>
      <cdr:y>0</cdr:y>
    </cdr:from>
    <cdr:to>
      <cdr:x>1</cdr:x>
      <cdr:y>0.1142</cdr:y>
    </cdr:to>
    <cdr:sp macro="" textlink="">
      <cdr:nvSpPr>
        <cdr:cNvPr id="3" name="TextBox 1"/>
        <cdr:cNvSpPr txBox="1"/>
      </cdr:nvSpPr>
      <cdr:spPr>
        <a:xfrm xmlns:a="http://schemas.openxmlformats.org/drawingml/2006/main">
          <a:off x="2548275" y="0"/>
          <a:ext cx="194925" cy="292388"/>
        </a:xfrm>
        <a:prstGeom xmlns:a="http://schemas.openxmlformats.org/drawingml/2006/main" prst="rect">
          <a:avLst/>
        </a:prstGeom>
        <a:noFill xmlns:a="http://schemas.openxmlformats.org/drawingml/2006/main"/>
      </cdr:spPr>
      <cdr:txBody>
        <a:bodyPr xmlns:a="http://schemas.openxmlformats.org/drawingml/2006/main" wrap="none" lIns="45720" tIns="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defTabSz="228600"/>
          <a:endParaRPr lang="en-GB" sz="1000" b="1" dirty="0">
            <a:latin typeface="Arial" panose="020B0604020202020204" pitchFamily="34" charset="0"/>
            <a:cs typeface="Arial" panose="020B0604020202020204" pitchFamily="34" charset="0"/>
          </a:endParaRPr>
        </a:p>
        <a:p xmlns:a="http://schemas.openxmlformats.org/drawingml/2006/main">
          <a:pPr algn="r" defTabSz="228600"/>
          <a:r>
            <a:rPr lang="en-GB" sz="900" dirty="0">
              <a:latin typeface="Arial" panose="020B0604020202020204" pitchFamily="34" charset="0"/>
              <a:cs typeface="Arial" panose="020B0604020202020204" pitchFamily="34" charset="0"/>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0.16359</cdr:x>
      <cdr:y>0.13524</cdr:y>
    </cdr:to>
    <cdr:sp macro="" textlink="">
      <cdr:nvSpPr>
        <cdr:cNvPr id="2" name="TextBox 1"/>
        <cdr:cNvSpPr txBox="1"/>
      </cdr:nvSpPr>
      <cdr:spPr>
        <a:xfrm xmlns:a="http://schemas.openxmlformats.org/drawingml/2006/main">
          <a:off x="0" y="0"/>
          <a:ext cx="613309"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Inflation</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0.78614</cdr:x>
      <cdr:y>0.13524</cdr:y>
    </cdr:to>
    <cdr:sp macro="" textlink="">
      <cdr:nvSpPr>
        <cdr:cNvPr id="2" name="TextBox 1"/>
        <cdr:cNvSpPr txBox="1"/>
      </cdr:nvSpPr>
      <cdr:spPr>
        <a:xfrm xmlns:a="http://schemas.openxmlformats.org/drawingml/2006/main">
          <a:off x="0" y="0"/>
          <a:ext cx="2947282"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solidFill>
                <a:schemeClr val="tx1"/>
              </a:solidFill>
              <a:latin typeface="Arial" panose="020B0604020202020204" pitchFamily="34" charset="0"/>
              <a:cs typeface="Arial" panose="020B0604020202020204" pitchFamily="34" charset="0"/>
            </a:rPr>
            <a:t>Manufacturing wages (per employee) </a:t>
          </a:r>
          <a:r>
            <a:rPr lang="en-GB" sz="1050" b="1" dirty="0">
              <a:latin typeface="Arial" panose="020B0604020202020204" pitchFamily="34" charset="0"/>
              <a:cs typeface="Arial" panose="020B0604020202020204" pitchFamily="34" charset="0"/>
            </a:rPr>
            <a:t>growth</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0.15437</cdr:x>
      <cdr:y>0.16829</cdr:y>
    </cdr:to>
    <cdr:sp macro="" textlink="">
      <cdr:nvSpPr>
        <cdr:cNvPr id="2" name="TextBox 1">
          <a:extLst xmlns:a="http://schemas.openxmlformats.org/drawingml/2006/main">
            <a:ext uri="{FF2B5EF4-FFF2-40B4-BE49-F238E27FC236}">
              <a16:creationId xmlns:a16="http://schemas.microsoft.com/office/drawing/2014/main" id="{76265993-1192-B9F9-F854-69D0BE983774}"/>
            </a:ext>
          </a:extLst>
        </cdr:cNvPr>
        <cdr:cNvSpPr txBox="1"/>
      </cdr:nvSpPr>
      <cdr:spPr>
        <a:xfrm xmlns:a="http://schemas.openxmlformats.org/drawingml/2006/main">
          <a:off x="-5293890" y="-1063822"/>
          <a:ext cx="973985" cy="369332"/>
        </a:xfrm>
        <a:prstGeom xmlns:a="http://schemas.openxmlformats.org/drawingml/2006/main" prst="rect">
          <a:avLst/>
        </a:prstGeom>
        <a:noFill xmlns:a="http://schemas.openxmlformats.org/drawingml/2006/main"/>
      </cdr:spPr>
      <cdr:txBody>
        <a:bodyPr xmlns:a="http://schemas.openxmlformats.org/drawingml/2006/main" vertOverflow="clip" wrap="none" lIns="45720" tIns="0" rIns="45720" bIns="0" rtlCol="0">
          <a:spAutoFit/>
        </a:bodyPr>
        <a:lstStyle xmlns:a="http://schemas.openxmlformats.org/drawingml/2006/main"/>
        <a:p xmlns:a="http://schemas.openxmlformats.org/drawingml/2006/main">
          <a:pPr algn="l" defTabSz="228600"/>
          <a:r>
            <a:rPr lang="en-GB" sz="1200" b="1" kern="1200" dirty="0">
              <a:solidFill>
                <a:srgbClr val="002060"/>
              </a:solidFill>
              <a:latin typeface="Arial" panose="020B0604020202020204" pitchFamily="34" charset="0"/>
              <a:cs typeface="Arial" panose="020B0604020202020204" pitchFamily="34" charset="0"/>
            </a:rPr>
            <a:t>Real growth</a:t>
          </a:r>
        </a:p>
        <a:p xmlns:a="http://schemas.openxmlformats.org/drawingml/2006/main">
          <a:pPr algn="l" defTabSz="228600"/>
          <a:r>
            <a:rPr lang="en-GB" sz="1200" kern="1200" dirty="0">
              <a:solidFill>
                <a:srgbClr val="002060"/>
              </a:solidFill>
              <a:latin typeface="Arial" panose="020B0604020202020204" pitchFamily="34" charset="0"/>
              <a:cs typeface="Arial" panose="020B0604020202020204" pitchFamily="34" charset="0"/>
            </a:rPr>
            <a:t>(%, YoY)</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0.56527</cdr:x>
      <cdr:y>0.16829</cdr:y>
    </cdr:to>
    <cdr:sp macro="" textlink="">
      <cdr:nvSpPr>
        <cdr:cNvPr id="2" name="TextBox 1">
          <a:extLst xmlns:a="http://schemas.openxmlformats.org/drawingml/2006/main">
            <a:ext uri="{FF2B5EF4-FFF2-40B4-BE49-F238E27FC236}">
              <a16:creationId xmlns:a16="http://schemas.microsoft.com/office/drawing/2014/main" id="{AFC664CF-AA8D-575A-2FDA-79FBC0E55B80}"/>
            </a:ext>
          </a:extLst>
        </cdr:cNvPr>
        <cdr:cNvSpPr txBox="1"/>
      </cdr:nvSpPr>
      <cdr:spPr>
        <a:xfrm xmlns:a="http://schemas.openxmlformats.org/drawingml/2006/main">
          <a:off x="0" y="0"/>
          <a:ext cx="3566489" cy="369332"/>
        </a:xfrm>
        <a:prstGeom xmlns:a="http://schemas.openxmlformats.org/drawingml/2006/main" prst="rect">
          <a:avLst/>
        </a:prstGeom>
        <a:noFill xmlns:a="http://schemas.openxmlformats.org/drawingml/2006/main"/>
      </cdr:spPr>
      <cdr:txBody>
        <a:bodyPr xmlns:a="http://schemas.openxmlformats.org/drawingml/2006/main" wrap="none" lIns="45720" tIns="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defTabSz="228600"/>
          <a:r>
            <a:rPr lang="en-GB" sz="1200" b="1" kern="1200" dirty="0">
              <a:solidFill>
                <a:srgbClr val="002060"/>
              </a:solidFill>
              <a:latin typeface="Arial" panose="020B0604020202020204" pitchFamily="34" charset="0"/>
              <a:cs typeface="Arial" panose="020B0604020202020204" pitchFamily="34" charset="0"/>
            </a:rPr>
            <a:t>Percentage contribution to overall GDP growth</a:t>
          </a:r>
        </a:p>
        <a:p xmlns:a="http://schemas.openxmlformats.org/drawingml/2006/main">
          <a:pPr algn="l" defTabSz="228600"/>
          <a:r>
            <a:rPr lang="en-GB" sz="1200" kern="1200" dirty="0">
              <a:solidFill>
                <a:srgbClr val="002060"/>
              </a:solidFill>
              <a:latin typeface="Arial" panose="020B0604020202020204" pitchFamily="34" charset="0"/>
              <a:cs typeface="Arial" panose="020B0604020202020204" pitchFamily="34" charset="0"/>
            </a:rPr>
            <a:t>(% point)</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0.15796</cdr:x>
      <cdr:y>0.08415</cdr:y>
    </cdr:to>
    <cdr:sp macro="" textlink="">
      <cdr:nvSpPr>
        <cdr:cNvPr id="2" name="TextBox 1">
          <a:extLst xmlns:a="http://schemas.openxmlformats.org/drawingml/2006/main">
            <a:ext uri="{FF2B5EF4-FFF2-40B4-BE49-F238E27FC236}">
              <a16:creationId xmlns:a16="http://schemas.microsoft.com/office/drawing/2014/main" id="{280388A0-279E-4118-214F-FEDA223D7757}"/>
            </a:ext>
          </a:extLst>
        </cdr:cNvPr>
        <cdr:cNvSpPr txBox="1"/>
      </cdr:nvSpPr>
      <cdr:spPr>
        <a:xfrm xmlns:a="http://schemas.openxmlformats.org/drawingml/2006/main">
          <a:off x="0" y="0"/>
          <a:ext cx="823302" cy="184666"/>
        </a:xfrm>
        <a:prstGeom xmlns:a="http://schemas.openxmlformats.org/drawingml/2006/main" prst="rect">
          <a:avLst/>
        </a:prstGeom>
        <a:noFill xmlns:a="http://schemas.openxmlformats.org/drawingml/2006/main"/>
      </cdr:spPr>
      <cdr:txBody>
        <a:bodyPr xmlns:a="http://schemas.openxmlformats.org/drawingml/2006/main" vertOverflow="clip" wrap="none" lIns="45720" tIns="0" rIns="45720" bIns="0" rtlCol="0">
          <a:spAutoFit/>
        </a:bodyPr>
        <a:lstStyle xmlns:a="http://schemas.openxmlformats.org/drawingml/2006/main"/>
        <a:p xmlns:a="http://schemas.openxmlformats.org/drawingml/2006/main">
          <a:pPr algn="l" defTabSz="228600"/>
          <a:r>
            <a:rPr lang="en-GB" sz="1200" dirty="0">
              <a:solidFill>
                <a:schemeClr val="tx1"/>
              </a:solidFill>
              <a:latin typeface="Arial" panose="020B0604020202020204" pitchFamily="34" charset="0"/>
              <a:cs typeface="Arial" panose="020B0604020202020204" pitchFamily="34" charset="0"/>
            </a:rPr>
            <a:t>end-period</a:t>
          </a:r>
          <a:endParaRPr lang="en-GB" sz="1200" b="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0.12916</cdr:x>
      <cdr:y>0.11342</cdr:y>
    </cdr:to>
    <cdr:sp macro="" textlink="">
      <cdr:nvSpPr>
        <cdr:cNvPr id="2" name="TextBox 1">
          <a:extLst xmlns:a="http://schemas.openxmlformats.org/drawingml/2006/main">
            <a:ext uri="{FF2B5EF4-FFF2-40B4-BE49-F238E27FC236}">
              <a16:creationId xmlns:a16="http://schemas.microsoft.com/office/drawing/2014/main" id="{33999B35-1815-4CF4-F84A-4A0B81DD4435}"/>
            </a:ext>
          </a:extLst>
        </cdr:cNvPr>
        <cdr:cNvSpPr txBox="1"/>
      </cdr:nvSpPr>
      <cdr:spPr>
        <a:xfrm xmlns:a="http://schemas.openxmlformats.org/drawingml/2006/main">
          <a:off x="0" y="0"/>
          <a:ext cx="956672" cy="477054"/>
        </a:xfrm>
        <a:prstGeom xmlns:a="http://schemas.openxmlformats.org/drawingml/2006/main" prst="rect">
          <a:avLst/>
        </a:prstGeom>
      </cdr:spPr>
      <cdr:txBody>
        <a:bodyPr xmlns:a="http://schemas.openxmlformats.org/drawingml/2006/main" vertOverflow="clip" wrap="none" lIns="45720" tIns="45720" rIns="0" bIns="0" rtlCol="0">
          <a:spAutoFit/>
        </a:bodyPr>
        <a:lstStyle xmlns:a="http://schemas.openxmlformats.org/drawingml/2006/main"/>
        <a:p xmlns:a="http://schemas.openxmlformats.org/drawingml/2006/main">
          <a:r>
            <a:rPr lang="en-US" altLang="zh-CN" sz="1400" b="1" kern="1200" dirty="0"/>
            <a:t>Overall</a:t>
          </a:r>
        </a:p>
        <a:p xmlns:a="http://schemas.openxmlformats.org/drawingml/2006/main">
          <a:r>
            <a:rPr lang="en-US" sz="1400" kern="1200" dirty="0"/>
            <a:t>Base = 100</a:t>
          </a:r>
          <a:endParaRPr lang="en-MY" sz="1400" kern="1200" dirty="0"/>
        </a:p>
      </cdr:txBody>
    </cdr:sp>
  </cdr:relSizeAnchor>
  <cdr:relSizeAnchor xmlns:cdr="http://schemas.openxmlformats.org/drawingml/2006/chartDrawing">
    <cdr:from>
      <cdr:x>0.34797</cdr:x>
      <cdr:y>0.16324</cdr:y>
    </cdr:from>
    <cdr:to>
      <cdr:x>0.44996</cdr:x>
      <cdr:y>0.22071</cdr:y>
    </cdr:to>
    <cdr:sp macro="" textlink="">
      <cdr:nvSpPr>
        <cdr:cNvPr id="3" name="TextBox 2">
          <a:extLst xmlns:a="http://schemas.openxmlformats.org/drawingml/2006/main">
            <a:ext uri="{FF2B5EF4-FFF2-40B4-BE49-F238E27FC236}">
              <a16:creationId xmlns:a16="http://schemas.microsoft.com/office/drawing/2014/main" id="{7D3A5092-25D4-910B-493F-4879F0498498}"/>
            </a:ext>
          </a:extLst>
        </cdr:cNvPr>
        <cdr:cNvSpPr txBox="1"/>
      </cdr:nvSpPr>
      <cdr:spPr>
        <a:xfrm xmlns:a="http://schemas.openxmlformats.org/drawingml/2006/main">
          <a:off x="2672760" y="761256"/>
          <a:ext cx="783381" cy="26800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1400" kern="1200" dirty="0">
              <a:solidFill>
                <a:schemeClr val="bg1">
                  <a:lumMod val="75000"/>
                </a:schemeClr>
              </a:solidFill>
            </a:rPr>
            <a:t>COVID-19</a:t>
          </a:r>
          <a:endParaRPr lang="en-MY" sz="1400" kern="1200" dirty="0">
            <a:solidFill>
              <a:schemeClr val="bg1">
                <a:lumMod val="75000"/>
              </a:schemeClr>
            </a:solidFill>
          </a:endParaRPr>
        </a:p>
      </cdr:txBody>
    </cdr:sp>
  </cdr:relSizeAnchor>
  <cdr:relSizeAnchor xmlns:cdr="http://schemas.openxmlformats.org/drawingml/2006/chartDrawing">
    <cdr:from>
      <cdr:x>0.86359</cdr:x>
      <cdr:y>0.16324</cdr:y>
    </cdr:from>
    <cdr:to>
      <cdr:x>0.96558</cdr:x>
      <cdr:y>0.22071</cdr:y>
    </cdr:to>
    <cdr:sp macro="" textlink="">
      <cdr:nvSpPr>
        <cdr:cNvPr id="4" name="TextBox 3">
          <a:extLst xmlns:a="http://schemas.openxmlformats.org/drawingml/2006/main">
            <a:ext uri="{FF2B5EF4-FFF2-40B4-BE49-F238E27FC236}">
              <a16:creationId xmlns:a16="http://schemas.microsoft.com/office/drawing/2014/main" id="{DE541F8B-3637-9F63-8B0D-D2846C6E1CE8}"/>
            </a:ext>
          </a:extLst>
        </cdr:cNvPr>
        <cdr:cNvSpPr txBox="1"/>
      </cdr:nvSpPr>
      <cdr:spPr>
        <a:xfrm xmlns:a="http://schemas.openxmlformats.org/drawingml/2006/main">
          <a:off x="6633200" y="761256"/>
          <a:ext cx="783381" cy="26800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1400" kern="1200" dirty="0">
              <a:solidFill>
                <a:schemeClr val="bg1">
                  <a:lumMod val="75000"/>
                </a:schemeClr>
              </a:solidFill>
            </a:rPr>
            <a:t>US Tariff</a:t>
          </a:r>
          <a:endParaRPr lang="en-MY" sz="1400" kern="1200" dirty="0">
            <a:solidFill>
              <a:schemeClr val="bg1">
                <a:lumMod val="7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0.3169</cdr:x>
      <cdr:y>0.12041</cdr:y>
    </cdr:to>
    <cdr:sp macro="" textlink="">
      <cdr:nvSpPr>
        <cdr:cNvPr id="2" name="TextBox 1">
          <a:extLst xmlns:a="http://schemas.openxmlformats.org/drawingml/2006/main">
            <a:ext uri="{FF2B5EF4-FFF2-40B4-BE49-F238E27FC236}">
              <a16:creationId xmlns:a16="http://schemas.microsoft.com/office/drawing/2014/main" id="{742FBB8C-7C3F-9EEA-805C-4EA46D7DBD56}"/>
            </a:ext>
          </a:extLst>
        </cdr:cNvPr>
        <cdr:cNvSpPr txBox="1"/>
      </cdr:nvSpPr>
      <cdr:spPr>
        <a:xfrm xmlns:a="http://schemas.openxmlformats.org/drawingml/2006/main">
          <a:off x="0" y="0"/>
          <a:ext cx="1738617" cy="307777"/>
        </a:xfrm>
        <a:prstGeom xmlns:a="http://schemas.openxmlformats.org/drawingml/2006/main" prst="rect">
          <a:avLst/>
        </a:prstGeom>
        <a:noFill xmlns:a="http://schemas.openxmlformats.org/drawingml/2006/main"/>
      </cdr:spPr>
      <cdr:txBody>
        <a:bodyPr xmlns:a="http://schemas.openxmlformats.org/drawingml/2006/main" vertOverflow="clip" wrap="none" lIns="45720" tIns="0" rIns="45720" bIns="0" rtlCol="0">
          <a:spAutoFit/>
        </a:bodyPr>
        <a:lstStyle xmlns:a="http://schemas.openxmlformats.org/drawingml/2006/main"/>
        <a:p xmlns:a="http://schemas.openxmlformats.org/drawingml/2006/main">
          <a:pPr algn="l" defTabSz="228600" rtl="0"/>
          <a:r>
            <a:rPr lang="en-US" sz="1000" b="1" dirty="0">
              <a:latin typeface="Arial" panose="020B0604020202020204" pitchFamily="34" charset="0"/>
              <a:cs typeface="Arial" panose="020B0604020202020204" pitchFamily="34" charset="0"/>
            </a:rPr>
            <a:t>Changes in foreign reserve</a:t>
          </a:r>
        </a:p>
        <a:p xmlns:a="http://schemas.openxmlformats.org/drawingml/2006/main">
          <a:pPr algn="l" defTabSz="228600" rtl="0"/>
          <a:r>
            <a:rPr lang="en-US" sz="1000" dirty="0">
              <a:latin typeface="Arial" panose="020B0604020202020204" pitchFamily="34" charset="0"/>
              <a:cs typeface="Arial" panose="020B0604020202020204" pitchFamily="34" charset="0"/>
            </a:rPr>
            <a:t>USD billion</a:t>
          </a:r>
        </a:p>
      </cdr:txBody>
    </cdr:sp>
  </cdr:relSizeAnchor>
  <cdr:relSizeAnchor xmlns:cdr="http://schemas.openxmlformats.org/drawingml/2006/chartDrawing">
    <cdr:from>
      <cdr:x>0.80874</cdr:x>
      <cdr:y>0</cdr:y>
    </cdr:from>
    <cdr:to>
      <cdr:x>1</cdr:x>
      <cdr:y>0.12041</cdr:y>
    </cdr:to>
    <cdr:sp macro="" textlink="">
      <cdr:nvSpPr>
        <cdr:cNvPr id="3" name="TextBox 1">
          <a:extLst xmlns:a="http://schemas.openxmlformats.org/drawingml/2006/main">
            <a:ext uri="{FF2B5EF4-FFF2-40B4-BE49-F238E27FC236}">
              <a16:creationId xmlns:a16="http://schemas.microsoft.com/office/drawing/2014/main" id="{5EDBE84A-9144-FF2C-7277-566D7BE8EDFA}"/>
            </a:ext>
          </a:extLst>
        </cdr:cNvPr>
        <cdr:cNvSpPr txBox="1"/>
      </cdr:nvSpPr>
      <cdr:spPr>
        <a:xfrm xmlns:a="http://schemas.openxmlformats.org/drawingml/2006/main">
          <a:off x="4437074" y="0"/>
          <a:ext cx="1049326" cy="307777"/>
        </a:xfrm>
        <a:prstGeom xmlns:a="http://schemas.openxmlformats.org/drawingml/2006/main" prst="rect">
          <a:avLst/>
        </a:prstGeom>
        <a:noFill xmlns:a="http://schemas.openxmlformats.org/drawingml/2006/main"/>
      </cdr:spPr>
      <cdr:txBody>
        <a:bodyPr xmlns:a="http://schemas.openxmlformats.org/drawingml/2006/main" wrap="none" lIns="45720" tIns="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defTabSz="228600" rtl="0"/>
          <a:r>
            <a:rPr lang="en-US" sz="1000" b="1" dirty="0">
              <a:latin typeface="Arial" panose="020B0604020202020204" pitchFamily="34" charset="0"/>
              <a:cs typeface="Arial" panose="020B0604020202020204" pitchFamily="34" charset="0"/>
            </a:rPr>
            <a:t>Foreign reserve</a:t>
          </a:r>
        </a:p>
        <a:p xmlns:a="http://schemas.openxmlformats.org/drawingml/2006/main">
          <a:pPr algn="r" defTabSz="228600" rtl="0"/>
          <a:r>
            <a:rPr lang="en-US" sz="1000" dirty="0">
              <a:latin typeface="Arial" panose="020B0604020202020204" pitchFamily="34" charset="0"/>
              <a:cs typeface="Arial" panose="020B0604020202020204" pitchFamily="34" charset="0"/>
            </a:rPr>
            <a:t>USD billion</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0.06117</cdr:x>
      <cdr:y>0.12041</cdr:y>
    </cdr:to>
    <cdr:sp macro="" textlink="">
      <cdr:nvSpPr>
        <cdr:cNvPr id="2" name="TextBox 1">
          <a:extLst xmlns:a="http://schemas.openxmlformats.org/drawingml/2006/main">
            <a:ext uri="{FF2B5EF4-FFF2-40B4-BE49-F238E27FC236}">
              <a16:creationId xmlns:a16="http://schemas.microsoft.com/office/drawing/2014/main" id="{742FBB8C-7C3F-9EEA-805C-4EA46D7DBD56}"/>
            </a:ext>
          </a:extLst>
        </cdr:cNvPr>
        <cdr:cNvSpPr txBox="1"/>
      </cdr:nvSpPr>
      <cdr:spPr>
        <a:xfrm xmlns:a="http://schemas.openxmlformats.org/drawingml/2006/main">
          <a:off x="0" y="0"/>
          <a:ext cx="715902" cy="307777"/>
        </a:xfrm>
        <a:prstGeom xmlns:a="http://schemas.openxmlformats.org/drawingml/2006/main" prst="rect">
          <a:avLst/>
        </a:prstGeom>
        <a:noFill xmlns:a="http://schemas.openxmlformats.org/drawingml/2006/main"/>
      </cdr:spPr>
      <cdr:txBody>
        <a:bodyPr xmlns:a="http://schemas.openxmlformats.org/drawingml/2006/main" vertOverflow="clip" wrap="none" lIns="45720" tIns="0" rIns="45720" bIns="0" rtlCol="0">
          <a:spAutoFit/>
        </a:bodyPr>
        <a:lstStyle xmlns:a="http://schemas.openxmlformats.org/drawingml/2006/main"/>
        <a:p xmlns:a="http://schemas.openxmlformats.org/drawingml/2006/main">
          <a:pPr algn="l" defTabSz="228600" rtl="0"/>
          <a:r>
            <a:rPr lang="en-US" sz="1000" b="1" dirty="0">
              <a:latin typeface="Arial" panose="020B0604020202020204" pitchFamily="34" charset="0"/>
              <a:cs typeface="Arial" panose="020B0604020202020204" pitchFamily="34" charset="0"/>
            </a:rPr>
            <a:t>MYR/USD</a:t>
          </a:r>
        </a:p>
        <a:p xmlns:a="http://schemas.openxmlformats.org/drawingml/2006/main">
          <a:pPr algn="l" defTabSz="228600" rtl="0"/>
          <a:r>
            <a:rPr lang="en-US" sz="1000" dirty="0">
              <a:latin typeface="Arial" panose="020B0604020202020204" pitchFamily="34" charset="0"/>
              <a:cs typeface="Arial" panose="020B0604020202020204" pitchFamily="34" charset="0"/>
            </a:rPr>
            <a:t>End-period</a:t>
          </a:r>
        </a:p>
      </cdr:txBody>
    </cdr:sp>
  </cdr:relSizeAnchor>
  <cdr:relSizeAnchor xmlns:cdr="http://schemas.openxmlformats.org/drawingml/2006/chartDrawing">
    <cdr:from>
      <cdr:x>0.78106</cdr:x>
      <cdr:y>0</cdr:y>
    </cdr:from>
    <cdr:to>
      <cdr:x>1</cdr:x>
      <cdr:y>0.06021</cdr:y>
    </cdr:to>
    <cdr:sp macro="" textlink="">
      <cdr:nvSpPr>
        <cdr:cNvPr id="3" name="TextBox 1">
          <a:extLst xmlns:a="http://schemas.openxmlformats.org/drawingml/2006/main">
            <a:ext uri="{FF2B5EF4-FFF2-40B4-BE49-F238E27FC236}">
              <a16:creationId xmlns:a16="http://schemas.microsoft.com/office/drawing/2014/main" id="{5EDBE84A-9144-FF2C-7277-566D7BE8EDFA}"/>
            </a:ext>
          </a:extLst>
        </cdr:cNvPr>
        <cdr:cNvSpPr txBox="1"/>
      </cdr:nvSpPr>
      <cdr:spPr>
        <a:xfrm xmlns:a="http://schemas.openxmlformats.org/drawingml/2006/main">
          <a:off x="9141760" y="0"/>
          <a:ext cx="2562560" cy="153888"/>
        </a:xfrm>
        <a:prstGeom xmlns:a="http://schemas.openxmlformats.org/drawingml/2006/main" prst="rect">
          <a:avLst/>
        </a:prstGeom>
        <a:noFill xmlns:a="http://schemas.openxmlformats.org/drawingml/2006/main"/>
      </cdr:spPr>
      <cdr:txBody>
        <a:bodyPr xmlns:a="http://schemas.openxmlformats.org/drawingml/2006/main" wrap="none" lIns="45720" tIns="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defTabSz="228600" rtl="0"/>
          <a:r>
            <a:rPr lang="en-US" sz="1000" b="1" dirty="0">
              <a:latin typeface="Arial" panose="020B0604020202020204" pitchFamily="34" charset="0"/>
              <a:cs typeface="Arial" panose="020B0604020202020204" pitchFamily="34" charset="0"/>
            </a:rPr>
            <a:t>% change from end-Dec in previous year</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0.43815</cdr:x>
      <cdr:y>0.12041</cdr:y>
    </cdr:to>
    <cdr:sp macro="" textlink="">
      <cdr:nvSpPr>
        <cdr:cNvPr id="2" name="TextBox 1">
          <a:extLst xmlns:a="http://schemas.openxmlformats.org/drawingml/2006/main">
            <a:ext uri="{FF2B5EF4-FFF2-40B4-BE49-F238E27FC236}">
              <a16:creationId xmlns:a16="http://schemas.microsoft.com/office/drawing/2014/main" id="{742FBB8C-7C3F-9EEA-805C-4EA46D7DBD56}"/>
            </a:ext>
          </a:extLst>
        </cdr:cNvPr>
        <cdr:cNvSpPr txBox="1"/>
      </cdr:nvSpPr>
      <cdr:spPr>
        <a:xfrm xmlns:a="http://schemas.openxmlformats.org/drawingml/2006/main">
          <a:off x="0" y="0"/>
          <a:ext cx="2403863" cy="307777"/>
        </a:xfrm>
        <a:prstGeom xmlns:a="http://schemas.openxmlformats.org/drawingml/2006/main" prst="rect">
          <a:avLst/>
        </a:prstGeom>
        <a:noFill xmlns:a="http://schemas.openxmlformats.org/drawingml/2006/main"/>
      </cdr:spPr>
      <cdr:txBody>
        <a:bodyPr xmlns:a="http://schemas.openxmlformats.org/drawingml/2006/main" vertOverflow="clip" wrap="none" lIns="45720" tIns="0" rIns="45720" bIns="0" rtlCol="0">
          <a:spAutoFit/>
        </a:bodyPr>
        <a:lstStyle xmlns:a="http://schemas.openxmlformats.org/drawingml/2006/main"/>
        <a:p xmlns:a="http://schemas.openxmlformats.org/drawingml/2006/main">
          <a:pPr algn="l" defTabSz="228600" rtl="0"/>
          <a:r>
            <a:rPr lang="en-US" altLang="zh-CN" sz="1000" b="1" baseline="0" dirty="0">
              <a:latin typeface="Arial" panose="020B0604020202020204" pitchFamily="34" charset="0"/>
              <a:ea typeface="等线" panose="02010600030101010101" pitchFamily="2" charset="-122"/>
              <a:cs typeface="Arial" panose="020B0604020202020204" pitchFamily="34" charset="0"/>
            </a:rPr>
            <a:t>Foreign</a:t>
          </a:r>
          <a:r>
            <a:rPr lang="en-US" altLang="zh-CN" sz="1000" b="1" dirty="0">
              <a:latin typeface="Arial" panose="020B0604020202020204" pitchFamily="34" charset="0"/>
              <a:ea typeface="等线" panose="02010600030101010101" pitchFamily="2" charset="-122"/>
              <a:cs typeface="Arial" panose="020B0604020202020204" pitchFamily="34" charset="0"/>
            </a:rPr>
            <a:t> Direct Investment</a:t>
          </a:r>
          <a:r>
            <a:rPr lang="zh-CN" altLang="en-US" sz="1000" b="1" baseline="0" dirty="0">
              <a:latin typeface="Arial" panose="020B0604020202020204" pitchFamily="34" charset="0"/>
              <a:ea typeface="等线" panose="02010600030101010101" pitchFamily="2" charset="-122"/>
              <a:cs typeface="Arial" panose="020B0604020202020204" pitchFamily="34" charset="0"/>
            </a:rPr>
            <a:t> </a:t>
          </a:r>
          <a:r>
            <a:rPr lang="en-US" sz="1000" b="1" baseline="0" dirty="0">
              <a:latin typeface="Arial" panose="020B0604020202020204" pitchFamily="34" charset="0"/>
              <a:ea typeface="等线" panose="02010600030101010101" pitchFamily="2" charset="-122"/>
              <a:cs typeface="Arial" panose="020B0604020202020204" pitchFamily="34" charset="0"/>
            </a:rPr>
            <a:t>(FDI) </a:t>
          </a:r>
          <a:r>
            <a:rPr lang="en-US" sz="1000" b="1" dirty="0">
              <a:latin typeface="Arial" panose="020B0604020202020204" pitchFamily="34" charset="0"/>
              <a:ea typeface="等线" panose="02010600030101010101" pitchFamily="2" charset="-122"/>
              <a:cs typeface="Arial" panose="020B0604020202020204" pitchFamily="34" charset="0"/>
            </a:rPr>
            <a:t>Inflow</a:t>
          </a:r>
          <a:endParaRPr lang="en-US" sz="1000" b="1" dirty="0">
            <a:latin typeface="Arial" panose="020B0604020202020204" pitchFamily="34" charset="0"/>
            <a:cs typeface="Arial" panose="020B0604020202020204" pitchFamily="34" charset="0"/>
          </a:endParaRPr>
        </a:p>
        <a:p xmlns:a="http://schemas.openxmlformats.org/drawingml/2006/main">
          <a:pPr algn="l" defTabSz="228600" rtl="0"/>
          <a:r>
            <a:rPr lang="en-US" sz="1000" dirty="0">
              <a:latin typeface="Arial" panose="020B0604020202020204" pitchFamily="34" charset="0"/>
              <a:cs typeface="Arial" panose="020B0604020202020204" pitchFamily="34" charset="0"/>
            </a:rPr>
            <a:t>RM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0.6087</cdr:x>
      <cdr:y>0.13524</cdr:y>
    </cdr:to>
    <cdr:sp macro="" textlink="">
      <cdr:nvSpPr>
        <cdr:cNvPr id="2" name="TextBox 1"/>
        <cdr:cNvSpPr txBox="1"/>
      </cdr:nvSpPr>
      <cdr:spPr>
        <a:xfrm xmlns:a="http://schemas.openxmlformats.org/drawingml/2006/main">
          <a:off x="0" y="0"/>
          <a:ext cx="2282035"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Purchasing Managers’ Index (PMI)</a:t>
          </a:r>
        </a:p>
        <a:p xmlns:a="http://schemas.openxmlformats.org/drawingml/2006/main">
          <a:pPr defTabSz="228600"/>
          <a:r>
            <a:rPr lang="en-GB" sz="900" dirty="0">
              <a:latin typeface="Arial" panose="020B0604020202020204" pitchFamily="34" charset="0"/>
              <a:cs typeface="Arial" panose="020B0604020202020204" pitchFamily="34" charset="0"/>
            </a:rPr>
            <a:t>50=Threshold</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0.56338</cdr:x>
      <cdr:y>0.13524</cdr:y>
    </cdr:to>
    <cdr:sp macro="" textlink="">
      <cdr:nvSpPr>
        <cdr:cNvPr id="2" name="TextBox 1"/>
        <cdr:cNvSpPr txBox="1"/>
      </cdr:nvSpPr>
      <cdr:spPr>
        <a:xfrm xmlns:a="http://schemas.openxmlformats.org/drawingml/2006/main">
          <a:off x="0" y="0"/>
          <a:ext cx="2112117"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Industrial production index (IPI)</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0.2645</cdr:x>
      <cdr:y>0.13524</cdr:y>
    </cdr:to>
    <cdr:sp macro="" textlink="">
      <cdr:nvSpPr>
        <cdr:cNvPr id="2" name="TextBox 1"/>
        <cdr:cNvSpPr txBox="1"/>
      </cdr:nvSpPr>
      <cdr:spPr>
        <a:xfrm xmlns:a="http://schemas.openxmlformats.org/drawingml/2006/main">
          <a:off x="0" y="0"/>
          <a:ext cx="991618"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External trade</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0.7498</cdr:x>
      <cdr:y>0.13524</cdr:y>
    </cdr:to>
    <cdr:sp macro="" textlink="">
      <cdr:nvSpPr>
        <cdr:cNvPr id="2" name="TextBox 1"/>
        <cdr:cNvSpPr txBox="1"/>
      </cdr:nvSpPr>
      <cdr:spPr>
        <a:xfrm xmlns:a="http://schemas.openxmlformats.org/drawingml/2006/main">
          <a:off x="0" y="0"/>
          <a:ext cx="2811026"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Sales of passenger &amp; commercial vehicles</a:t>
          </a:r>
        </a:p>
        <a:p xmlns:a="http://schemas.openxmlformats.org/drawingml/2006/main">
          <a:pPr defTabSz="228600"/>
          <a:r>
            <a:rPr lang="en-GB" sz="900" dirty="0">
              <a:latin typeface="Arial" panose="020B0604020202020204" pitchFamily="34" charset="0"/>
              <a:cs typeface="Arial" panose="020B0604020202020204" pitchFamily="34" charset="0"/>
            </a:rPr>
            <a:t>Thousand units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0.70277</cdr:x>
      <cdr:y>0.13524</cdr:y>
    </cdr:to>
    <cdr:sp macro="" textlink="">
      <cdr:nvSpPr>
        <cdr:cNvPr id="2" name="TextBox 1"/>
        <cdr:cNvSpPr txBox="1"/>
      </cdr:nvSpPr>
      <cdr:spPr>
        <a:xfrm xmlns:a="http://schemas.openxmlformats.org/drawingml/2006/main">
          <a:off x="0" y="0"/>
          <a:ext cx="2634696"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Wholesale, retail &amp; manufacturing sales</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0.49026</cdr:x>
      <cdr:y>0.13524</cdr:y>
    </cdr:to>
    <cdr:sp macro="" textlink="">
      <cdr:nvSpPr>
        <cdr:cNvPr id="2" name="TextBox 1"/>
        <cdr:cNvSpPr txBox="1"/>
      </cdr:nvSpPr>
      <cdr:spPr>
        <a:xfrm xmlns:a="http://schemas.openxmlformats.org/drawingml/2006/main">
          <a:off x="0" y="0"/>
          <a:ext cx="1838004"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Foreign exchange reserves</a:t>
          </a:r>
        </a:p>
        <a:p xmlns:a="http://schemas.openxmlformats.org/drawingml/2006/main">
          <a:pPr defTabSz="228600"/>
          <a:r>
            <a:rPr lang="en-GB" sz="900" dirty="0">
              <a:latin typeface="Arial" panose="020B0604020202020204" pitchFamily="34" charset="0"/>
              <a:cs typeface="Arial" panose="020B0604020202020204" pitchFamily="34" charset="0"/>
            </a:rPr>
            <a:t>USD billion</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0.26364</cdr:x>
      <cdr:y>0.13524</cdr:y>
    </cdr:to>
    <cdr:sp macro="" textlink="">
      <cdr:nvSpPr>
        <cdr:cNvPr id="2" name="TextBox 1"/>
        <cdr:cNvSpPr txBox="1"/>
      </cdr:nvSpPr>
      <cdr:spPr>
        <a:xfrm xmlns:a="http://schemas.openxmlformats.org/drawingml/2006/main">
          <a:off x="0" y="0"/>
          <a:ext cx="988412"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solidFill>
                <a:schemeClr val="tx1"/>
              </a:solidFill>
              <a:latin typeface="Arial" panose="020B0604020202020204" pitchFamily="34" charset="0"/>
              <a:cs typeface="Arial" panose="020B0604020202020204" pitchFamily="34" charset="0"/>
            </a:rPr>
            <a:t>Money supply</a:t>
          </a:r>
        </a:p>
        <a:p xmlns:a="http://schemas.openxmlformats.org/drawingml/2006/main">
          <a:pPr defTabSz="228600"/>
          <a:r>
            <a:rPr lang="en-GB" sz="900" dirty="0">
              <a:solidFill>
                <a:schemeClr val="tx1"/>
              </a:solidFill>
              <a:latin typeface="Arial" panose="020B0604020202020204" pitchFamily="34" charset="0"/>
              <a:cs typeface="Arial" panose="020B0604020202020204" pitchFamily="34" charset="0"/>
            </a:rPr>
            <a:t>%, YoY</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0.59502</cdr:x>
      <cdr:y>0.13524</cdr:y>
    </cdr:to>
    <cdr:sp macro="" textlink="">
      <cdr:nvSpPr>
        <cdr:cNvPr id="2" name="TextBox 1"/>
        <cdr:cNvSpPr txBox="1"/>
      </cdr:nvSpPr>
      <cdr:spPr>
        <a:xfrm xmlns:a="http://schemas.openxmlformats.org/drawingml/2006/main">
          <a:off x="0" y="0"/>
          <a:ext cx="2230739" cy="346249"/>
        </a:xfrm>
        <a:prstGeom xmlns:a="http://schemas.openxmlformats.org/drawingml/2006/main" prst="rect">
          <a:avLst/>
        </a:prstGeom>
        <a:noFill xmlns:a="http://schemas.openxmlformats.org/drawingml/2006/main"/>
      </cdr:spPr>
      <cdr:txBody>
        <a:bodyPr xmlns:a="http://schemas.openxmlformats.org/drawingml/2006/main" wrap="none" lIns="45720" tIns="45720" rIns="4572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228600"/>
          <a:r>
            <a:rPr lang="en-GB" sz="1050" b="1" dirty="0">
              <a:latin typeface="Arial" panose="020B0604020202020204" pitchFamily="34" charset="0"/>
              <a:cs typeface="Arial" panose="020B0604020202020204" pitchFamily="34" charset="0"/>
            </a:rPr>
            <a:t>Outstanding banking loan growth</a:t>
          </a:r>
        </a:p>
        <a:p xmlns:a="http://schemas.openxmlformats.org/drawingml/2006/main">
          <a:pPr defTabSz="228600"/>
          <a:r>
            <a:rPr lang="en-GB" sz="900" dirty="0">
              <a:latin typeface="Arial" panose="020B0604020202020204" pitchFamily="34" charset="0"/>
              <a:cs typeface="Arial" panose="020B0604020202020204" pitchFamily="34" charset="0"/>
            </a:rPr>
            <a:t>%, YoY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5846" y="9440660"/>
            <a:ext cx="2949787" cy="496964"/>
          </a:xfrm>
          <a:prstGeom prst="rect">
            <a:avLst/>
          </a:prstGeom>
        </p:spPr>
        <p:txBody>
          <a:bodyPr vert="horz" lIns="94517" tIns="47259" rIns="94517" bIns="47259" rtlCol="0" anchor="b"/>
          <a:lstStyle>
            <a:lvl1pPr algn="r">
              <a:defRPr sz="1300"/>
            </a:lvl1pPr>
          </a:lstStyle>
          <a:p>
            <a:fld id="{4163230A-EC9B-41C3-8020-AFA0D4D7FA8B}" type="slidenum">
              <a:rPr lang="en-MY" smtClean="0"/>
              <a:pPr/>
              <a:t>‹#›</a:t>
            </a:fld>
            <a:endParaRPr lang="en-MY" dirty="0"/>
          </a:p>
        </p:txBody>
      </p:sp>
    </p:spTree>
    <p:extLst>
      <p:ext uri="{BB962C8B-B14F-4D97-AF65-F5344CB8AC3E}">
        <p14:creationId xmlns:p14="http://schemas.microsoft.com/office/powerpoint/2010/main" val="3709196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2"/>
            <a:ext cx="2949787" cy="496964"/>
          </a:xfrm>
          <a:prstGeom prst="rect">
            <a:avLst/>
          </a:prstGeom>
        </p:spPr>
        <p:txBody>
          <a:bodyPr vert="horz" lIns="94517" tIns="47259" rIns="94517" bIns="47259" rtlCol="0"/>
          <a:lstStyle>
            <a:lvl1pPr algn="l">
              <a:defRPr sz="1300"/>
            </a:lvl1pPr>
          </a:lstStyle>
          <a:p>
            <a:endParaRPr lang="en-MY" dirty="0"/>
          </a:p>
        </p:txBody>
      </p:sp>
      <p:sp>
        <p:nvSpPr>
          <p:cNvPr id="3" name="Date Placeholder 2"/>
          <p:cNvSpPr>
            <a:spLocks noGrp="1"/>
          </p:cNvSpPr>
          <p:nvPr>
            <p:ph type="dt" idx="1"/>
          </p:nvPr>
        </p:nvSpPr>
        <p:spPr>
          <a:xfrm>
            <a:off x="3855846" y="12"/>
            <a:ext cx="2949787" cy="496964"/>
          </a:xfrm>
          <a:prstGeom prst="rect">
            <a:avLst/>
          </a:prstGeom>
        </p:spPr>
        <p:txBody>
          <a:bodyPr vert="horz" lIns="94517" tIns="47259" rIns="94517" bIns="47259" rtlCol="0"/>
          <a:lstStyle>
            <a:lvl1pPr algn="r">
              <a:defRPr sz="1300"/>
            </a:lvl1pPr>
          </a:lstStyle>
          <a:p>
            <a:fld id="{9D0DF69B-1330-4CFE-93AC-8FEF677278BE}" type="datetimeFigureOut">
              <a:rPr lang="en-MY" smtClean="0"/>
              <a:pPr/>
              <a:t>18/11/2025</a:t>
            </a:fld>
            <a:endParaRPr lang="en-MY" dirty="0"/>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4517" tIns="47259" rIns="94517" bIns="47259" rtlCol="0" anchor="ctr"/>
          <a:lstStyle/>
          <a:p>
            <a:endParaRPr lang="en-MY" dirty="0"/>
          </a:p>
        </p:txBody>
      </p:sp>
      <p:sp>
        <p:nvSpPr>
          <p:cNvPr id="5" name="Notes Placeholder 4"/>
          <p:cNvSpPr>
            <a:spLocks noGrp="1"/>
          </p:cNvSpPr>
          <p:nvPr>
            <p:ph type="body" sz="quarter" idx="3"/>
          </p:nvPr>
        </p:nvSpPr>
        <p:spPr>
          <a:xfrm>
            <a:off x="680721" y="4721193"/>
            <a:ext cx="5445760" cy="4472702"/>
          </a:xfrm>
          <a:prstGeom prst="rect">
            <a:avLst/>
          </a:prstGeom>
        </p:spPr>
        <p:txBody>
          <a:bodyPr vert="horz" lIns="94517" tIns="47259" rIns="94517" bIns="47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7" y="9440660"/>
            <a:ext cx="2949787" cy="496964"/>
          </a:xfrm>
          <a:prstGeom prst="rect">
            <a:avLst/>
          </a:prstGeom>
        </p:spPr>
        <p:txBody>
          <a:bodyPr vert="horz" lIns="94517" tIns="47259" rIns="94517" bIns="47259" rtlCol="0" anchor="b"/>
          <a:lstStyle>
            <a:lvl1pPr algn="l">
              <a:defRPr sz="1300"/>
            </a:lvl1pPr>
          </a:lstStyle>
          <a:p>
            <a:endParaRPr lang="en-MY" dirty="0"/>
          </a:p>
        </p:txBody>
      </p:sp>
      <p:sp>
        <p:nvSpPr>
          <p:cNvPr id="7" name="Slide Number Placeholder 6"/>
          <p:cNvSpPr>
            <a:spLocks noGrp="1"/>
          </p:cNvSpPr>
          <p:nvPr>
            <p:ph type="sldNum" sz="quarter" idx="5"/>
          </p:nvPr>
        </p:nvSpPr>
        <p:spPr>
          <a:xfrm>
            <a:off x="3855846" y="9440660"/>
            <a:ext cx="2949787" cy="496964"/>
          </a:xfrm>
          <a:prstGeom prst="rect">
            <a:avLst/>
          </a:prstGeom>
        </p:spPr>
        <p:txBody>
          <a:bodyPr vert="horz" lIns="94517" tIns="47259" rIns="94517" bIns="47259" rtlCol="0" anchor="b"/>
          <a:lstStyle>
            <a:lvl1pPr algn="r">
              <a:defRPr sz="1300"/>
            </a:lvl1pPr>
          </a:lstStyle>
          <a:p>
            <a:fld id="{4E080B0B-1D9C-4C90-B907-610797DD3D60}" type="slidenum">
              <a:rPr lang="en-MY" smtClean="0"/>
              <a:pPr/>
              <a:t>‹#›</a:t>
            </a:fld>
            <a:endParaRPr lang="en-MY" dirty="0"/>
          </a:p>
        </p:txBody>
      </p:sp>
    </p:spTree>
    <p:extLst>
      <p:ext uri="{BB962C8B-B14F-4D97-AF65-F5344CB8AC3E}">
        <p14:creationId xmlns:p14="http://schemas.microsoft.com/office/powerpoint/2010/main" val="3126959571"/>
      </p:ext>
    </p:extLst>
  </p:cSld>
  <p:clrMap bg1="lt1" tx1="dk1" bg2="lt2" tx2="dk2" accent1="accent1" accent2="accent2" accent3="accent3" accent4="accent4" accent5="accent5" accent6="accent6" hlink="hlink" folHlink="folHlink"/>
  <p:hf hdr="0" ftr="0" dt="0"/>
  <p:notesStyle>
    <a:lvl1pPr marL="0" algn="l" defTabSz="925899" rtl="0" eaLnBrk="1" latinLnBrk="0" hangingPunct="1">
      <a:defRPr sz="1071" kern="1200">
        <a:solidFill>
          <a:schemeClr val="tx1"/>
        </a:solidFill>
        <a:latin typeface="+mn-lt"/>
        <a:ea typeface="+mn-ea"/>
        <a:cs typeface="+mn-cs"/>
      </a:defRPr>
    </a:lvl1pPr>
    <a:lvl2pPr marL="462949" algn="l" defTabSz="925899" rtl="0" eaLnBrk="1" latinLnBrk="0" hangingPunct="1">
      <a:defRPr sz="1071" kern="1200">
        <a:solidFill>
          <a:schemeClr val="tx1"/>
        </a:solidFill>
        <a:latin typeface="+mn-lt"/>
        <a:ea typeface="+mn-ea"/>
        <a:cs typeface="+mn-cs"/>
      </a:defRPr>
    </a:lvl2pPr>
    <a:lvl3pPr marL="925899" algn="l" defTabSz="925899" rtl="0" eaLnBrk="1" latinLnBrk="0" hangingPunct="1">
      <a:defRPr sz="1071" kern="1200">
        <a:solidFill>
          <a:schemeClr val="tx1"/>
        </a:solidFill>
        <a:latin typeface="+mn-lt"/>
        <a:ea typeface="+mn-ea"/>
        <a:cs typeface="+mn-cs"/>
      </a:defRPr>
    </a:lvl3pPr>
    <a:lvl4pPr marL="1388847" algn="l" defTabSz="925899" rtl="0" eaLnBrk="1" latinLnBrk="0" hangingPunct="1">
      <a:defRPr sz="1071" kern="1200">
        <a:solidFill>
          <a:schemeClr val="tx1"/>
        </a:solidFill>
        <a:latin typeface="+mn-lt"/>
        <a:ea typeface="+mn-ea"/>
        <a:cs typeface="+mn-cs"/>
      </a:defRPr>
    </a:lvl4pPr>
    <a:lvl5pPr marL="1851796" algn="l" defTabSz="925899" rtl="0" eaLnBrk="1" latinLnBrk="0" hangingPunct="1">
      <a:defRPr sz="1071" kern="1200">
        <a:solidFill>
          <a:schemeClr val="tx1"/>
        </a:solidFill>
        <a:latin typeface="+mn-lt"/>
        <a:ea typeface="+mn-ea"/>
        <a:cs typeface="+mn-cs"/>
      </a:defRPr>
    </a:lvl5pPr>
    <a:lvl6pPr marL="2314745" algn="l" defTabSz="925899" rtl="0" eaLnBrk="1" latinLnBrk="0" hangingPunct="1">
      <a:defRPr sz="1071" kern="1200">
        <a:solidFill>
          <a:schemeClr val="tx1"/>
        </a:solidFill>
        <a:latin typeface="+mn-lt"/>
        <a:ea typeface="+mn-ea"/>
        <a:cs typeface="+mn-cs"/>
      </a:defRPr>
    </a:lvl6pPr>
    <a:lvl7pPr marL="2777695" algn="l" defTabSz="925899" rtl="0" eaLnBrk="1" latinLnBrk="0" hangingPunct="1">
      <a:defRPr sz="1071" kern="1200">
        <a:solidFill>
          <a:schemeClr val="tx1"/>
        </a:solidFill>
        <a:latin typeface="+mn-lt"/>
        <a:ea typeface="+mn-ea"/>
        <a:cs typeface="+mn-cs"/>
      </a:defRPr>
    </a:lvl7pPr>
    <a:lvl8pPr marL="3240643" algn="l" defTabSz="925899" rtl="0" eaLnBrk="1" latinLnBrk="0" hangingPunct="1">
      <a:defRPr sz="1071" kern="1200">
        <a:solidFill>
          <a:schemeClr val="tx1"/>
        </a:solidFill>
        <a:latin typeface="+mn-lt"/>
        <a:ea typeface="+mn-ea"/>
        <a:cs typeface="+mn-cs"/>
      </a:defRPr>
    </a:lvl8pPr>
    <a:lvl9pPr marL="3703592" algn="l" defTabSz="925899" rtl="0" eaLnBrk="1" latinLnBrk="0" hangingPunct="1">
      <a:defRPr sz="10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080B0B-1D9C-4C90-B907-610797DD3D60}" type="slidenum">
              <a:rPr lang="en-MY" smtClean="0"/>
              <a:pPr/>
              <a:t>3</a:t>
            </a:fld>
            <a:endParaRPr lang="en-MY" dirty="0"/>
          </a:p>
        </p:txBody>
      </p:sp>
    </p:spTree>
    <p:extLst>
      <p:ext uri="{BB962C8B-B14F-4D97-AF65-F5344CB8AC3E}">
        <p14:creationId xmlns:p14="http://schemas.microsoft.com/office/powerpoint/2010/main" val="276671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F5D9-8CD1-64CB-5BB9-9C0B2C578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E7A9F-29F4-FB3C-B6EC-C7A0AED40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18FE3-9999-24A3-E563-3505D4B28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C199CF-A2BF-A630-5FF4-DD31D8BF8CC2}"/>
              </a:ext>
            </a:extLst>
          </p:cNvPr>
          <p:cNvSpPr>
            <a:spLocks noGrp="1"/>
          </p:cNvSpPr>
          <p:nvPr>
            <p:ph type="sldNum" sz="quarter" idx="5"/>
          </p:nvPr>
        </p:nvSpPr>
        <p:spPr/>
        <p:txBody>
          <a:bodyPr/>
          <a:lstStyle/>
          <a:p>
            <a:fld id="{4E080B0B-1D9C-4C90-B907-610797DD3D60}" type="slidenum">
              <a:rPr lang="en-MY" smtClean="0"/>
              <a:pPr/>
              <a:t>19</a:t>
            </a:fld>
            <a:endParaRPr lang="en-MY" dirty="0"/>
          </a:p>
        </p:txBody>
      </p:sp>
    </p:spTree>
    <p:extLst>
      <p:ext uri="{BB962C8B-B14F-4D97-AF65-F5344CB8AC3E}">
        <p14:creationId xmlns:p14="http://schemas.microsoft.com/office/powerpoint/2010/main" val="200153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080B0B-1D9C-4C90-B907-610797DD3D60}" type="slidenum">
              <a:rPr lang="en-MY" smtClean="0"/>
              <a:pPr/>
              <a:t>36</a:t>
            </a:fld>
            <a:endParaRPr lang="en-MY" dirty="0"/>
          </a:p>
        </p:txBody>
      </p:sp>
    </p:spTree>
    <p:extLst>
      <p:ext uri="{BB962C8B-B14F-4D97-AF65-F5344CB8AC3E}">
        <p14:creationId xmlns:p14="http://schemas.microsoft.com/office/powerpoint/2010/main" val="234065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080B0B-1D9C-4C90-B907-610797DD3D60}" type="slidenum">
              <a:rPr lang="en-MY" smtClean="0"/>
              <a:pPr/>
              <a:t>37</a:t>
            </a:fld>
            <a:endParaRPr lang="en-MY" dirty="0"/>
          </a:p>
        </p:txBody>
      </p:sp>
    </p:spTree>
    <p:extLst>
      <p:ext uri="{BB962C8B-B14F-4D97-AF65-F5344CB8AC3E}">
        <p14:creationId xmlns:p14="http://schemas.microsoft.com/office/powerpoint/2010/main" val="23406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A835-562E-F721-F660-8223D6F7A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C13D1-5E62-69FD-F028-F006531D7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9A7ED-5A96-E237-5501-8DCF9B25F8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EBEDDB-AD42-C658-06A1-26F936564AEC}"/>
              </a:ext>
            </a:extLst>
          </p:cNvPr>
          <p:cNvSpPr>
            <a:spLocks noGrp="1"/>
          </p:cNvSpPr>
          <p:nvPr>
            <p:ph type="sldNum" sz="quarter" idx="5"/>
          </p:nvPr>
        </p:nvSpPr>
        <p:spPr/>
        <p:txBody>
          <a:bodyPr/>
          <a:lstStyle/>
          <a:p>
            <a:fld id="{4E080B0B-1D9C-4C90-B907-610797DD3D60}" type="slidenum">
              <a:rPr lang="en-MY" smtClean="0"/>
              <a:pPr/>
              <a:t>38</a:t>
            </a:fld>
            <a:endParaRPr lang="en-MY" dirty="0"/>
          </a:p>
        </p:txBody>
      </p:sp>
    </p:spTree>
    <p:extLst>
      <p:ext uri="{BB962C8B-B14F-4D97-AF65-F5344CB8AC3E}">
        <p14:creationId xmlns:p14="http://schemas.microsoft.com/office/powerpoint/2010/main" val="354795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25899" rtl="0" eaLnBrk="1" fontAlgn="auto" latinLnBrk="0" hangingPunct="1">
              <a:lnSpc>
                <a:spcPct val="100000"/>
              </a:lnSpc>
              <a:spcBef>
                <a:spcPts val="0"/>
              </a:spcBef>
              <a:spcAft>
                <a:spcPts val="0"/>
              </a:spcAft>
              <a:buClrTx/>
              <a:buSzTx/>
              <a:buFontTx/>
              <a:buNone/>
              <a:tabLst/>
              <a:defRPr/>
            </a:pPr>
            <a:fld id="{4E080B0B-1D9C-4C90-B907-610797DD3D60}" type="slidenum">
              <a:rPr kumimoji="0" lang="en-MY"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5899" rtl="0" eaLnBrk="1" fontAlgn="auto" latinLnBrk="0" hangingPunct="1">
                <a:lnSpc>
                  <a:spcPct val="100000"/>
                </a:lnSpc>
                <a:spcBef>
                  <a:spcPts val="0"/>
                </a:spcBef>
                <a:spcAft>
                  <a:spcPts val="0"/>
                </a:spcAft>
                <a:buClrTx/>
                <a:buSzTx/>
                <a:buFontTx/>
                <a:buNone/>
                <a:tabLst/>
                <a:defRPr/>
              </a:pPr>
              <a:t>4</a:t>
            </a:fld>
            <a:endParaRPr kumimoji="0" lang="en-MY"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75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80B0B-1D9C-4C90-B907-610797DD3D60}" type="slidenum">
              <a:rPr lang="en-MY" smtClean="0"/>
              <a:pPr/>
              <a:t>5</a:t>
            </a:fld>
            <a:endParaRPr lang="en-MY" dirty="0"/>
          </a:p>
        </p:txBody>
      </p:sp>
    </p:spTree>
    <p:extLst>
      <p:ext uri="{BB962C8B-B14F-4D97-AF65-F5344CB8AC3E}">
        <p14:creationId xmlns:p14="http://schemas.microsoft.com/office/powerpoint/2010/main" val="288684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80B0B-1D9C-4C90-B907-610797DD3D60}" type="slidenum">
              <a:rPr lang="en-MY" smtClean="0"/>
              <a:pPr/>
              <a:t>6</a:t>
            </a:fld>
            <a:endParaRPr lang="en-MY" dirty="0"/>
          </a:p>
        </p:txBody>
      </p:sp>
    </p:spTree>
    <p:extLst>
      <p:ext uri="{BB962C8B-B14F-4D97-AF65-F5344CB8AC3E}">
        <p14:creationId xmlns:p14="http://schemas.microsoft.com/office/powerpoint/2010/main" val="288684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080B0B-1D9C-4C90-B907-610797DD3D60}" type="slidenum">
              <a:rPr lang="en-MY" smtClean="0"/>
              <a:pPr/>
              <a:t>7</a:t>
            </a:fld>
            <a:endParaRPr lang="en-MY" dirty="0"/>
          </a:p>
        </p:txBody>
      </p:sp>
    </p:spTree>
    <p:extLst>
      <p:ext uri="{BB962C8B-B14F-4D97-AF65-F5344CB8AC3E}">
        <p14:creationId xmlns:p14="http://schemas.microsoft.com/office/powerpoint/2010/main" val="54496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25899" rtl="0" eaLnBrk="1" fontAlgn="auto" latinLnBrk="0" hangingPunct="1">
              <a:lnSpc>
                <a:spcPct val="100000"/>
              </a:lnSpc>
              <a:spcBef>
                <a:spcPts val="0"/>
              </a:spcBef>
              <a:spcAft>
                <a:spcPts val="0"/>
              </a:spcAft>
              <a:buClrTx/>
              <a:buSzTx/>
              <a:buFontTx/>
              <a:buNone/>
              <a:tabLst/>
              <a:defRPr/>
            </a:pPr>
            <a:fld id="{4E080B0B-1D9C-4C90-B907-610797DD3D60}" type="slidenum">
              <a:rPr kumimoji="0" lang="en-MY"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5899" rtl="0" eaLnBrk="1" fontAlgn="auto" latinLnBrk="0" hangingPunct="1">
                <a:lnSpc>
                  <a:spcPct val="100000"/>
                </a:lnSpc>
                <a:spcBef>
                  <a:spcPts val="0"/>
                </a:spcBef>
                <a:spcAft>
                  <a:spcPts val="0"/>
                </a:spcAft>
                <a:buClrTx/>
                <a:buSzTx/>
                <a:buFontTx/>
                <a:buNone/>
                <a:tabLst/>
                <a:defRPr/>
              </a:pPr>
              <a:t>8</a:t>
            </a:fld>
            <a:endParaRPr kumimoji="0" lang="en-MY"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356C6-33BF-736F-81A8-5EC90B0CB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2F489-322A-341C-42B1-3F82D0F34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F1073-61CB-1EF1-CEE4-E2B95C1ABA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98F509-F965-607C-5396-0D496619AB60}"/>
              </a:ext>
            </a:extLst>
          </p:cNvPr>
          <p:cNvSpPr>
            <a:spLocks noGrp="1"/>
          </p:cNvSpPr>
          <p:nvPr>
            <p:ph type="sldNum" sz="quarter" idx="10"/>
          </p:nvPr>
        </p:nvSpPr>
        <p:spPr/>
        <p:txBody>
          <a:bodyPr/>
          <a:lstStyle/>
          <a:p>
            <a:fld id="{4E080B0B-1D9C-4C90-B907-610797DD3D60}" type="slidenum">
              <a:rPr lang="en-MY" smtClean="0"/>
              <a:pPr/>
              <a:t>9</a:t>
            </a:fld>
            <a:endParaRPr lang="en-MY" dirty="0"/>
          </a:p>
        </p:txBody>
      </p:sp>
    </p:spTree>
    <p:extLst>
      <p:ext uri="{BB962C8B-B14F-4D97-AF65-F5344CB8AC3E}">
        <p14:creationId xmlns:p14="http://schemas.microsoft.com/office/powerpoint/2010/main" val="100637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E080B0B-1D9C-4C90-B907-610797DD3D60}" type="slidenum">
              <a:rPr lang="en-MY" smtClean="0"/>
              <a:pPr/>
              <a:t>13</a:t>
            </a:fld>
            <a:endParaRPr lang="en-MY" dirty="0"/>
          </a:p>
        </p:txBody>
      </p:sp>
    </p:spTree>
    <p:extLst>
      <p:ext uri="{BB962C8B-B14F-4D97-AF65-F5344CB8AC3E}">
        <p14:creationId xmlns:p14="http://schemas.microsoft.com/office/powerpoint/2010/main" val="408391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4173-2584-4041-8D85-667875131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48257-5175-16AB-D7BC-7D586A7E5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DFEDF-3992-E087-1F53-88D90E3ED7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FF7CFF-8955-44A4-3D4D-6162F770C1DF}"/>
              </a:ext>
            </a:extLst>
          </p:cNvPr>
          <p:cNvSpPr>
            <a:spLocks noGrp="1"/>
          </p:cNvSpPr>
          <p:nvPr>
            <p:ph type="sldNum" sz="quarter" idx="10"/>
          </p:nvPr>
        </p:nvSpPr>
        <p:spPr/>
        <p:txBody>
          <a:bodyPr/>
          <a:lstStyle/>
          <a:p>
            <a:fld id="{4E080B0B-1D9C-4C90-B907-610797DD3D60}" type="slidenum">
              <a:rPr lang="en-MY" smtClean="0"/>
              <a:pPr/>
              <a:t>18</a:t>
            </a:fld>
            <a:endParaRPr lang="en-MY" dirty="0"/>
          </a:p>
        </p:txBody>
      </p:sp>
    </p:spTree>
    <p:extLst>
      <p:ext uri="{BB962C8B-B14F-4D97-AF65-F5344CB8AC3E}">
        <p14:creationId xmlns:p14="http://schemas.microsoft.com/office/powerpoint/2010/main" val="251543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7266F4C-C32F-530E-5FD7-B1377C3E2633}"/>
              </a:ext>
            </a:extLst>
          </p:cNvPr>
          <p:cNvSpPr>
            <a:spLocks noGrp="1"/>
          </p:cNvSpPr>
          <p:nvPr>
            <p:ph type="body" sz="quarter" idx="15" hasCustomPrompt="1"/>
          </p:nvPr>
        </p:nvSpPr>
        <p:spPr>
          <a:xfrm>
            <a:off x="1280160" y="5212080"/>
            <a:ext cx="4572000" cy="369332"/>
          </a:xfrm>
          <a:prstGeom prst="rect">
            <a:avLst/>
          </a:prstGeom>
        </p:spPr>
        <p:txBody>
          <a:bodyPr wrap="none">
            <a:noAutofit/>
          </a:bodyPr>
          <a:lstStyle>
            <a:lvl1pPr marL="0" indent="0" defTabSz="228594" hangingPunct="0">
              <a:spcBef>
                <a:spcPts val="0"/>
              </a:spcBef>
              <a:buNone/>
              <a:defRPr sz="1600" b="1" i="0" baseline="0">
                <a:solidFill>
                  <a:srgbClr val="020F12"/>
                </a:solidFill>
                <a:latin typeface="Arial" panose="020B0604020202020204" pitchFamily="34" charset="0"/>
                <a:ea typeface="黑体" pitchFamily="49" charset="-122"/>
                <a:cs typeface="Arial" panose="020B0604020202020204" pitchFamily="34" charset="0"/>
              </a:defRPr>
            </a:lvl1pPr>
            <a:lvl2pPr marL="0" indent="0">
              <a:spcBef>
                <a:spcPts val="0"/>
              </a:spcBef>
              <a:defRPr sz="1800">
                <a:solidFill>
                  <a:srgbClr val="002060"/>
                </a:solidFill>
                <a:latin typeface="Arial" panose="020B0604020202020204" pitchFamily="34" charset="0"/>
                <a:cs typeface="Arial" panose="020B0604020202020204" pitchFamily="34" charset="0"/>
              </a:defRPr>
            </a:lvl2pPr>
          </a:lstStyle>
          <a:p>
            <a:pPr lvl="0"/>
            <a:r>
              <a:rPr lang="en-GB" noProof="0" dirty="0"/>
              <a:t>Name</a:t>
            </a:r>
          </a:p>
        </p:txBody>
      </p:sp>
      <p:sp>
        <p:nvSpPr>
          <p:cNvPr id="4" name="Text Placeholder 8">
            <a:extLst>
              <a:ext uri="{FF2B5EF4-FFF2-40B4-BE49-F238E27FC236}">
                <a16:creationId xmlns:a16="http://schemas.microsoft.com/office/drawing/2014/main" id="{54ED4F84-308A-7C12-D7AA-9BEFE8022677}"/>
              </a:ext>
            </a:extLst>
          </p:cNvPr>
          <p:cNvSpPr>
            <a:spLocks noGrp="1"/>
          </p:cNvSpPr>
          <p:nvPr>
            <p:ph type="body" sz="quarter" idx="10" hasCustomPrompt="1"/>
          </p:nvPr>
        </p:nvSpPr>
        <p:spPr>
          <a:xfrm>
            <a:off x="1280160" y="3291840"/>
            <a:ext cx="9966960" cy="523220"/>
          </a:xfrm>
          <a:prstGeom prst="rect">
            <a:avLst/>
          </a:prstGeom>
        </p:spPr>
        <p:txBody>
          <a:bodyPr anchor="t">
            <a:spAutoFit/>
          </a:bodyPr>
          <a:lstStyle>
            <a:lvl1pPr marL="0" indent="0" algn="just" defTabSz="228594" hangingPunct="0">
              <a:lnSpc>
                <a:spcPct val="100000"/>
              </a:lnSpc>
              <a:spcBef>
                <a:spcPts val="0"/>
              </a:spcBef>
              <a:buNone/>
              <a:defRPr sz="2800" b="1" baseline="0">
                <a:solidFill>
                  <a:srgbClr val="020F12"/>
                </a:solidFill>
                <a:latin typeface="Arial" panose="020B0604020202020204" pitchFamily="34" charset="0"/>
                <a:ea typeface="黑体" panose="02010609060101010101" pitchFamily="49" charset="-122"/>
                <a:cs typeface="Arial" panose="020B0604020202020204" pitchFamily="34" charset="0"/>
              </a:defRPr>
            </a:lvl1pPr>
            <a:lvl2pPr>
              <a:defRPr sz="2800" baseline="0">
                <a:solidFill>
                  <a:schemeClr val="accent6">
                    <a:lumMod val="50000"/>
                  </a:schemeClr>
                </a:solidFill>
                <a:latin typeface="Arial Black" panose="020B0A04020102020204" pitchFamily="34" charset="0"/>
                <a:ea typeface="黑体" panose="02010609060101010101" pitchFamily="49" charset="-122"/>
              </a:defRPr>
            </a:lvl2pPr>
            <a:lvl3pPr>
              <a:defRPr sz="2800" baseline="0">
                <a:solidFill>
                  <a:schemeClr val="accent6">
                    <a:lumMod val="50000"/>
                  </a:schemeClr>
                </a:solidFill>
                <a:latin typeface="Arial Black" panose="020B0A04020102020204" pitchFamily="34" charset="0"/>
                <a:ea typeface="黑体" panose="02010609060101010101" pitchFamily="49" charset="-122"/>
              </a:defRPr>
            </a:lvl3pPr>
            <a:lvl4pPr>
              <a:defRPr sz="2800" baseline="0">
                <a:solidFill>
                  <a:schemeClr val="accent6">
                    <a:lumMod val="50000"/>
                  </a:schemeClr>
                </a:solidFill>
                <a:latin typeface="Arial Black" panose="020B0A04020102020204" pitchFamily="34" charset="0"/>
                <a:ea typeface="黑体" panose="02010609060101010101" pitchFamily="49" charset="-122"/>
              </a:defRPr>
            </a:lvl4pPr>
            <a:lvl5pPr>
              <a:defRPr sz="2800" baseline="0">
                <a:solidFill>
                  <a:schemeClr val="accent6">
                    <a:lumMod val="50000"/>
                  </a:schemeClr>
                </a:solidFill>
                <a:latin typeface="Arial Black" panose="020B0A04020102020204" pitchFamily="34" charset="0"/>
                <a:ea typeface="黑体" panose="02010609060101010101" pitchFamily="49" charset="-122"/>
              </a:defRPr>
            </a:lvl5pPr>
          </a:lstStyle>
          <a:p>
            <a:pPr lvl="0"/>
            <a:r>
              <a:rPr lang="en-GB" noProof="0" dirty="0"/>
              <a:t>[Title]</a:t>
            </a:r>
          </a:p>
        </p:txBody>
      </p:sp>
      <p:sp>
        <p:nvSpPr>
          <p:cNvPr id="5" name="Text Placeholder 7">
            <a:extLst>
              <a:ext uri="{FF2B5EF4-FFF2-40B4-BE49-F238E27FC236}">
                <a16:creationId xmlns:a16="http://schemas.microsoft.com/office/drawing/2014/main" id="{298139DB-4478-AAB8-4E13-48502BE27E88}"/>
              </a:ext>
            </a:extLst>
          </p:cNvPr>
          <p:cNvSpPr>
            <a:spLocks noGrp="1"/>
          </p:cNvSpPr>
          <p:nvPr>
            <p:ph type="body" sz="quarter" idx="19" hasCustomPrompt="1"/>
          </p:nvPr>
        </p:nvSpPr>
        <p:spPr>
          <a:xfrm>
            <a:off x="1280160" y="5532120"/>
            <a:ext cx="4572000" cy="369332"/>
          </a:xfrm>
          <a:prstGeom prst="rect">
            <a:avLst/>
          </a:prstGeom>
        </p:spPr>
        <p:txBody>
          <a:bodyPr wrap="none">
            <a:noAutofit/>
          </a:bodyPr>
          <a:lstStyle>
            <a:lvl1pPr marL="0" indent="0" defTabSz="228594" hangingPunct="0">
              <a:spcBef>
                <a:spcPts val="0"/>
              </a:spcBef>
              <a:buNone/>
              <a:defRPr sz="1600" b="1" i="0" baseline="0">
                <a:solidFill>
                  <a:srgbClr val="020F12"/>
                </a:solidFill>
                <a:latin typeface="Arial" panose="020B0604020202020204" pitchFamily="34" charset="0"/>
                <a:ea typeface="黑体" pitchFamily="49" charset="-122"/>
                <a:cs typeface="Arial" panose="020B0604020202020204" pitchFamily="34" charset="0"/>
              </a:defRPr>
            </a:lvl1pPr>
            <a:lvl2pPr marL="0" indent="0">
              <a:spcBef>
                <a:spcPts val="0"/>
              </a:spcBef>
              <a:defRPr sz="1800">
                <a:solidFill>
                  <a:srgbClr val="002060"/>
                </a:solidFill>
                <a:latin typeface="Arial" panose="020B0604020202020204" pitchFamily="34" charset="0"/>
                <a:cs typeface="Arial" panose="020B0604020202020204" pitchFamily="34" charset="0"/>
              </a:defRPr>
            </a:lvl2pPr>
          </a:lstStyle>
          <a:p>
            <a:pPr lvl="0"/>
            <a:r>
              <a:rPr lang="en-GB" noProof="0" dirty="0"/>
              <a:t>Position</a:t>
            </a:r>
          </a:p>
        </p:txBody>
      </p:sp>
      <p:sp>
        <p:nvSpPr>
          <p:cNvPr id="6" name="Text Placeholder 7">
            <a:extLst>
              <a:ext uri="{FF2B5EF4-FFF2-40B4-BE49-F238E27FC236}">
                <a16:creationId xmlns:a16="http://schemas.microsoft.com/office/drawing/2014/main" id="{ECE50C9C-CB59-137D-E589-293977841888}"/>
              </a:ext>
            </a:extLst>
          </p:cNvPr>
          <p:cNvSpPr>
            <a:spLocks noGrp="1"/>
          </p:cNvSpPr>
          <p:nvPr>
            <p:ph type="body" sz="quarter" idx="20" hasCustomPrompt="1"/>
          </p:nvPr>
        </p:nvSpPr>
        <p:spPr>
          <a:xfrm>
            <a:off x="1280160" y="5852160"/>
            <a:ext cx="2743200" cy="369332"/>
          </a:xfrm>
          <a:prstGeom prst="rect">
            <a:avLst/>
          </a:prstGeom>
        </p:spPr>
        <p:txBody>
          <a:bodyPr wrap="none">
            <a:noAutofit/>
          </a:bodyPr>
          <a:lstStyle>
            <a:lvl1pPr marL="0" indent="0" defTabSz="228594" hangingPunct="0">
              <a:spcBef>
                <a:spcPts val="0"/>
              </a:spcBef>
              <a:buNone/>
              <a:defRPr sz="1600" b="1" baseline="0">
                <a:solidFill>
                  <a:srgbClr val="020F12"/>
                </a:solidFill>
                <a:latin typeface="Arial" pitchFamily="34" charset="0"/>
                <a:cs typeface="Arial" pitchFamily="34" charset="0"/>
              </a:defRPr>
            </a:lvl1pPr>
            <a:lvl2pPr marL="0" indent="0">
              <a:spcBef>
                <a:spcPts val="0"/>
              </a:spcBef>
              <a:defRPr sz="1800">
                <a:solidFill>
                  <a:srgbClr val="002060"/>
                </a:solidFill>
                <a:latin typeface="Arial" panose="020B0604020202020204" pitchFamily="34" charset="0"/>
                <a:cs typeface="Arial" panose="020B0604020202020204" pitchFamily="34" charset="0"/>
              </a:defRPr>
            </a:lvl2pPr>
          </a:lstStyle>
          <a:p>
            <a:pPr lvl="0"/>
            <a:r>
              <a:rPr lang="en-GB" noProof="0" dirty="0"/>
              <a:t>Date – d </a:t>
            </a:r>
            <a:r>
              <a:rPr lang="en-GB" noProof="0" dirty="0" err="1"/>
              <a:t>mmmm</a:t>
            </a:r>
            <a:r>
              <a:rPr lang="en-GB" noProof="0" dirty="0"/>
              <a:t> </a:t>
            </a:r>
            <a:r>
              <a:rPr lang="en-GB" noProof="0" dirty="0" err="1"/>
              <a:t>yyyy</a:t>
            </a:r>
            <a:endParaRPr lang="en-GB" noProof="0" dirty="0"/>
          </a:p>
        </p:txBody>
      </p:sp>
      <p:sp>
        <p:nvSpPr>
          <p:cNvPr id="7" name="Text Placeholder 8">
            <a:extLst>
              <a:ext uri="{FF2B5EF4-FFF2-40B4-BE49-F238E27FC236}">
                <a16:creationId xmlns:a16="http://schemas.microsoft.com/office/drawing/2014/main" id="{A2A13C8C-6ABB-B08A-DD81-2802E2DAA6DE}"/>
              </a:ext>
            </a:extLst>
          </p:cNvPr>
          <p:cNvSpPr>
            <a:spLocks noGrp="1"/>
          </p:cNvSpPr>
          <p:nvPr>
            <p:ph type="body" sz="quarter" idx="21" hasCustomPrompt="1"/>
          </p:nvPr>
        </p:nvSpPr>
        <p:spPr>
          <a:xfrm>
            <a:off x="1280160" y="1554480"/>
            <a:ext cx="9966960" cy="523220"/>
          </a:xfrm>
          <a:prstGeom prst="rect">
            <a:avLst/>
          </a:prstGeom>
        </p:spPr>
        <p:txBody>
          <a:bodyPr anchor="t">
            <a:spAutoFit/>
          </a:bodyPr>
          <a:lstStyle>
            <a:lvl1pPr marL="0" indent="0" algn="just" defTabSz="228594" hangingPunct="0">
              <a:lnSpc>
                <a:spcPct val="100000"/>
              </a:lnSpc>
              <a:spcBef>
                <a:spcPts val="0"/>
              </a:spcBef>
              <a:buNone/>
              <a:defRPr sz="2800" b="1" baseline="0">
                <a:solidFill>
                  <a:srgbClr val="052229"/>
                </a:solidFill>
                <a:latin typeface="Arial" panose="020B0604020202020204" pitchFamily="34" charset="0"/>
                <a:ea typeface="黑体" panose="02010609060101010101" pitchFamily="49" charset="-122"/>
                <a:cs typeface="Arial" panose="020B0604020202020204" pitchFamily="34" charset="0"/>
              </a:defRPr>
            </a:lvl1pPr>
            <a:lvl2pPr>
              <a:defRPr sz="2800" baseline="0">
                <a:solidFill>
                  <a:schemeClr val="accent6">
                    <a:lumMod val="50000"/>
                  </a:schemeClr>
                </a:solidFill>
                <a:latin typeface="Arial Black" panose="020B0A04020102020204" pitchFamily="34" charset="0"/>
                <a:ea typeface="黑体" panose="02010609060101010101" pitchFamily="49" charset="-122"/>
              </a:defRPr>
            </a:lvl2pPr>
            <a:lvl3pPr>
              <a:defRPr sz="2800" baseline="0">
                <a:solidFill>
                  <a:schemeClr val="accent6">
                    <a:lumMod val="50000"/>
                  </a:schemeClr>
                </a:solidFill>
                <a:latin typeface="Arial Black" panose="020B0A04020102020204" pitchFamily="34" charset="0"/>
                <a:ea typeface="黑体" panose="02010609060101010101" pitchFamily="49" charset="-122"/>
              </a:defRPr>
            </a:lvl3pPr>
            <a:lvl4pPr>
              <a:defRPr sz="2800" baseline="0">
                <a:solidFill>
                  <a:schemeClr val="accent6">
                    <a:lumMod val="50000"/>
                  </a:schemeClr>
                </a:solidFill>
                <a:latin typeface="Arial Black" panose="020B0A04020102020204" pitchFamily="34" charset="0"/>
                <a:ea typeface="黑体" panose="02010609060101010101" pitchFamily="49" charset="-122"/>
              </a:defRPr>
            </a:lvl4pPr>
            <a:lvl5pPr>
              <a:defRPr sz="2800" baseline="0">
                <a:solidFill>
                  <a:schemeClr val="accent6">
                    <a:lumMod val="50000"/>
                  </a:schemeClr>
                </a:solidFill>
                <a:latin typeface="Arial Black" panose="020B0A04020102020204" pitchFamily="34" charset="0"/>
                <a:ea typeface="黑体" panose="02010609060101010101" pitchFamily="49" charset="-122"/>
              </a:defRPr>
            </a:lvl5pPr>
          </a:lstStyle>
          <a:p>
            <a:pPr lvl="0"/>
            <a:r>
              <a:rPr lang="en-GB" noProof="0" dirty="0"/>
              <a:t>[Event]</a:t>
            </a:r>
          </a:p>
        </p:txBody>
      </p:sp>
    </p:spTree>
    <p:extLst>
      <p:ext uri="{BB962C8B-B14F-4D97-AF65-F5344CB8AC3E}">
        <p14:creationId xmlns:p14="http://schemas.microsoft.com/office/powerpoint/2010/main" val="253374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9636608A-BBF5-8A46-1617-0E2AE464544F}"/>
              </a:ext>
            </a:extLst>
          </p:cNvPr>
          <p:cNvSpPr txBox="1">
            <a:spLocks/>
          </p:cNvSpPr>
          <p:nvPr userDrawn="1"/>
        </p:nvSpPr>
        <p:spPr>
          <a:xfrm>
            <a:off x="1280160" y="4389124"/>
            <a:ext cx="4114800" cy="1445895"/>
          </a:xfrm>
          <a:prstGeom prst="roundRect">
            <a:avLst>
              <a:gd name="adj" fmla="val 11033"/>
            </a:avLst>
          </a:prstGeom>
          <a:ln w="31750">
            <a:solidFill>
              <a:srgbClr val="591C32"/>
            </a:solidFill>
          </a:ln>
        </p:spPr>
        <p:txBody>
          <a:bodyPr wrap="square" anchor="ctr">
            <a:spAutoFit/>
          </a:bodyPr>
          <a:lstStyle>
            <a:lvl1pPr marL="270611" indent="-270611" algn="l" defTabSz="721630" rtl="0" eaLnBrk="1" latinLnBrk="0" hangingPunct="1">
              <a:spcBef>
                <a:spcPct val="20000"/>
              </a:spcBef>
              <a:buFont typeface="Arial" pitchFamily="34" charset="0"/>
              <a:buChar char="•"/>
              <a:defRPr sz="2505" kern="1200">
                <a:solidFill>
                  <a:schemeClr val="tx1"/>
                </a:solidFill>
                <a:latin typeface="+mn-lt"/>
                <a:ea typeface="+mn-ea"/>
                <a:cs typeface="+mn-cs"/>
              </a:defRPr>
            </a:lvl1pPr>
            <a:lvl2pPr marL="586323" indent="-225509" algn="l" defTabSz="721630" rtl="0" eaLnBrk="1" latinLnBrk="0" hangingPunct="1">
              <a:spcBef>
                <a:spcPct val="20000"/>
              </a:spcBef>
              <a:buFont typeface="Arial" pitchFamily="34" charset="0"/>
              <a:buChar char="–"/>
              <a:defRPr sz="2226" kern="1200">
                <a:solidFill>
                  <a:schemeClr val="tx1"/>
                </a:solidFill>
                <a:latin typeface="+mn-lt"/>
                <a:ea typeface="+mn-ea"/>
                <a:cs typeface="+mn-cs"/>
              </a:defRPr>
            </a:lvl2pPr>
            <a:lvl3pPr marL="902037" indent="-180408" algn="l" defTabSz="721630" rtl="0" eaLnBrk="1" latinLnBrk="0" hangingPunct="1">
              <a:spcBef>
                <a:spcPct val="20000"/>
              </a:spcBef>
              <a:buFont typeface="Arial" pitchFamily="34" charset="0"/>
              <a:buChar char="•"/>
              <a:defRPr sz="1948" kern="1200">
                <a:solidFill>
                  <a:schemeClr val="tx1"/>
                </a:solidFill>
                <a:latin typeface="+mn-lt"/>
                <a:ea typeface="+mn-ea"/>
                <a:cs typeface="+mn-cs"/>
              </a:defRPr>
            </a:lvl3pPr>
            <a:lvl4pPr marL="1262852"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4pPr>
            <a:lvl5pPr marL="1623667"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5pPr>
            <a:lvl6pPr marL="1984482"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6pPr>
            <a:lvl7pPr marL="2345296"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7pPr>
            <a:lvl8pPr marL="2706111"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8pPr>
            <a:lvl9pPr marL="3066926"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9pPr>
          </a:lstStyle>
          <a:p>
            <a:pPr marL="0" indent="0" defTabSz="228594" hangingPunct="0">
              <a:spcBef>
                <a:spcPts val="0"/>
              </a:spcBef>
              <a:spcAft>
                <a:spcPts val="0"/>
              </a:spcAft>
              <a:buFont typeface="Arial" pitchFamily="34" charset="0"/>
              <a:buNone/>
              <a:tabLst>
                <a:tab pos="688957" algn="l"/>
                <a:tab pos="91437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Add</a:t>
            </a:r>
            <a:r>
              <a:rPr lang="en-GB" altLang="zh-CN"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ress	</a:t>
            </a: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	6</a:t>
            </a:r>
            <a:r>
              <a:rPr lang="en-GB" sz="1200" b="1" baseline="30000" noProof="0" dirty="0">
                <a:solidFill>
                  <a:srgbClr val="020F12"/>
                </a:solidFill>
                <a:latin typeface="Arial" panose="020B0604020202020204" pitchFamily="34" charset="0"/>
                <a:ea typeface="黑体" panose="02010609060101010101" pitchFamily="49" charset="-122"/>
                <a:cs typeface="Arial" panose="020B0604020202020204" pitchFamily="34" charset="0"/>
              </a:rPr>
              <a:t>th</a:t>
            </a: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 Floor, Wisma Chinese Chamber,</a:t>
            </a:r>
          </a:p>
          <a:p>
            <a:pPr marL="0" indent="0" defTabSz="228594" hangingPunct="0">
              <a:spcBef>
                <a:spcPts val="0"/>
              </a:spcBef>
              <a:spcAft>
                <a:spcPts val="300"/>
              </a:spcAft>
              <a:buFont typeface="Arial" pitchFamily="34" charset="0"/>
              <a:buNone/>
              <a:tabLst>
                <a:tab pos="91437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	258, Jalan Ampang, </a:t>
            </a:r>
          </a:p>
          <a:p>
            <a:pPr marL="0" indent="0" defTabSz="228594" hangingPunct="0">
              <a:spcBef>
                <a:spcPts val="0"/>
              </a:spcBef>
              <a:spcAft>
                <a:spcPts val="300"/>
              </a:spcAft>
              <a:buFont typeface="Arial" pitchFamily="34" charset="0"/>
              <a:buNone/>
              <a:tabLst>
                <a:tab pos="91437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	50450 Kuala Lumpur, Malaysia.</a:t>
            </a:r>
          </a:p>
          <a:p>
            <a:pPr marL="0" indent="0" defTabSz="228594" hangingPunct="0">
              <a:spcBef>
                <a:spcPts val="0"/>
              </a:spcBef>
              <a:spcAft>
                <a:spcPts val="300"/>
              </a:spcAft>
              <a:buFont typeface="Arial" pitchFamily="34" charset="0"/>
              <a:buNone/>
              <a:tabLst>
                <a:tab pos="688957" algn="l"/>
                <a:tab pos="914377" algn="l"/>
                <a:tab pos="3200320" algn="l"/>
                <a:tab pos="411469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Tel	: 	603 - 4260 3116 / 3119</a:t>
            </a:r>
          </a:p>
          <a:p>
            <a:pPr marL="0" indent="0" defTabSz="228594" hangingPunct="0">
              <a:spcBef>
                <a:spcPts val="0"/>
              </a:spcBef>
              <a:spcAft>
                <a:spcPts val="300"/>
              </a:spcAft>
              <a:buFont typeface="Arial" pitchFamily="34" charset="0"/>
              <a:buNone/>
              <a:tabLst>
                <a:tab pos="688957" algn="l"/>
                <a:tab pos="914377" algn="l"/>
                <a:tab pos="3200320" algn="l"/>
                <a:tab pos="411469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Email	:	serc@acccimserc.com</a:t>
            </a:r>
          </a:p>
          <a:p>
            <a:pPr marL="0" indent="0" defTabSz="228594" hangingPunct="0">
              <a:spcBef>
                <a:spcPts val="0"/>
              </a:spcBef>
              <a:spcAft>
                <a:spcPts val="300"/>
              </a:spcAft>
              <a:buFont typeface="Arial" pitchFamily="34" charset="0"/>
              <a:buNone/>
              <a:tabLst>
                <a:tab pos="688957" algn="l"/>
                <a:tab pos="914377" algn="l"/>
                <a:tab pos="3200320" algn="l"/>
                <a:tab pos="4114697" algn="l"/>
              </a:tabLst>
            </a:pPr>
            <a:r>
              <a:rPr lang="en-GB" sz="1200" b="1" noProof="0" dirty="0">
                <a:solidFill>
                  <a:srgbClr val="020F12"/>
                </a:solidFill>
                <a:latin typeface="Arial" panose="020B0604020202020204" pitchFamily="34" charset="0"/>
                <a:ea typeface="黑体" panose="02010609060101010101" pitchFamily="49" charset="-122"/>
                <a:cs typeface="Arial" panose="020B0604020202020204" pitchFamily="34" charset="0"/>
              </a:rPr>
              <a:t>Website	:	https://www.acccimserc.com</a:t>
            </a:r>
          </a:p>
        </p:txBody>
      </p:sp>
      <p:sp>
        <p:nvSpPr>
          <p:cNvPr id="4" name="Subtitle 4">
            <a:extLst>
              <a:ext uri="{FF2B5EF4-FFF2-40B4-BE49-F238E27FC236}">
                <a16:creationId xmlns:a16="http://schemas.microsoft.com/office/drawing/2014/main" id="{B3CB8E21-8673-CBE7-C1D4-D1D663A77770}"/>
              </a:ext>
            </a:extLst>
          </p:cNvPr>
          <p:cNvSpPr txBox="1">
            <a:spLocks/>
          </p:cNvSpPr>
          <p:nvPr userDrawn="1"/>
        </p:nvSpPr>
        <p:spPr>
          <a:xfrm>
            <a:off x="0" y="2377444"/>
            <a:ext cx="12192000" cy="584775"/>
          </a:xfrm>
          <a:prstGeom prst="rect">
            <a:avLst/>
          </a:prstGeom>
        </p:spPr>
        <p:txBody>
          <a:bodyPr wrap="square">
            <a:spAutoFit/>
          </a:bodyPr>
          <a:lstStyle>
            <a:lvl1pPr marL="270611" indent="-270611" algn="l" defTabSz="721630" rtl="0" eaLnBrk="1" latinLnBrk="0" hangingPunct="1">
              <a:spcBef>
                <a:spcPct val="20000"/>
              </a:spcBef>
              <a:buFont typeface="Arial" pitchFamily="34" charset="0"/>
              <a:buChar char="•"/>
              <a:defRPr sz="2505" kern="1200">
                <a:solidFill>
                  <a:schemeClr val="tx1"/>
                </a:solidFill>
                <a:latin typeface="+mn-lt"/>
                <a:ea typeface="+mn-ea"/>
                <a:cs typeface="+mn-cs"/>
              </a:defRPr>
            </a:lvl1pPr>
            <a:lvl2pPr marL="586323" indent="-225509" algn="l" defTabSz="721630" rtl="0" eaLnBrk="1" latinLnBrk="0" hangingPunct="1">
              <a:spcBef>
                <a:spcPct val="20000"/>
              </a:spcBef>
              <a:buFont typeface="Arial" pitchFamily="34" charset="0"/>
              <a:buChar char="–"/>
              <a:defRPr sz="2226" kern="1200">
                <a:solidFill>
                  <a:schemeClr val="tx1"/>
                </a:solidFill>
                <a:latin typeface="+mn-lt"/>
                <a:ea typeface="+mn-ea"/>
                <a:cs typeface="+mn-cs"/>
              </a:defRPr>
            </a:lvl2pPr>
            <a:lvl3pPr marL="902037" indent="-180408" algn="l" defTabSz="721630" rtl="0" eaLnBrk="1" latinLnBrk="0" hangingPunct="1">
              <a:spcBef>
                <a:spcPct val="20000"/>
              </a:spcBef>
              <a:buFont typeface="Arial" pitchFamily="34" charset="0"/>
              <a:buChar char="•"/>
              <a:defRPr sz="1948" kern="1200">
                <a:solidFill>
                  <a:schemeClr val="tx1"/>
                </a:solidFill>
                <a:latin typeface="+mn-lt"/>
                <a:ea typeface="+mn-ea"/>
                <a:cs typeface="+mn-cs"/>
              </a:defRPr>
            </a:lvl3pPr>
            <a:lvl4pPr marL="1262852"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4pPr>
            <a:lvl5pPr marL="1623667"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5pPr>
            <a:lvl6pPr marL="1984482"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6pPr>
            <a:lvl7pPr marL="2345296"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7pPr>
            <a:lvl8pPr marL="2706111"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8pPr>
            <a:lvl9pPr marL="3066926" indent="-180408" algn="l" defTabSz="721630" rtl="0" eaLnBrk="1" latinLnBrk="0" hangingPunct="1">
              <a:spcBef>
                <a:spcPct val="20000"/>
              </a:spcBef>
              <a:buFont typeface="Arial" pitchFamily="34" charset="0"/>
              <a:buChar char="•"/>
              <a:defRPr sz="1577" kern="1200">
                <a:solidFill>
                  <a:schemeClr val="tx1"/>
                </a:solidFill>
                <a:latin typeface="+mn-lt"/>
                <a:ea typeface="+mn-ea"/>
                <a:cs typeface="+mn-cs"/>
              </a:defRPr>
            </a:lvl9pPr>
          </a:lstStyle>
          <a:p>
            <a:pPr marL="0" indent="0" algn="ctr" defTabSz="228594" hangingPunct="0">
              <a:spcBef>
                <a:spcPts val="0"/>
              </a:spcBef>
              <a:buFont typeface="Arial" pitchFamily="34" charset="0"/>
              <a:buNone/>
            </a:pPr>
            <a:r>
              <a:rPr lang="en-GB" sz="3200" b="1" noProof="0" dirty="0">
                <a:solidFill>
                  <a:srgbClr val="020F12"/>
                </a:solidFill>
                <a:latin typeface="Arial Black" panose="020B0A04020102020204" pitchFamily="34" charset="0"/>
                <a:ea typeface="黑体" panose="02010609060101010101" pitchFamily="49" charset="-122"/>
                <a:cs typeface="Meiryo" panose="020B0604030504040204" pitchFamily="34" charset="-128"/>
              </a:rPr>
              <a:t>THANK YOU</a:t>
            </a:r>
          </a:p>
        </p:txBody>
      </p:sp>
      <p:grpSp>
        <p:nvGrpSpPr>
          <p:cNvPr id="15" name="Group 14">
            <a:extLst>
              <a:ext uri="{FF2B5EF4-FFF2-40B4-BE49-F238E27FC236}">
                <a16:creationId xmlns:a16="http://schemas.microsoft.com/office/drawing/2014/main" id="{CBECA4D1-B35E-C5B0-46F2-974D1419753E}"/>
              </a:ext>
            </a:extLst>
          </p:cNvPr>
          <p:cNvGrpSpPr/>
          <p:nvPr userDrawn="1"/>
        </p:nvGrpSpPr>
        <p:grpSpPr>
          <a:xfrm>
            <a:off x="5623560" y="4206612"/>
            <a:ext cx="1554480" cy="1645920"/>
            <a:chOff x="1325880" y="3291840"/>
            <a:chExt cx="1554480" cy="1645920"/>
          </a:xfrm>
        </p:grpSpPr>
        <p:pic>
          <p:nvPicPr>
            <p:cNvPr id="12" name="Picture 11">
              <a:extLst>
                <a:ext uri="{FF2B5EF4-FFF2-40B4-BE49-F238E27FC236}">
                  <a16:creationId xmlns:a16="http://schemas.microsoft.com/office/drawing/2014/main" id="{F93D4203-813B-8995-AA67-6AE68DC96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3566160"/>
              <a:ext cx="1371600" cy="1371600"/>
            </a:xfrm>
            <a:prstGeom prst="rect">
              <a:avLst/>
            </a:prstGeom>
          </p:spPr>
        </p:pic>
        <p:sp>
          <p:nvSpPr>
            <p:cNvPr id="13" name="TextBox 12">
              <a:extLst>
                <a:ext uri="{FF2B5EF4-FFF2-40B4-BE49-F238E27FC236}">
                  <a16:creationId xmlns:a16="http://schemas.microsoft.com/office/drawing/2014/main" id="{FD8117E2-EBE7-6989-3EC8-30B3ED50D1C4}"/>
                </a:ext>
              </a:extLst>
            </p:cNvPr>
            <p:cNvSpPr txBox="1"/>
            <p:nvPr userDrawn="1"/>
          </p:nvSpPr>
          <p:spPr>
            <a:xfrm>
              <a:off x="1325880" y="3291840"/>
              <a:ext cx="1554480"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For our website:</a:t>
              </a:r>
            </a:p>
          </p:txBody>
        </p:sp>
      </p:grpSp>
      <p:grpSp>
        <p:nvGrpSpPr>
          <p:cNvPr id="16" name="Group 15">
            <a:extLst>
              <a:ext uri="{FF2B5EF4-FFF2-40B4-BE49-F238E27FC236}">
                <a16:creationId xmlns:a16="http://schemas.microsoft.com/office/drawing/2014/main" id="{75AA42C0-300D-C8A5-2899-F6CAD78E236D}"/>
              </a:ext>
            </a:extLst>
          </p:cNvPr>
          <p:cNvGrpSpPr/>
          <p:nvPr userDrawn="1"/>
        </p:nvGrpSpPr>
        <p:grpSpPr>
          <a:xfrm>
            <a:off x="7178040" y="4206240"/>
            <a:ext cx="1554480" cy="1645920"/>
            <a:chOff x="3246120" y="3291840"/>
            <a:chExt cx="1554480" cy="1645920"/>
          </a:xfrm>
        </p:grpSpPr>
        <p:pic>
          <p:nvPicPr>
            <p:cNvPr id="10" name="Picture 9">
              <a:extLst>
                <a:ext uri="{FF2B5EF4-FFF2-40B4-BE49-F238E27FC236}">
                  <a16:creationId xmlns:a16="http://schemas.microsoft.com/office/drawing/2014/main" id="{1773D2DD-53CA-FFAC-3A1F-5AE964360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840" y="3566160"/>
              <a:ext cx="1371600" cy="1371600"/>
            </a:xfrm>
            <a:prstGeom prst="rect">
              <a:avLst/>
            </a:prstGeom>
          </p:spPr>
        </p:pic>
        <p:sp>
          <p:nvSpPr>
            <p:cNvPr id="14" name="TextBox 13">
              <a:extLst>
                <a:ext uri="{FF2B5EF4-FFF2-40B4-BE49-F238E27FC236}">
                  <a16:creationId xmlns:a16="http://schemas.microsoft.com/office/drawing/2014/main" id="{E26C3D90-1D15-04C0-522E-B3EAA7049A46}"/>
                </a:ext>
              </a:extLst>
            </p:cNvPr>
            <p:cNvSpPr txBox="1"/>
            <p:nvPr userDrawn="1"/>
          </p:nvSpPr>
          <p:spPr>
            <a:xfrm>
              <a:off x="3246120" y="3291840"/>
              <a:ext cx="1554480"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For our LinkedIn:</a:t>
              </a:r>
            </a:p>
          </p:txBody>
        </p:sp>
      </p:grpSp>
    </p:spTree>
    <p:extLst>
      <p:ext uri="{BB962C8B-B14F-4D97-AF65-F5344CB8AC3E}">
        <p14:creationId xmlns:p14="http://schemas.microsoft.com/office/powerpoint/2010/main" val="319676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82880" y="731523"/>
            <a:ext cx="11704320" cy="342145"/>
          </a:xfrm>
          <a:prstGeom prst="rect">
            <a:avLst/>
          </a:prstGeom>
        </p:spPr>
        <p:txBody>
          <a:bodyPr>
            <a:spAutoFit/>
          </a:bodyPr>
          <a:lstStyle>
            <a:lvl1pPr marL="228594" indent="-228594" algn="just" defTabSz="228594" hangingPunct="0">
              <a:lnSpc>
                <a:spcPct val="110000"/>
              </a:lnSpc>
              <a:spcBef>
                <a:spcPts val="0"/>
              </a:spcBef>
              <a:spcAft>
                <a:spcPts val="600"/>
              </a:spcAft>
              <a:buFont typeface="Arial" panose="020B0604020202020204" pitchFamily="34" charset="0"/>
              <a:buChar char="•"/>
              <a:tabLst/>
              <a:defRPr sz="1600" baseline="0">
                <a:latin typeface="Arial" panose="020B0604020202020204" pitchFamily="34" charset="0"/>
                <a:ea typeface="宋体" panose="02010600030101010101" pitchFamily="2" charset="-122"/>
              </a:defRPr>
            </a:lvl1pPr>
            <a:lvl2pPr>
              <a:defRPr sz="1600" baseline="0">
                <a:latin typeface="Arial" panose="020B0604020202020204" pitchFamily="34" charset="0"/>
                <a:ea typeface="宋体" panose="02010600030101010101" pitchFamily="2" charset="-122"/>
              </a:defRPr>
            </a:lvl2pPr>
            <a:lvl3pPr>
              <a:defRPr sz="1600" baseline="0">
                <a:latin typeface="Arial" panose="020B0604020202020204" pitchFamily="34" charset="0"/>
                <a:ea typeface="宋体" panose="02010600030101010101" pitchFamily="2" charset="-122"/>
              </a:defRPr>
            </a:lvl3pPr>
            <a:lvl4pPr>
              <a:defRPr sz="1600" baseline="0">
                <a:latin typeface="Arial" panose="020B0604020202020204" pitchFamily="34" charset="0"/>
                <a:ea typeface="宋体" panose="02010600030101010101" pitchFamily="2" charset="-122"/>
              </a:defRPr>
            </a:lvl4pPr>
            <a:lvl5pPr>
              <a:defRPr sz="1600" baseline="0">
                <a:latin typeface="Arial" panose="020B0604020202020204" pitchFamily="34" charset="0"/>
                <a:ea typeface="宋体" panose="02010600030101010101" pitchFamily="2" charset="-122"/>
              </a:defRPr>
            </a:lvl5pPr>
          </a:lstStyle>
          <a:p>
            <a:pPr lvl="0"/>
            <a:endParaRPr lang="en-GB" noProof="0"/>
          </a:p>
        </p:txBody>
      </p:sp>
      <p:sp>
        <p:nvSpPr>
          <p:cNvPr id="7" name="Text Placeholder 4"/>
          <p:cNvSpPr>
            <a:spLocks noGrp="1"/>
          </p:cNvSpPr>
          <p:nvPr>
            <p:ph type="body" sz="quarter" idx="10"/>
          </p:nvPr>
        </p:nvSpPr>
        <p:spPr>
          <a:xfrm>
            <a:off x="182880" y="0"/>
            <a:ext cx="11704320" cy="457200"/>
          </a:xfrm>
          <a:prstGeom prst="rect">
            <a:avLst/>
          </a:prstGeom>
        </p:spPr>
        <p:txBody>
          <a:bodyPr lIns="45720" tIns="137160" rIns="45720" bIns="45720" anchor="t"/>
          <a:lstStyle>
            <a:lvl1pPr marL="0" indent="0" algn="just" defTabSz="228594" hangingPunct="0">
              <a:spcBef>
                <a:spcPts val="0"/>
              </a:spcBef>
              <a:spcAft>
                <a:spcPts val="0"/>
              </a:spcAft>
              <a:buNone/>
              <a:tabLst/>
              <a:defRPr sz="2000" b="1" i="0" baseline="0">
                <a:solidFill>
                  <a:schemeClr val="tx1"/>
                </a:solidFill>
                <a:latin typeface="Arial Black" panose="020B0A04020102020204" pitchFamily="34" charset="0"/>
                <a:ea typeface="黑体" panose="02010609060101010101" pitchFamily="49" charset="-122"/>
              </a:defRPr>
            </a:lvl1pPr>
            <a:lvl2pPr>
              <a:defRPr sz="1800" baseline="0">
                <a:solidFill>
                  <a:schemeClr val="accent6">
                    <a:lumMod val="50000"/>
                  </a:schemeClr>
                </a:solidFill>
                <a:latin typeface="Arial Black" panose="020B0A04020102020204" pitchFamily="34" charset="0"/>
                <a:ea typeface="黑体" panose="02010609060101010101" pitchFamily="49" charset="-122"/>
              </a:defRPr>
            </a:lvl2pPr>
            <a:lvl3pPr>
              <a:defRPr sz="1800" baseline="0">
                <a:solidFill>
                  <a:schemeClr val="accent6">
                    <a:lumMod val="50000"/>
                  </a:schemeClr>
                </a:solidFill>
                <a:latin typeface="Arial Black" panose="020B0A04020102020204" pitchFamily="34" charset="0"/>
                <a:ea typeface="黑体" panose="02010609060101010101" pitchFamily="49" charset="-122"/>
              </a:defRPr>
            </a:lvl3pPr>
            <a:lvl4pPr>
              <a:defRPr sz="1800" baseline="0">
                <a:solidFill>
                  <a:schemeClr val="accent6">
                    <a:lumMod val="50000"/>
                  </a:schemeClr>
                </a:solidFill>
                <a:latin typeface="Arial Black" panose="020B0A04020102020204" pitchFamily="34" charset="0"/>
                <a:ea typeface="黑体" panose="02010609060101010101" pitchFamily="49" charset="-122"/>
              </a:defRPr>
            </a:lvl4pPr>
            <a:lvl5pPr>
              <a:defRPr sz="1800" baseline="0">
                <a:solidFill>
                  <a:schemeClr val="accent6">
                    <a:lumMod val="50000"/>
                  </a:schemeClr>
                </a:solidFill>
                <a:latin typeface="Arial Black" panose="020B0A04020102020204" pitchFamily="34" charset="0"/>
                <a:ea typeface="黑体" panose="02010609060101010101" pitchFamily="49" charset="-122"/>
              </a:defRPr>
            </a:lvl5pPr>
          </a:lstStyle>
          <a:p>
            <a:pPr lvl="0"/>
            <a:r>
              <a:rPr lang="en-GB" noProof="0" dirty="0"/>
              <a:t>Click to edit Master text styles</a:t>
            </a:r>
          </a:p>
        </p:txBody>
      </p:sp>
    </p:spTree>
    <p:extLst>
      <p:ext uri="{BB962C8B-B14F-4D97-AF65-F5344CB8AC3E}">
        <p14:creationId xmlns:p14="http://schemas.microsoft.com/office/powerpoint/2010/main" val="41662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rmal Slide">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182880" y="0"/>
            <a:ext cx="11704320" cy="457200"/>
          </a:xfrm>
          <a:prstGeom prst="rect">
            <a:avLst/>
          </a:prstGeom>
        </p:spPr>
        <p:txBody>
          <a:bodyPr lIns="45720" tIns="137160" rIns="45720" bIns="45720" anchor="t"/>
          <a:lstStyle>
            <a:lvl1pPr marL="0" indent="0" algn="just" defTabSz="228594" hangingPunct="0">
              <a:spcBef>
                <a:spcPts val="0"/>
              </a:spcBef>
              <a:spcAft>
                <a:spcPts val="0"/>
              </a:spcAft>
              <a:buNone/>
              <a:tabLst/>
              <a:defRPr sz="2000" b="1" i="0" baseline="0">
                <a:solidFill>
                  <a:schemeClr val="tx1"/>
                </a:solidFill>
                <a:latin typeface="Arial Black" panose="020B0A04020102020204" pitchFamily="34" charset="0"/>
                <a:ea typeface="黑体" panose="02010609060101010101" pitchFamily="49" charset="-122"/>
              </a:defRPr>
            </a:lvl1pPr>
            <a:lvl2pPr>
              <a:defRPr sz="1800" baseline="0">
                <a:solidFill>
                  <a:schemeClr val="accent6">
                    <a:lumMod val="50000"/>
                  </a:schemeClr>
                </a:solidFill>
                <a:latin typeface="Arial Black" panose="020B0A04020102020204" pitchFamily="34" charset="0"/>
                <a:ea typeface="黑体" panose="02010609060101010101" pitchFamily="49" charset="-122"/>
              </a:defRPr>
            </a:lvl2pPr>
            <a:lvl3pPr>
              <a:defRPr sz="1800" baseline="0">
                <a:solidFill>
                  <a:schemeClr val="accent6">
                    <a:lumMod val="50000"/>
                  </a:schemeClr>
                </a:solidFill>
                <a:latin typeface="Arial Black" panose="020B0A04020102020204" pitchFamily="34" charset="0"/>
                <a:ea typeface="黑体" panose="02010609060101010101" pitchFamily="49" charset="-122"/>
              </a:defRPr>
            </a:lvl3pPr>
            <a:lvl4pPr>
              <a:defRPr sz="1800" baseline="0">
                <a:solidFill>
                  <a:schemeClr val="accent6">
                    <a:lumMod val="50000"/>
                  </a:schemeClr>
                </a:solidFill>
                <a:latin typeface="Arial Black" panose="020B0A04020102020204" pitchFamily="34" charset="0"/>
                <a:ea typeface="黑体" panose="02010609060101010101" pitchFamily="49" charset="-122"/>
              </a:defRPr>
            </a:lvl4pPr>
            <a:lvl5pPr>
              <a:defRPr sz="1800" baseline="0">
                <a:solidFill>
                  <a:schemeClr val="accent6">
                    <a:lumMod val="50000"/>
                  </a:schemeClr>
                </a:solidFill>
                <a:latin typeface="Arial Black" panose="020B0A04020102020204" pitchFamily="34" charset="0"/>
                <a:ea typeface="黑体" panose="02010609060101010101" pitchFamily="49" charset="-122"/>
              </a:defRPr>
            </a:lvl5pPr>
          </a:lstStyle>
          <a:p>
            <a:pPr lvl="0"/>
            <a:r>
              <a:rPr lang="en-GB" noProof="0" dirty="0"/>
              <a:t>Click to edit Master text styles</a:t>
            </a:r>
          </a:p>
        </p:txBody>
      </p:sp>
    </p:spTree>
    <p:extLst>
      <p:ext uri="{BB962C8B-B14F-4D97-AF65-F5344CB8AC3E}">
        <p14:creationId xmlns:p14="http://schemas.microsoft.com/office/powerpoint/2010/main" val="250766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Slide (without headline)">
    <p:spTree>
      <p:nvGrpSpPr>
        <p:cNvPr id="1" name=""/>
        <p:cNvGrpSpPr/>
        <p:nvPr/>
      </p:nvGrpSpPr>
      <p:grpSpPr>
        <a:xfrm>
          <a:off x="0" y="0"/>
          <a:ext cx="0" cy="0"/>
          <a:chOff x="0" y="0"/>
          <a:chExt cx="0" cy="0"/>
        </a:xfrm>
      </p:grpSpPr>
      <p:sp>
        <p:nvSpPr>
          <p:cNvPr id="3" name="Text Placeholder 7"/>
          <p:cNvSpPr>
            <a:spLocks noGrp="1"/>
          </p:cNvSpPr>
          <p:nvPr>
            <p:ph type="body" sz="quarter" idx="11"/>
          </p:nvPr>
        </p:nvSpPr>
        <p:spPr>
          <a:xfrm>
            <a:off x="182880" y="182883"/>
            <a:ext cx="11704320" cy="342145"/>
          </a:xfrm>
          <a:prstGeom prst="rect">
            <a:avLst/>
          </a:prstGeom>
        </p:spPr>
        <p:txBody>
          <a:bodyPr>
            <a:spAutoFit/>
          </a:bodyPr>
          <a:lstStyle>
            <a:lvl1pPr marL="228594" indent="-228594" algn="just" defTabSz="228594" hangingPunct="0">
              <a:lnSpc>
                <a:spcPct val="110000"/>
              </a:lnSpc>
              <a:spcBef>
                <a:spcPts val="0"/>
              </a:spcBef>
              <a:spcAft>
                <a:spcPts val="600"/>
              </a:spcAft>
              <a:buFont typeface="Arial" panose="020B0604020202020204" pitchFamily="34" charset="0"/>
              <a:buChar char="•"/>
              <a:tabLst/>
              <a:defRPr sz="1600" baseline="0">
                <a:latin typeface="Arial" panose="020B0604020202020204" pitchFamily="34" charset="0"/>
                <a:ea typeface="宋体" panose="02010600030101010101" pitchFamily="2" charset="-122"/>
              </a:defRPr>
            </a:lvl1pPr>
            <a:lvl2pPr>
              <a:defRPr sz="1600" baseline="0">
                <a:latin typeface="Arial" panose="020B0604020202020204" pitchFamily="34" charset="0"/>
                <a:ea typeface="宋体" panose="02010600030101010101" pitchFamily="2" charset="-122"/>
              </a:defRPr>
            </a:lvl2pPr>
            <a:lvl3pPr>
              <a:defRPr sz="1600" baseline="0">
                <a:latin typeface="Arial" panose="020B0604020202020204" pitchFamily="34" charset="0"/>
                <a:ea typeface="宋体" panose="02010600030101010101" pitchFamily="2" charset="-122"/>
              </a:defRPr>
            </a:lvl3pPr>
            <a:lvl4pPr>
              <a:defRPr sz="1600" baseline="0">
                <a:latin typeface="Arial" panose="020B0604020202020204" pitchFamily="34" charset="0"/>
                <a:ea typeface="宋体" panose="02010600030101010101" pitchFamily="2" charset="-122"/>
              </a:defRPr>
            </a:lvl4pPr>
            <a:lvl5pPr>
              <a:defRPr sz="1600" baseline="0">
                <a:latin typeface="Arial" panose="020B0604020202020204" pitchFamily="34" charset="0"/>
                <a:ea typeface="宋体" panose="02010600030101010101" pitchFamily="2" charset="-122"/>
              </a:defRPr>
            </a:lvl5pPr>
          </a:lstStyle>
          <a:p>
            <a:pPr lvl="0"/>
            <a:endParaRPr lang="en-GB" dirty="0"/>
          </a:p>
        </p:txBody>
      </p:sp>
    </p:spTree>
    <p:extLst>
      <p:ext uri="{BB962C8B-B14F-4D97-AF65-F5344CB8AC3E}">
        <p14:creationId xmlns:p14="http://schemas.microsoft.com/office/powerpoint/2010/main" val="282441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4D070-9E68-0265-6A03-A806D48EBADD}"/>
              </a:ext>
            </a:extLst>
          </p:cNvPr>
          <p:cNvSpPr>
            <a:spLocks noGrp="1"/>
          </p:cNvSpPr>
          <p:nvPr>
            <p:ph sz="quarter" idx="10" hasCustomPrompt="1"/>
          </p:nvPr>
        </p:nvSpPr>
        <p:spPr>
          <a:xfrm>
            <a:off x="365759" y="1188724"/>
            <a:ext cx="9235440" cy="3024187"/>
          </a:xfrm>
          <a:prstGeom prst="rect">
            <a:avLst/>
          </a:prstGeom>
        </p:spPr>
        <p:txBody>
          <a:bodyPr/>
          <a:lstStyle>
            <a:lvl1pPr marL="0" indent="0">
              <a:buNone/>
              <a:defRPr>
                <a:solidFill>
                  <a:srgbClr val="052229"/>
                </a:solidFill>
                <a:latin typeface="Arial Black" panose="020B0A040201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latin typeface="Arial Black" panose="020B0A04020102020204" pitchFamily="34" charset="0"/>
              </a:rPr>
              <a:t>Title</a:t>
            </a:r>
          </a:p>
        </p:txBody>
      </p:sp>
    </p:spTree>
    <p:extLst>
      <p:ext uri="{BB962C8B-B14F-4D97-AF65-F5344CB8AC3E}">
        <p14:creationId xmlns:p14="http://schemas.microsoft.com/office/powerpoint/2010/main" val="33245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513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3EB"/>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6AEAA49-8432-0173-0784-ADF62300B811}"/>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20000"/>
            </a:blip>
            <a:stretch>
              <a:fillRect l="-25000" t="-38666" r="-25000" b="-38666"/>
            </a:stretch>
          </a:blipFill>
        </p:spPr>
        <p:txBody>
          <a:bodyPr/>
          <a:lstStyle/>
          <a:p>
            <a:endParaRPr lang="en-GB" sz="1785" dirty="0"/>
          </a:p>
        </p:txBody>
      </p:sp>
      <p:sp>
        <p:nvSpPr>
          <p:cNvPr id="8" name="Freeform 3">
            <a:extLst>
              <a:ext uri="{FF2B5EF4-FFF2-40B4-BE49-F238E27FC236}">
                <a16:creationId xmlns:a16="http://schemas.microsoft.com/office/drawing/2014/main" id="{73572435-79ED-8A03-CA61-9B10A74AF66E}"/>
              </a:ext>
            </a:extLst>
          </p:cNvPr>
          <p:cNvSpPr/>
          <p:nvPr/>
        </p:nvSpPr>
        <p:spPr>
          <a:xfrm>
            <a:off x="822960" y="0"/>
            <a:ext cx="182880" cy="3108960"/>
          </a:xfrm>
          <a:custGeom>
            <a:avLst/>
            <a:gdLst/>
            <a:ahLst/>
            <a:cxnLst/>
            <a:rect l="l" t="t" r="r" b="b"/>
            <a:pathLst>
              <a:path w="55859" h="1354667">
                <a:moveTo>
                  <a:pt x="0" y="0"/>
                </a:moveTo>
                <a:lnTo>
                  <a:pt x="55859" y="0"/>
                </a:lnTo>
                <a:lnTo>
                  <a:pt x="55859" y="1354667"/>
                </a:lnTo>
                <a:lnTo>
                  <a:pt x="0" y="1354667"/>
                </a:lnTo>
                <a:close/>
              </a:path>
            </a:pathLst>
          </a:custGeom>
          <a:solidFill>
            <a:srgbClr val="591C32"/>
          </a:solidFill>
        </p:spPr>
        <p:txBody>
          <a:bodyPr/>
          <a:lstStyle/>
          <a:p>
            <a:endParaRPr lang="en-GB" sz="1785" dirty="0"/>
          </a:p>
        </p:txBody>
      </p:sp>
      <p:sp>
        <p:nvSpPr>
          <p:cNvPr id="12" name="Freeform 11">
            <a:extLst>
              <a:ext uri="{FF2B5EF4-FFF2-40B4-BE49-F238E27FC236}">
                <a16:creationId xmlns:a16="http://schemas.microsoft.com/office/drawing/2014/main" id="{F5E53902-1D81-27A1-CE30-EEF31B535372}"/>
              </a:ext>
            </a:extLst>
          </p:cNvPr>
          <p:cNvSpPr>
            <a:spLocks noChangeAspect="1"/>
          </p:cNvSpPr>
          <p:nvPr userDrawn="1"/>
        </p:nvSpPr>
        <p:spPr>
          <a:xfrm rot="5400000" flipV="1">
            <a:off x="9296194" y="3955026"/>
            <a:ext cx="2422668" cy="3383280"/>
          </a:xfrm>
          <a:custGeom>
            <a:avLst/>
            <a:gdLst/>
            <a:ahLst/>
            <a:cxnLst/>
            <a:rect l="l" t="t" r="r" b="b"/>
            <a:pathLst>
              <a:path w="3928645" h="5556127">
                <a:moveTo>
                  <a:pt x="0" y="5556128"/>
                </a:moveTo>
                <a:lnTo>
                  <a:pt x="3928645" y="5556128"/>
                </a:lnTo>
                <a:lnTo>
                  <a:pt x="3928645" y="0"/>
                </a:lnTo>
                <a:lnTo>
                  <a:pt x="0" y="0"/>
                </a:lnTo>
                <a:lnTo>
                  <a:pt x="0" y="555612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nvGrpSpPr>
          <p:cNvPr id="3" name="Group 2">
            <a:extLst>
              <a:ext uri="{FF2B5EF4-FFF2-40B4-BE49-F238E27FC236}">
                <a16:creationId xmlns:a16="http://schemas.microsoft.com/office/drawing/2014/main" id="{F83CBF7E-FA01-FAFF-1132-4DEB32EC5FAD}"/>
              </a:ext>
            </a:extLst>
          </p:cNvPr>
          <p:cNvGrpSpPr/>
          <p:nvPr userDrawn="1"/>
        </p:nvGrpSpPr>
        <p:grpSpPr>
          <a:xfrm>
            <a:off x="9144003" y="274320"/>
            <a:ext cx="2743199" cy="1007104"/>
            <a:chOff x="4846321" y="822960"/>
            <a:chExt cx="2743199" cy="1007104"/>
          </a:xfrm>
        </p:grpSpPr>
        <p:pic>
          <p:nvPicPr>
            <p:cNvPr id="4" name="Picture 3">
              <a:extLst>
                <a:ext uri="{FF2B5EF4-FFF2-40B4-BE49-F238E27FC236}">
                  <a16:creationId xmlns:a16="http://schemas.microsoft.com/office/drawing/2014/main" id="{EA39B842-8F57-8E50-EFF6-44326D1BAF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6321" y="868680"/>
              <a:ext cx="653454" cy="914400"/>
            </a:xfrm>
            <a:prstGeom prst="rect">
              <a:avLst/>
            </a:prstGeom>
          </p:spPr>
        </p:pic>
        <p:sp>
          <p:nvSpPr>
            <p:cNvPr id="5" name="TextBox 4">
              <a:extLst>
                <a:ext uri="{FF2B5EF4-FFF2-40B4-BE49-F238E27FC236}">
                  <a16:creationId xmlns:a16="http://schemas.microsoft.com/office/drawing/2014/main" id="{82D3B010-A39A-90B0-2443-FD4C8EFF0E85}"/>
                </a:ext>
              </a:extLst>
            </p:cNvPr>
            <p:cNvSpPr txBox="1"/>
            <p:nvPr/>
          </p:nvSpPr>
          <p:spPr>
            <a:xfrm>
              <a:off x="5577840" y="822960"/>
              <a:ext cx="2011680" cy="641714"/>
            </a:xfrm>
            <a:prstGeom prst="rect">
              <a:avLst/>
            </a:prstGeom>
            <a:noFill/>
          </p:spPr>
          <p:txBody>
            <a:bodyPr wrap="square" rtlCol="0">
              <a:spAutoFit/>
            </a:bodyPr>
            <a:lstStyle/>
            <a:p>
              <a:pPr algn="just"/>
              <a:r>
                <a:rPr lang="en-MY" sz="1785" b="1" dirty="0">
                  <a:latin typeface="Arial" panose="020B0604020202020204" pitchFamily="34" charset="0"/>
                  <a:cs typeface="Arial" panose="020B0604020202020204" pitchFamily="34" charset="0"/>
                </a:rPr>
                <a:t>Socio-Economic Research Centre</a:t>
              </a:r>
              <a:endParaRPr lang="en-GB" sz="1785"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3173CC6-FC53-BADF-E919-6B9E179B028C}"/>
                </a:ext>
              </a:extLst>
            </p:cNvPr>
            <p:cNvSpPr txBox="1"/>
            <p:nvPr/>
          </p:nvSpPr>
          <p:spPr>
            <a:xfrm>
              <a:off x="5577840" y="1463040"/>
              <a:ext cx="2011680" cy="367024"/>
            </a:xfrm>
            <a:prstGeom prst="rect">
              <a:avLst/>
            </a:prstGeom>
            <a:noFill/>
          </p:spPr>
          <p:txBody>
            <a:bodyPr wrap="square" rtlCol="0">
              <a:spAutoFit/>
            </a:bodyPr>
            <a:lstStyle/>
            <a:p>
              <a:pPr algn="just"/>
              <a:r>
                <a:rPr lang="zh-CN" altLang="en-US" sz="1785" b="1" dirty="0">
                  <a:latin typeface="Arial" panose="020B0604020202020204" pitchFamily="34" charset="0"/>
                  <a:cs typeface="Arial" panose="020B0604020202020204" pitchFamily="34" charset="0"/>
                </a:rPr>
                <a:t>社会经济研究中心</a:t>
              </a:r>
              <a:endParaRPr lang="en-GB" sz="1785"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4A91791-5C19-2DC7-C44A-DA100977F8AC}"/>
                </a:ext>
              </a:extLst>
            </p:cNvPr>
            <p:cNvCxnSpPr/>
            <p:nvPr/>
          </p:nvCxnSpPr>
          <p:spPr>
            <a:xfrm>
              <a:off x="5669280" y="1463040"/>
              <a:ext cx="1828800"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00419096"/>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3EB"/>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1" y="6400800"/>
            <a:ext cx="12192000" cy="1588"/>
          </a:xfrm>
          <a:prstGeom prst="line">
            <a:avLst/>
          </a:prstGeom>
          <a:ln w="28575">
            <a:solidFill>
              <a:srgbClr val="591C3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65760" y="6499780"/>
            <a:ext cx="2743200" cy="259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165" tIns="36083" rIns="72165" bIns="36083" rtlCol="0" anchor="ctr"/>
          <a:lstStyle/>
          <a:p>
            <a:pPr algn="l"/>
            <a:r>
              <a:rPr lang="en-GB" sz="1200" b="1" noProof="0" dirty="0">
                <a:solidFill>
                  <a:schemeClr val="tx1"/>
                </a:solidFill>
                <a:latin typeface="Arial" panose="020B0604020202020204" pitchFamily="34" charset="0"/>
                <a:cs typeface="Arial" panose="020B0604020202020204" pitchFamily="34" charset="0"/>
              </a:rPr>
              <a:t>Socio-Economic Research Centre</a:t>
            </a:r>
          </a:p>
        </p:txBody>
      </p:sp>
      <p:pic>
        <p:nvPicPr>
          <p:cNvPr id="3" name="Picture 2">
            <a:extLst>
              <a:ext uri="{FF2B5EF4-FFF2-40B4-BE49-F238E27FC236}">
                <a16:creationId xmlns:a16="http://schemas.microsoft.com/office/drawing/2014/main" id="{3D3C2194-8ADE-32C3-63DC-810BE65B37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42" y="6446520"/>
            <a:ext cx="273033" cy="365760"/>
          </a:xfrm>
          <a:prstGeom prst="rect">
            <a:avLst/>
          </a:prstGeom>
        </p:spPr>
      </p:pic>
      <p:sp>
        <p:nvSpPr>
          <p:cNvPr id="5" name="Rectangle: Rounded Corners 4">
            <a:extLst>
              <a:ext uri="{FF2B5EF4-FFF2-40B4-BE49-F238E27FC236}">
                <a16:creationId xmlns:a16="http://schemas.microsoft.com/office/drawing/2014/main" id="{1776FD48-0518-239E-4DE7-601A9D31A4A5}"/>
              </a:ext>
            </a:extLst>
          </p:cNvPr>
          <p:cNvSpPr/>
          <p:nvPr userDrawn="1"/>
        </p:nvSpPr>
        <p:spPr>
          <a:xfrm>
            <a:off x="11567160" y="6446520"/>
            <a:ext cx="548640" cy="365760"/>
          </a:xfrm>
          <a:prstGeom prst="roundRect">
            <a:avLst>
              <a:gd name="adj" fmla="val 50000"/>
            </a:avLst>
          </a:prstGeom>
          <a:solidFill>
            <a:srgbClr val="591C3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endParaRPr lang="en-GB" sz="1785" dirty="0"/>
          </a:p>
        </p:txBody>
      </p:sp>
      <p:sp>
        <p:nvSpPr>
          <p:cNvPr id="7" name="Oval 6">
            <a:extLst>
              <a:ext uri="{FF2B5EF4-FFF2-40B4-BE49-F238E27FC236}">
                <a16:creationId xmlns:a16="http://schemas.microsoft.com/office/drawing/2014/main" id="{868B2895-5EED-EE23-9A3B-4C64DA265E90}"/>
              </a:ext>
            </a:extLst>
          </p:cNvPr>
          <p:cNvSpPr/>
          <p:nvPr userDrawn="1"/>
        </p:nvSpPr>
        <p:spPr>
          <a:xfrm>
            <a:off x="11658600" y="6446520"/>
            <a:ext cx="365760" cy="36576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DFBB0A3A-0E51-49A1-B14D-8C4396D6DC89}" type="slidenum">
              <a:rPr lang="en-GB" sz="1200" smtClean="0">
                <a:solidFill>
                  <a:schemeClr val="bg1"/>
                </a:solidFill>
                <a:latin typeface="Arial" pitchFamily="34" charset="0"/>
                <a:cs typeface="Arial" pitchFamily="34" charset="0"/>
              </a:rPr>
              <a:pPr algn="ctr"/>
              <a:t>‹#›</a:t>
            </a:fld>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661755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77" r:id="rId3"/>
  </p:sldLayoutIdLst>
  <p:hf hdr="0" ftr="0" dt="0"/>
  <p:txStyles>
    <p:titleStyle>
      <a:lvl1pPr algn="ctr" defTabSz="721613" rtl="0" eaLnBrk="1" latinLnBrk="0" hangingPunct="1">
        <a:spcBef>
          <a:spcPct val="0"/>
        </a:spcBef>
        <a:buNone/>
        <a:defRPr sz="3525" kern="1200">
          <a:solidFill>
            <a:schemeClr val="tx1"/>
          </a:solidFill>
          <a:latin typeface="+mj-lt"/>
          <a:ea typeface="+mj-ea"/>
          <a:cs typeface="+mj-cs"/>
        </a:defRPr>
      </a:lvl1pPr>
    </p:titleStyle>
    <p:bodyStyle>
      <a:lvl1pPr marL="270604" indent="-270604" algn="l" defTabSz="721613" rtl="0" eaLnBrk="1" latinLnBrk="0" hangingPunct="1">
        <a:spcBef>
          <a:spcPct val="20000"/>
        </a:spcBef>
        <a:buFont typeface="Arial" pitchFamily="34" charset="0"/>
        <a:buChar char="•"/>
        <a:defRPr sz="2505" kern="1200">
          <a:solidFill>
            <a:schemeClr val="tx1"/>
          </a:solidFill>
          <a:latin typeface="+mn-lt"/>
          <a:ea typeface="+mn-ea"/>
          <a:cs typeface="+mn-cs"/>
        </a:defRPr>
      </a:lvl1pPr>
      <a:lvl2pPr marL="586308" indent="-225504" algn="l" defTabSz="721613" rtl="0" eaLnBrk="1" latinLnBrk="0" hangingPunct="1">
        <a:spcBef>
          <a:spcPct val="20000"/>
        </a:spcBef>
        <a:buFont typeface="Arial" pitchFamily="34" charset="0"/>
        <a:buChar char="–"/>
        <a:defRPr sz="2227" kern="1200">
          <a:solidFill>
            <a:schemeClr val="tx1"/>
          </a:solidFill>
          <a:latin typeface="+mn-lt"/>
          <a:ea typeface="+mn-ea"/>
          <a:cs typeface="+mn-cs"/>
        </a:defRPr>
      </a:lvl2pPr>
      <a:lvl3pPr marL="902015" indent="-180403" algn="l" defTabSz="721613" rtl="0" eaLnBrk="1" latinLnBrk="0" hangingPunct="1">
        <a:spcBef>
          <a:spcPct val="20000"/>
        </a:spcBef>
        <a:buFont typeface="Arial" pitchFamily="34" charset="0"/>
        <a:buChar char="•"/>
        <a:defRPr sz="1948" kern="1200">
          <a:solidFill>
            <a:schemeClr val="tx1"/>
          </a:solidFill>
          <a:latin typeface="+mn-lt"/>
          <a:ea typeface="+mn-ea"/>
          <a:cs typeface="+mn-cs"/>
        </a:defRPr>
      </a:lvl3pPr>
      <a:lvl4pPr marL="1262820"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4pPr>
      <a:lvl5pPr marL="1623626"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5pPr>
      <a:lvl6pPr marL="1984433"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6pPr>
      <a:lvl7pPr marL="2345237"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7pPr>
      <a:lvl8pPr marL="2706043"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8pPr>
      <a:lvl9pPr marL="3066850" indent="-180403" algn="l" defTabSz="721613" rtl="0" eaLnBrk="1" latinLnBrk="0" hangingPunct="1">
        <a:spcBef>
          <a:spcPct val="20000"/>
        </a:spcBef>
        <a:buFont typeface="Arial" pitchFamily="34" charset="0"/>
        <a:buChar char="•"/>
        <a:defRPr sz="1577" kern="1200">
          <a:solidFill>
            <a:schemeClr val="tx1"/>
          </a:solidFill>
          <a:latin typeface="+mn-lt"/>
          <a:ea typeface="+mn-ea"/>
          <a:cs typeface="+mn-cs"/>
        </a:defRPr>
      </a:lvl9pPr>
    </p:bodyStyle>
    <p:otherStyle>
      <a:defPPr>
        <a:defRPr lang="en-US"/>
      </a:defPPr>
      <a:lvl1pPr marL="0" algn="l" defTabSz="721613" rtl="0" eaLnBrk="1" latinLnBrk="0" hangingPunct="1">
        <a:defRPr sz="1392" kern="1200">
          <a:solidFill>
            <a:schemeClr val="tx1"/>
          </a:solidFill>
          <a:latin typeface="+mn-lt"/>
          <a:ea typeface="+mn-ea"/>
          <a:cs typeface="+mn-cs"/>
        </a:defRPr>
      </a:lvl1pPr>
      <a:lvl2pPr marL="360806" algn="l" defTabSz="721613" rtl="0" eaLnBrk="1" latinLnBrk="0" hangingPunct="1">
        <a:defRPr sz="1392" kern="1200">
          <a:solidFill>
            <a:schemeClr val="tx1"/>
          </a:solidFill>
          <a:latin typeface="+mn-lt"/>
          <a:ea typeface="+mn-ea"/>
          <a:cs typeface="+mn-cs"/>
        </a:defRPr>
      </a:lvl2pPr>
      <a:lvl3pPr marL="721613" algn="l" defTabSz="721613" rtl="0" eaLnBrk="1" latinLnBrk="0" hangingPunct="1">
        <a:defRPr sz="1392" kern="1200">
          <a:solidFill>
            <a:schemeClr val="tx1"/>
          </a:solidFill>
          <a:latin typeface="+mn-lt"/>
          <a:ea typeface="+mn-ea"/>
          <a:cs typeface="+mn-cs"/>
        </a:defRPr>
      </a:lvl3pPr>
      <a:lvl4pPr marL="1082417" algn="l" defTabSz="721613" rtl="0" eaLnBrk="1" latinLnBrk="0" hangingPunct="1">
        <a:defRPr sz="1392" kern="1200">
          <a:solidFill>
            <a:schemeClr val="tx1"/>
          </a:solidFill>
          <a:latin typeface="+mn-lt"/>
          <a:ea typeface="+mn-ea"/>
          <a:cs typeface="+mn-cs"/>
        </a:defRPr>
      </a:lvl4pPr>
      <a:lvl5pPr marL="1443223" algn="l" defTabSz="721613" rtl="0" eaLnBrk="1" latinLnBrk="0" hangingPunct="1">
        <a:defRPr sz="1392" kern="1200">
          <a:solidFill>
            <a:schemeClr val="tx1"/>
          </a:solidFill>
          <a:latin typeface="+mn-lt"/>
          <a:ea typeface="+mn-ea"/>
          <a:cs typeface="+mn-cs"/>
        </a:defRPr>
      </a:lvl5pPr>
      <a:lvl6pPr marL="1804030" algn="l" defTabSz="721613" rtl="0" eaLnBrk="1" latinLnBrk="0" hangingPunct="1">
        <a:defRPr sz="1392" kern="1200">
          <a:solidFill>
            <a:schemeClr val="tx1"/>
          </a:solidFill>
          <a:latin typeface="+mn-lt"/>
          <a:ea typeface="+mn-ea"/>
          <a:cs typeface="+mn-cs"/>
        </a:defRPr>
      </a:lvl6pPr>
      <a:lvl7pPr marL="2164835" algn="l" defTabSz="721613" rtl="0" eaLnBrk="1" latinLnBrk="0" hangingPunct="1">
        <a:defRPr sz="1392" kern="1200">
          <a:solidFill>
            <a:schemeClr val="tx1"/>
          </a:solidFill>
          <a:latin typeface="+mn-lt"/>
          <a:ea typeface="+mn-ea"/>
          <a:cs typeface="+mn-cs"/>
        </a:defRPr>
      </a:lvl7pPr>
      <a:lvl8pPr marL="2525640" algn="l" defTabSz="721613" rtl="0" eaLnBrk="1" latinLnBrk="0" hangingPunct="1">
        <a:defRPr sz="1392" kern="1200">
          <a:solidFill>
            <a:schemeClr val="tx1"/>
          </a:solidFill>
          <a:latin typeface="+mn-lt"/>
          <a:ea typeface="+mn-ea"/>
          <a:cs typeface="+mn-cs"/>
        </a:defRPr>
      </a:lvl8pPr>
      <a:lvl9pPr marL="2886447" algn="l" defTabSz="721613" rtl="0" eaLnBrk="1" latinLnBrk="0" hangingPunct="1">
        <a:defRPr sz="139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3EB"/>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74F3CB36-32DE-5BB1-75C8-5F3F3E1B389D}"/>
              </a:ext>
            </a:extLst>
          </p:cNvPr>
          <p:cNvSpPr>
            <a:spLocks noChangeAspect="1"/>
          </p:cNvSpPr>
          <p:nvPr userDrawn="1"/>
        </p:nvSpPr>
        <p:spPr>
          <a:xfrm>
            <a:off x="9418322" y="0"/>
            <a:ext cx="2155369" cy="1645920"/>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785" dirty="0"/>
          </a:p>
        </p:txBody>
      </p:sp>
      <p:sp>
        <p:nvSpPr>
          <p:cNvPr id="10" name="Freeform 15">
            <a:extLst>
              <a:ext uri="{FF2B5EF4-FFF2-40B4-BE49-F238E27FC236}">
                <a16:creationId xmlns:a16="http://schemas.microsoft.com/office/drawing/2014/main" id="{351EE5CC-0978-A2CA-D0E6-832FFE4D5DDD}"/>
              </a:ext>
            </a:extLst>
          </p:cNvPr>
          <p:cNvSpPr>
            <a:spLocks noChangeAspect="1"/>
          </p:cNvSpPr>
          <p:nvPr userDrawn="1"/>
        </p:nvSpPr>
        <p:spPr>
          <a:xfrm>
            <a:off x="548640" y="6035040"/>
            <a:ext cx="3007495" cy="822960"/>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b="-100000"/>
            </a:stretch>
          </a:blipFill>
        </p:spPr>
        <p:txBody>
          <a:bodyPr/>
          <a:lstStyle/>
          <a:p>
            <a:endParaRPr lang="en-GB" sz="1785" dirty="0"/>
          </a:p>
        </p:txBody>
      </p:sp>
      <p:sp>
        <p:nvSpPr>
          <p:cNvPr id="11" name="Freeform 3">
            <a:extLst>
              <a:ext uri="{FF2B5EF4-FFF2-40B4-BE49-F238E27FC236}">
                <a16:creationId xmlns:a16="http://schemas.microsoft.com/office/drawing/2014/main" id="{0DB26443-328F-1C38-B1C2-012211E9CD95}"/>
              </a:ext>
            </a:extLst>
          </p:cNvPr>
          <p:cNvSpPr/>
          <p:nvPr userDrawn="1"/>
        </p:nvSpPr>
        <p:spPr>
          <a:xfrm>
            <a:off x="0" y="548640"/>
            <a:ext cx="3383280" cy="182880"/>
          </a:xfrm>
          <a:custGeom>
            <a:avLst/>
            <a:gdLst/>
            <a:ahLst/>
            <a:cxnLst/>
            <a:rect l="l" t="t" r="r" b="b"/>
            <a:pathLst>
              <a:path w="55859" h="1354667">
                <a:moveTo>
                  <a:pt x="0" y="0"/>
                </a:moveTo>
                <a:lnTo>
                  <a:pt x="55859" y="0"/>
                </a:lnTo>
                <a:lnTo>
                  <a:pt x="55859" y="1354667"/>
                </a:lnTo>
                <a:lnTo>
                  <a:pt x="0" y="1354667"/>
                </a:lnTo>
                <a:close/>
              </a:path>
            </a:pathLst>
          </a:custGeom>
          <a:solidFill>
            <a:srgbClr val="591C32"/>
          </a:solidFill>
        </p:spPr>
        <p:txBody>
          <a:bodyPr/>
          <a:lstStyle/>
          <a:p>
            <a:endParaRPr lang="en-GB" sz="1785" dirty="0"/>
          </a:p>
        </p:txBody>
      </p:sp>
    </p:spTree>
    <p:extLst>
      <p:ext uri="{BB962C8B-B14F-4D97-AF65-F5344CB8AC3E}">
        <p14:creationId xmlns:p14="http://schemas.microsoft.com/office/powerpoint/2010/main" val="122375200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3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530145"/>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 Id="rId5" Type="http://schemas.openxmlformats.org/officeDocument/2006/relationships/chart" Target="../charts/chart27.xml"/><Relationship Id="rId4" Type="http://schemas.openxmlformats.org/officeDocument/2006/relationships/chart" Target="../charts/chart26.xml"/></Relationships>
</file>

<file path=ppt/slides/_rels/slide14.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 Id="rId4" Type="http://schemas.openxmlformats.org/officeDocument/2006/relationships/chart" Target="../charts/char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chart" Target="../charts/chart39.xml"/></Relationships>
</file>

<file path=ppt/slides/_rels/slide1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42.xml"/><Relationship Id="rId4" Type="http://schemas.openxmlformats.org/officeDocument/2006/relationships/chart" Target="../charts/char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da.gov.sg/how-we-can-help/smes-go-digital/ctoaas" TargetMode="Externa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sandbox.gov.my/" TargetMode="Externa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tionaltrainingweek.gov.my/courseList" TargetMode="External"/><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hyperlink" Target="https://www.edtechmarketplace-asia.com/" TargetMode="External"/><Relationship Id="rId4" Type="http://schemas.openxmlformats.org/officeDocument/2006/relationships/hyperlink" Target="https://mdec.my/md-academ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heedgemalaysia.com/node/694698"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s://www.myskillsfuture.gov.sg/csp?_gl=1*10s6s9w*_gcl_au*MjA3NjIzMTc5Mi4xNzUyMDQyOTU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myskillsfuture.gov.sg/content/portal/en/career-resources/career-resources/education-career-personal-development/SkillsFuture_Credit.html" TargetMode="Externa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lom.agc.gov.my/ilims/upload/portal/akta/outputp/pua_20190607_PUA161.pdf"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s://lom.agc.gov.my/ilims/upload/portal/akta/outputp/pua_20190607_PUA162.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210D36-3765-FACD-8144-FA4E98338C66}"/>
              </a:ext>
            </a:extLst>
          </p:cNvPr>
          <p:cNvSpPr>
            <a:spLocks noGrp="1"/>
          </p:cNvSpPr>
          <p:nvPr>
            <p:ph type="body" sz="quarter" idx="15"/>
          </p:nvPr>
        </p:nvSpPr>
        <p:spPr/>
        <p:txBody>
          <a:bodyPr/>
          <a:lstStyle/>
          <a:p>
            <a:r>
              <a:rPr lang="en-MY" noProof="0" dirty="0"/>
              <a:t>Lee Heng Guie</a:t>
            </a:r>
          </a:p>
        </p:txBody>
      </p:sp>
      <p:sp>
        <p:nvSpPr>
          <p:cNvPr id="3" name="Text Placeholder 2">
            <a:extLst>
              <a:ext uri="{FF2B5EF4-FFF2-40B4-BE49-F238E27FC236}">
                <a16:creationId xmlns:a16="http://schemas.microsoft.com/office/drawing/2014/main" id="{DB94C62E-2B1C-34CE-46E0-BDC4C6A9046A}"/>
              </a:ext>
            </a:extLst>
          </p:cNvPr>
          <p:cNvSpPr>
            <a:spLocks noGrp="1"/>
          </p:cNvSpPr>
          <p:nvPr>
            <p:ph type="body" sz="quarter" idx="10"/>
          </p:nvPr>
        </p:nvSpPr>
        <p:spPr>
          <a:xfrm>
            <a:off x="1280160" y="3675527"/>
            <a:ext cx="9966960" cy="523220"/>
          </a:xfrm>
        </p:spPr>
        <p:txBody>
          <a:bodyPr/>
          <a:lstStyle/>
          <a:p>
            <a:r>
              <a:rPr lang="en-US" dirty="0"/>
              <a:t>Hanging In Balance Amid Persistent Uncertainty</a:t>
            </a:r>
            <a:endParaRPr lang="en-MY" noProof="0" dirty="0"/>
          </a:p>
        </p:txBody>
      </p:sp>
      <p:sp>
        <p:nvSpPr>
          <p:cNvPr id="4" name="Text Placeholder 3">
            <a:extLst>
              <a:ext uri="{FF2B5EF4-FFF2-40B4-BE49-F238E27FC236}">
                <a16:creationId xmlns:a16="http://schemas.microsoft.com/office/drawing/2014/main" id="{46E21BEC-C48E-88B0-D6FE-FDB399CF5250}"/>
              </a:ext>
            </a:extLst>
          </p:cNvPr>
          <p:cNvSpPr>
            <a:spLocks noGrp="1"/>
          </p:cNvSpPr>
          <p:nvPr>
            <p:ph type="body" sz="quarter" idx="19"/>
          </p:nvPr>
        </p:nvSpPr>
        <p:spPr/>
        <p:txBody>
          <a:bodyPr/>
          <a:lstStyle/>
          <a:p>
            <a:r>
              <a:rPr lang="en-MY" noProof="0" dirty="0"/>
              <a:t>Executive Director</a:t>
            </a:r>
          </a:p>
        </p:txBody>
      </p:sp>
      <p:sp>
        <p:nvSpPr>
          <p:cNvPr id="5" name="Text Placeholder 4">
            <a:extLst>
              <a:ext uri="{FF2B5EF4-FFF2-40B4-BE49-F238E27FC236}">
                <a16:creationId xmlns:a16="http://schemas.microsoft.com/office/drawing/2014/main" id="{398C3C68-9537-2C48-7C27-8C7830A60A44}"/>
              </a:ext>
            </a:extLst>
          </p:cNvPr>
          <p:cNvSpPr>
            <a:spLocks noGrp="1"/>
          </p:cNvSpPr>
          <p:nvPr>
            <p:ph type="body" sz="quarter" idx="20"/>
          </p:nvPr>
        </p:nvSpPr>
        <p:spPr/>
        <p:txBody>
          <a:bodyPr/>
          <a:lstStyle/>
          <a:p>
            <a:r>
              <a:rPr lang="en-MY" dirty="0"/>
              <a:t>25 August </a:t>
            </a:r>
            <a:r>
              <a:rPr lang="en-MY" noProof="0" dirty="0"/>
              <a:t>2025</a:t>
            </a:r>
          </a:p>
        </p:txBody>
      </p:sp>
      <p:sp>
        <p:nvSpPr>
          <p:cNvPr id="6" name="Text Placeholder 5">
            <a:extLst>
              <a:ext uri="{FF2B5EF4-FFF2-40B4-BE49-F238E27FC236}">
                <a16:creationId xmlns:a16="http://schemas.microsoft.com/office/drawing/2014/main" id="{14B5D686-F2FE-8F79-FCEA-F31DAA32DF1A}"/>
              </a:ext>
            </a:extLst>
          </p:cNvPr>
          <p:cNvSpPr>
            <a:spLocks noGrp="1"/>
          </p:cNvSpPr>
          <p:nvPr>
            <p:ph type="body" sz="quarter" idx="21"/>
          </p:nvPr>
        </p:nvSpPr>
        <p:spPr>
          <a:xfrm>
            <a:off x="1199456" y="2046063"/>
            <a:ext cx="9966960" cy="523220"/>
          </a:xfrm>
        </p:spPr>
        <p:txBody>
          <a:bodyPr/>
          <a:lstStyle/>
          <a:p>
            <a:r>
              <a:rPr lang="en-MY" noProof="0" dirty="0">
                <a:latin typeface="Arial Black" panose="020B0A04020102020204" pitchFamily="34" charset="0"/>
              </a:rPr>
              <a:t>Economic Update </a:t>
            </a:r>
          </a:p>
        </p:txBody>
      </p:sp>
    </p:spTree>
    <p:extLst>
      <p:ext uri="{BB962C8B-B14F-4D97-AF65-F5344CB8AC3E}">
        <p14:creationId xmlns:p14="http://schemas.microsoft.com/office/powerpoint/2010/main" val="189991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66D0-201E-945A-AA48-0C62298AEB8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AFBC99-6FF8-AF53-3F1B-C109BA98DA79}"/>
              </a:ext>
            </a:extLst>
          </p:cNvPr>
          <p:cNvSpPr>
            <a:spLocks noGrp="1"/>
          </p:cNvSpPr>
          <p:nvPr>
            <p:ph type="body" sz="quarter" idx="10"/>
          </p:nvPr>
        </p:nvSpPr>
        <p:spPr/>
        <p:txBody>
          <a:bodyPr/>
          <a:lstStyle/>
          <a:p>
            <a:r>
              <a:rPr lang="en-US" noProof="0" dirty="0"/>
              <a:t>A resilient and growing economy, anchoring on domestic demand</a:t>
            </a:r>
            <a:endParaRPr lang="en-MY" noProof="0" dirty="0"/>
          </a:p>
        </p:txBody>
      </p:sp>
      <p:sp>
        <p:nvSpPr>
          <p:cNvPr id="6" name="TextBox 5">
            <a:extLst>
              <a:ext uri="{FF2B5EF4-FFF2-40B4-BE49-F238E27FC236}">
                <a16:creationId xmlns:a16="http://schemas.microsoft.com/office/drawing/2014/main" id="{17A49EDA-4BD7-4307-096E-D48C93091245}"/>
              </a:ext>
            </a:extLst>
          </p:cNvPr>
          <p:cNvSpPr txBox="1"/>
          <p:nvPr/>
        </p:nvSpPr>
        <p:spPr>
          <a:xfrm>
            <a:off x="6858000" y="731520"/>
            <a:ext cx="5029200" cy="4718279"/>
          </a:xfrm>
          <a:prstGeom prst="rect">
            <a:avLst/>
          </a:prstGeom>
          <a:noFill/>
        </p:spPr>
        <p:txBody>
          <a:bodyPr wrap="square" rtlCol="0">
            <a:spAutoFit/>
          </a:bodyPr>
          <a:lstStyle/>
          <a:p>
            <a:pPr marL="137160" indent="-137160" algn="just">
              <a:lnSpc>
                <a:spcPct val="110000"/>
              </a:lnSpc>
              <a:spcAft>
                <a:spcPts val="12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Real GDP growth expanded 4.4% in 1H 2025</a:t>
            </a:r>
            <a:r>
              <a:rPr lang="en-GB" sz="1400" dirty="0">
                <a:latin typeface="Arial" panose="020B0604020202020204" pitchFamily="34" charset="0"/>
                <a:cs typeface="Arial" panose="020B0604020202020204" pitchFamily="34" charset="0"/>
              </a:rPr>
              <a:t>, on track to achieve at least 4.0%-4.5% in 2025.</a:t>
            </a:r>
          </a:p>
          <a:p>
            <a:pPr marL="137160" indent="-137160" algn="just">
              <a:lnSpc>
                <a:spcPct val="110000"/>
              </a:lnSpc>
              <a:spcAft>
                <a:spcPts val="1200"/>
              </a:spcAft>
              <a:buFont typeface="Arial" panose="020B0604020202020204" pitchFamily="34" charset="0"/>
              <a:buChar char="•"/>
            </a:pPr>
            <a:r>
              <a:rPr lang="en-GB" sz="1400" b="1" noProof="0" dirty="0">
                <a:latin typeface="Arial" panose="020B0604020202020204" pitchFamily="34" charset="0"/>
                <a:cs typeface="Arial" panose="020B0604020202020204" pitchFamily="34" charset="0"/>
              </a:rPr>
              <a:t>Resilient domestic demand</a:t>
            </a:r>
            <a:r>
              <a:rPr lang="en-GB" sz="1400" noProof="0" dirty="0">
                <a:latin typeface="Arial" panose="020B0604020202020204" pitchFamily="34" charset="0"/>
                <a:cs typeface="Arial" panose="020B0604020202020204" pitchFamily="34" charset="0"/>
              </a:rPr>
              <a:t>, particularly private sector expenditure continued to underpin domestic economic growth </a:t>
            </a:r>
            <a:r>
              <a:rPr lang="en-GB" sz="1400" dirty="0">
                <a:latin typeface="Arial" panose="020B0604020202020204" pitchFamily="34" charset="0"/>
                <a:cs typeface="Arial" panose="020B0604020202020204" pitchFamily="34" charset="0"/>
              </a:rPr>
              <a:t>amid slowing exports in 2025</a:t>
            </a:r>
            <a:r>
              <a:rPr lang="en-GB" sz="1400" noProof="0" dirty="0">
                <a:latin typeface="Arial" panose="020B0604020202020204" pitchFamily="34" charset="0"/>
                <a:cs typeface="Arial" panose="020B0604020202020204" pitchFamily="34" charset="0"/>
              </a:rPr>
              <a:t>.</a:t>
            </a:r>
          </a:p>
          <a:p>
            <a:pPr marL="137160" indent="-137160" algn="just">
              <a:lnSpc>
                <a:spcPct val="110000"/>
              </a:lnSpc>
              <a:spcAft>
                <a:spcPts val="1200"/>
              </a:spcAft>
              <a:buFont typeface="Arial" panose="020B0604020202020204" pitchFamily="34" charset="0"/>
              <a:buChar char="•"/>
            </a:pPr>
            <a:r>
              <a:rPr lang="en-GB" sz="1400" b="1" noProof="0" dirty="0">
                <a:latin typeface="Arial" panose="020B0604020202020204" pitchFamily="34" charset="0"/>
                <a:cs typeface="Arial" panose="020B0604020202020204" pitchFamily="34" charset="0"/>
              </a:rPr>
              <a:t>Positive labour market conditions </a:t>
            </a:r>
            <a:r>
              <a:rPr lang="en-GB" sz="1400" noProof="0" dirty="0">
                <a:latin typeface="Arial" panose="020B0604020202020204" pitchFamily="34" charset="0"/>
                <a:cs typeface="Arial" panose="020B0604020202020204" pitchFamily="34" charset="0"/>
              </a:rPr>
              <a:t>(unemployment rate at 3.0% in Apr-Jun), </a:t>
            </a:r>
            <a:r>
              <a:rPr lang="en-GB" sz="1400" b="1" noProof="0" dirty="0">
                <a:latin typeface="Arial" panose="020B0604020202020204" pitchFamily="34" charset="0"/>
                <a:cs typeface="Arial" panose="020B0604020202020204" pitchFamily="34" charset="0"/>
              </a:rPr>
              <a:t>continuous wage growth, low inflation</a:t>
            </a:r>
            <a:r>
              <a:rPr lang="en-GB" sz="1400" noProof="0" dirty="0">
                <a:latin typeface="Arial" panose="020B0604020202020204" pitchFamily="34" charset="0"/>
                <a:cs typeface="Arial" panose="020B0604020202020204" pitchFamily="34" charset="0"/>
              </a:rPr>
              <a:t> (1.1% in June), </a:t>
            </a:r>
            <a:r>
              <a:rPr lang="en-GB" sz="1400" b="1" noProof="0" dirty="0">
                <a:latin typeface="Arial" panose="020B0604020202020204" pitchFamily="34" charset="0"/>
                <a:cs typeface="Arial" panose="020B0604020202020204" pitchFamily="34" charset="0"/>
              </a:rPr>
              <a:t>income-related policy, </a:t>
            </a:r>
            <a:r>
              <a:rPr lang="en-GB" sz="1400" noProof="0" dirty="0">
                <a:latin typeface="Arial" panose="020B0604020202020204" pitchFamily="34" charset="0"/>
                <a:cs typeface="Arial" panose="020B0604020202020204" pitchFamily="34" charset="0"/>
              </a:rPr>
              <a:t>and </a:t>
            </a:r>
            <a:r>
              <a:rPr lang="en-GB" sz="1400" b="1" noProof="0" dirty="0">
                <a:latin typeface="Arial" panose="020B0604020202020204" pitchFamily="34" charset="0"/>
                <a:cs typeface="Arial" panose="020B0604020202020204" pitchFamily="34" charset="0"/>
              </a:rPr>
              <a:t>lower interest rate</a:t>
            </a:r>
            <a:r>
              <a:rPr lang="en-GB" sz="1400" noProof="0" dirty="0">
                <a:latin typeface="Arial" panose="020B0604020202020204" pitchFamily="34" charset="0"/>
                <a:cs typeface="Arial" panose="020B0604020202020204" pitchFamily="34" charset="0"/>
              </a:rPr>
              <a:t> will support household spending.</a:t>
            </a:r>
          </a:p>
          <a:p>
            <a:pPr marL="137160" indent="-137160" algn="just">
              <a:lnSpc>
                <a:spcPct val="110000"/>
              </a:lnSpc>
              <a:spcAft>
                <a:spcPts val="1200"/>
              </a:spcAft>
              <a:buFont typeface="Arial" panose="020B0604020202020204" pitchFamily="34" charset="0"/>
              <a:buChar char="•"/>
            </a:pPr>
            <a:r>
              <a:rPr lang="en-GB" sz="1400" b="1" noProof="0" dirty="0">
                <a:latin typeface="Arial" panose="020B0604020202020204" pitchFamily="34" charset="0"/>
                <a:cs typeface="Arial" panose="020B0604020202020204" pitchFamily="34" charset="0"/>
              </a:rPr>
              <a:t>Investment activity </a:t>
            </a:r>
            <a:r>
              <a:rPr lang="en-GB" sz="1400" noProof="0" dirty="0">
                <a:latin typeface="Arial" panose="020B0604020202020204" pitchFamily="34" charset="0"/>
                <a:cs typeface="Arial" panose="020B0604020202020204" pitchFamily="34" charset="0"/>
              </a:rPr>
              <a:t>will be sustained by the realisation of approved investment in 2021-2024 and progress of multi-year projects in both the private and public sectors.</a:t>
            </a:r>
          </a:p>
          <a:p>
            <a:pPr marL="137160" indent="-137160" algn="just">
              <a:lnSpc>
                <a:spcPct val="110000"/>
              </a:lnSpc>
              <a:spcAft>
                <a:spcPts val="1200"/>
              </a:spcAft>
              <a:buFont typeface="Arial" panose="020B0604020202020204" pitchFamily="34" charset="0"/>
              <a:buChar char="•"/>
            </a:pPr>
            <a:r>
              <a:rPr lang="en-GB" sz="1400" noProof="0" dirty="0">
                <a:latin typeface="Arial" panose="020B0604020202020204" pitchFamily="34" charset="0"/>
                <a:cs typeface="Arial" panose="020B0604020202020204" pitchFamily="34" charset="0"/>
              </a:rPr>
              <a:t>The </a:t>
            </a:r>
            <a:r>
              <a:rPr lang="en-GB" sz="1400" b="1" noProof="0" dirty="0">
                <a:latin typeface="Arial" panose="020B0604020202020204" pitchFamily="34" charset="0"/>
                <a:cs typeface="Arial" panose="020B0604020202020204" pitchFamily="34" charset="0"/>
              </a:rPr>
              <a:t>on-going implementation of catalytic initiatives and master plans</a:t>
            </a:r>
            <a:r>
              <a:rPr lang="en-GB" sz="1400" noProof="0" dirty="0">
                <a:latin typeface="Arial" panose="020B0604020202020204" pitchFamily="34" charset="0"/>
                <a:cs typeface="Arial" panose="020B0604020202020204" pitchFamily="34" charset="0"/>
              </a:rPr>
              <a:t>: New Industrial Master Plan (NIMP) 2030, National Energy Transition Roadmap (NETR), National Semiconductor Strategy (NSS). The impending implementation of the 13</a:t>
            </a:r>
            <a:r>
              <a:rPr lang="en-GB" sz="1400" baseline="30000" noProof="0" dirty="0">
                <a:latin typeface="Arial" panose="020B0604020202020204" pitchFamily="34" charset="0"/>
                <a:cs typeface="Arial" panose="020B0604020202020204" pitchFamily="34" charset="0"/>
              </a:rPr>
              <a:t>th</a:t>
            </a:r>
            <a:r>
              <a:rPr lang="en-GB" sz="1400" noProof="0" dirty="0">
                <a:latin typeface="Arial" panose="020B0604020202020204" pitchFamily="34" charset="0"/>
                <a:cs typeface="Arial" panose="020B0604020202020204" pitchFamily="34" charset="0"/>
              </a:rPr>
              <a:t> Malaysia Plan (2026-2030).</a:t>
            </a:r>
          </a:p>
        </p:txBody>
      </p:sp>
      <p:graphicFrame>
        <p:nvGraphicFramePr>
          <p:cNvPr id="8" name="Chart 7">
            <a:extLst>
              <a:ext uri="{FF2B5EF4-FFF2-40B4-BE49-F238E27FC236}">
                <a16:creationId xmlns:a16="http://schemas.microsoft.com/office/drawing/2014/main" id="{0CBE0537-90AA-34FB-A91F-846A36468557}"/>
              </a:ext>
            </a:extLst>
          </p:cNvPr>
          <p:cNvGraphicFramePr/>
          <p:nvPr>
            <p:extLst>
              <p:ext uri="{D42A27DB-BD31-4B8C-83A1-F6EECF244321}">
                <p14:modId xmlns:p14="http://schemas.microsoft.com/office/powerpoint/2010/main" val="4059290348"/>
              </p:ext>
            </p:extLst>
          </p:nvPr>
        </p:nvGraphicFramePr>
        <p:xfrm>
          <a:off x="182880" y="731520"/>
          <a:ext cx="6400800" cy="2556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0E7927B-3A18-1285-68CF-221077EB3A8A}"/>
              </a:ext>
            </a:extLst>
          </p:cNvPr>
          <p:cNvSpPr txBox="1"/>
          <p:nvPr/>
        </p:nvSpPr>
        <p:spPr>
          <a:xfrm>
            <a:off x="91440" y="6035040"/>
            <a:ext cx="4897495" cy="369332"/>
          </a:xfrm>
          <a:prstGeom prst="rect">
            <a:avLst/>
          </a:prstGeom>
          <a:noFill/>
        </p:spPr>
        <p:txBody>
          <a:bodyPr wrap="none" rtlCol="0">
            <a:spAutoFit/>
          </a:bodyPr>
          <a:lstStyle/>
          <a:p>
            <a:pPr defTabSz="228600"/>
            <a:r>
              <a:rPr lang="en-US" altLang="zh-CN" sz="900" i="1" dirty="0">
                <a:latin typeface="Arial" panose="020B0604020202020204" pitchFamily="34" charset="0"/>
                <a:cs typeface="Arial" panose="020B0604020202020204" pitchFamily="34" charset="0"/>
              </a:rPr>
              <a:t>Note:	2025E was derived based on the 12MP estimates by Ministry of Economy in 13MP.</a:t>
            </a:r>
          </a:p>
          <a:p>
            <a:pPr defTabSz="228600"/>
            <a:r>
              <a:rPr lang="en-US" altLang="zh-CN" sz="900" i="1" dirty="0">
                <a:latin typeface="Arial" panose="020B0604020202020204" pitchFamily="34" charset="0"/>
                <a:cs typeface="Arial" panose="020B0604020202020204" pitchFamily="34" charset="0"/>
              </a:rPr>
              <a:t>Source:	Department of Statistics, Malaysia (DOSM); Ministry of Economy</a:t>
            </a:r>
          </a:p>
        </p:txBody>
      </p:sp>
      <p:graphicFrame>
        <p:nvGraphicFramePr>
          <p:cNvPr id="3" name="Chart 2">
            <a:extLst>
              <a:ext uri="{FF2B5EF4-FFF2-40B4-BE49-F238E27FC236}">
                <a16:creationId xmlns:a16="http://schemas.microsoft.com/office/drawing/2014/main" id="{80E96C95-019F-C76E-7998-37CA0ED7AE92}"/>
              </a:ext>
            </a:extLst>
          </p:cNvPr>
          <p:cNvGraphicFramePr/>
          <p:nvPr>
            <p:extLst>
              <p:ext uri="{D42A27DB-BD31-4B8C-83A1-F6EECF244321}">
                <p14:modId xmlns:p14="http://schemas.microsoft.com/office/powerpoint/2010/main" val="3064384715"/>
              </p:ext>
            </p:extLst>
          </p:nvPr>
        </p:nvGraphicFramePr>
        <p:xfrm>
          <a:off x="182880" y="3474720"/>
          <a:ext cx="6400800" cy="255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556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7D2EA-6099-7EC5-7B50-3900ED8A184F}"/>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0CEFBC9B-A66B-EF16-A096-DAE71230E6FF}"/>
              </a:ext>
            </a:extLst>
          </p:cNvPr>
          <p:cNvSpPr/>
          <p:nvPr/>
        </p:nvSpPr>
        <p:spPr>
          <a:xfrm>
            <a:off x="182880" y="3474720"/>
            <a:ext cx="5303520" cy="256032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11" name="TextBox 10">
            <a:extLst>
              <a:ext uri="{FF2B5EF4-FFF2-40B4-BE49-F238E27FC236}">
                <a16:creationId xmlns:a16="http://schemas.microsoft.com/office/drawing/2014/main" id="{34E99AD9-729B-CF0A-C558-3AD7C50FFF57}"/>
              </a:ext>
            </a:extLst>
          </p:cNvPr>
          <p:cNvSpPr txBox="1"/>
          <p:nvPr/>
        </p:nvSpPr>
        <p:spPr>
          <a:xfrm>
            <a:off x="182880" y="3474720"/>
            <a:ext cx="4031809"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Monthly Real GDP Growth </a:t>
            </a:r>
            <a:r>
              <a:rPr lang="en-MY" sz="1400" noProof="0" dirty="0">
                <a:latin typeface="Arial" panose="020B0604020202020204" pitchFamily="34" charset="0"/>
                <a:cs typeface="Arial" panose="020B0604020202020204" pitchFamily="34" charset="0"/>
              </a:rPr>
              <a:t>(Annual change, %)</a:t>
            </a:r>
          </a:p>
        </p:txBody>
      </p:sp>
      <p:graphicFrame>
        <p:nvGraphicFramePr>
          <p:cNvPr id="9" name="Chart 8">
            <a:extLst>
              <a:ext uri="{FF2B5EF4-FFF2-40B4-BE49-F238E27FC236}">
                <a16:creationId xmlns:a16="http://schemas.microsoft.com/office/drawing/2014/main" id="{4D94647C-22A8-5F8F-7994-0D311C9BE7E9}"/>
              </a:ext>
            </a:extLst>
          </p:cNvPr>
          <p:cNvGraphicFramePr/>
          <p:nvPr/>
        </p:nvGraphicFramePr>
        <p:xfrm>
          <a:off x="228600" y="3794760"/>
          <a:ext cx="5212080" cy="219456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DE1553CA-3D0E-D6B8-5E1C-F51A54AD48BB}"/>
              </a:ext>
            </a:extLst>
          </p:cNvPr>
          <p:cNvSpPr/>
          <p:nvPr/>
        </p:nvSpPr>
        <p:spPr>
          <a:xfrm>
            <a:off x="182880" y="731519"/>
            <a:ext cx="5303520" cy="256032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graphicFrame>
        <p:nvGraphicFramePr>
          <p:cNvPr id="8" name="Chart 7">
            <a:extLst>
              <a:ext uri="{FF2B5EF4-FFF2-40B4-BE49-F238E27FC236}">
                <a16:creationId xmlns:a16="http://schemas.microsoft.com/office/drawing/2014/main" id="{76E43DE0-657A-C007-CA60-03A20FDD72BD}"/>
              </a:ext>
            </a:extLst>
          </p:cNvPr>
          <p:cNvGraphicFramePr/>
          <p:nvPr/>
        </p:nvGraphicFramePr>
        <p:xfrm>
          <a:off x="228600" y="1051560"/>
          <a:ext cx="521208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0726C28-A82F-55B7-EDD7-84AEBDA6A96D}"/>
              </a:ext>
            </a:extLst>
          </p:cNvPr>
          <p:cNvSpPr txBox="1"/>
          <p:nvPr/>
        </p:nvSpPr>
        <p:spPr>
          <a:xfrm>
            <a:off x="182880" y="731520"/>
            <a:ext cx="4193712"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Quarterly Real GDP Growth </a:t>
            </a:r>
            <a:r>
              <a:rPr lang="en-MY" sz="1400" noProof="0" dirty="0">
                <a:latin typeface="Arial" panose="020B0604020202020204" pitchFamily="34" charset="0"/>
                <a:cs typeface="Arial" panose="020B0604020202020204" pitchFamily="34" charset="0"/>
              </a:rPr>
              <a:t>(Annual change, %)</a:t>
            </a:r>
          </a:p>
        </p:txBody>
      </p:sp>
      <p:sp>
        <p:nvSpPr>
          <p:cNvPr id="5" name="Text Placeholder 4">
            <a:extLst>
              <a:ext uri="{FF2B5EF4-FFF2-40B4-BE49-F238E27FC236}">
                <a16:creationId xmlns:a16="http://schemas.microsoft.com/office/drawing/2014/main" id="{F13ED06F-7ABB-F71B-D083-CCE4C345116A}"/>
              </a:ext>
            </a:extLst>
          </p:cNvPr>
          <p:cNvSpPr>
            <a:spLocks noGrp="1"/>
          </p:cNvSpPr>
          <p:nvPr>
            <p:ph type="body" sz="quarter" idx="10"/>
          </p:nvPr>
        </p:nvSpPr>
        <p:spPr/>
        <p:txBody>
          <a:bodyPr/>
          <a:lstStyle/>
          <a:p>
            <a:r>
              <a:rPr lang="en-MY" noProof="0" dirty="0"/>
              <a:t>The Malaysian economy will slow to 4.0% in 2025 and 4.0% in 2026</a:t>
            </a:r>
          </a:p>
        </p:txBody>
      </p:sp>
      <p:sp>
        <p:nvSpPr>
          <p:cNvPr id="1039" name="TextBox 1038">
            <a:extLst>
              <a:ext uri="{FF2B5EF4-FFF2-40B4-BE49-F238E27FC236}">
                <a16:creationId xmlns:a16="http://schemas.microsoft.com/office/drawing/2014/main" id="{BC19A58F-5556-7D09-5E4E-7E3E62AB80F2}"/>
              </a:ext>
            </a:extLst>
          </p:cNvPr>
          <p:cNvSpPr txBox="1"/>
          <p:nvPr/>
        </p:nvSpPr>
        <p:spPr>
          <a:xfrm>
            <a:off x="91440" y="6172200"/>
            <a:ext cx="992579"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Source:	DOSM</a:t>
            </a:r>
            <a:endParaRPr lang="en-MY" sz="900" i="1" noProof="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EAB2AC6-FE15-F609-C7F4-C5F0C5941863}"/>
              </a:ext>
            </a:extLst>
          </p:cNvPr>
          <p:cNvSpPr/>
          <p:nvPr/>
        </p:nvSpPr>
        <p:spPr>
          <a:xfrm>
            <a:off x="3749040" y="1554480"/>
            <a:ext cx="1551066" cy="276999"/>
          </a:xfrm>
          <a:prstGeom prst="rect">
            <a:avLst/>
          </a:prstGeom>
          <a:solidFill>
            <a:srgbClr val="0A324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45720" rIns="45720" bIns="45720" rtlCol="0" anchor="t" anchorCtr="0">
            <a:noAutofit/>
          </a:bodyPr>
          <a:lstStyle/>
          <a:p>
            <a:pPr algn="r" defTabSz="228600" hangingPunct="0"/>
            <a:r>
              <a:rPr lang="en-MY" sz="1200" b="1" noProof="0" dirty="0">
                <a:solidFill>
                  <a:schemeClr val="bg1"/>
                </a:solidFill>
                <a:latin typeface="Arial" pitchFamily="34" charset="0"/>
                <a:ea typeface="宋体" pitchFamily="2" charset="-122"/>
              </a:rPr>
              <a:t>2025E (SERC): 4.0%</a:t>
            </a:r>
          </a:p>
        </p:txBody>
      </p:sp>
      <p:sp>
        <p:nvSpPr>
          <p:cNvPr id="3" name="Rectangle 2">
            <a:extLst>
              <a:ext uri="{FF2B5EF4-FFF2-40B4-BE49-F238E27FC236}">
                <a16:creationId xmlns:a16="http://schemas.microsoft.com/office/drawing/2014/main" id="{701A1D9A-A3D8-39A5-3D9E-E1837B0C0558}"/>
              </a:ext>
            </a:extLst>
          </p:cNvPr>
          <p:cNvSpPr/>
          <p:nvPr/>
        </p:nvSpPr>
        <p:spPr>
          <a:xfrm>
            <a:off x="3383280" y="1188720"/>
            <a:ext cx="1920240" cy="27699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45720" rIns="45720" bIns="45720" rtlCol="0" anchor="t" anchorCtr="0">
            <a:noAutofit/>
          </a:bodyPr>
          <a:lstStyle/>
          <a:p>
            <a:pPr algn="r" defTabSz="228600" hangingPunct="0"/>
            <a:r>
              <a:rPr lang="en-MY" sz="1200" b="1" noProof="0" dirty="0">
                <a:solidFill>
                  <a:schemeClr val="bg1"/>
                </a:solidFill>
                <a:latin typeface="Arial" pitchFamily="34" charset="0"/>
                <a:ea typeface="宋体" pitchFamily="2" charset="-122"/>
              </a:rPr>
              <a:t>2025E (BNM): 4.0%-4.8%</a:t>
            </a:r>
          </a:p>
        </p:txBody>
      </p:sp>
      <p:grpSp>
        <p:nvGrpSpPr>
          <p:cNvPr id="6" name="Group 5">
            <a:extLst>
              <a:ext uri="{FF2B5EF4-FFF2-40B4-BE49-F238E27FC236}">
                <a16:creationId xmlns:a16="http://schemas.microsoft.com/office/drawing/2014/main" id="{1D21F643-528A-2D08-906F-5F48FC9CFD7D}"/>
              </a:ext>
            </a:extLst>
          </p:cNvPr>
          <p:cNvGrpSpPr/>
          <p:nvPr/>
        </p:nvGrpSpPr>
        <p:grpSpPr>
          <a:xfrm>
            <a:off x="5669280" y="3474720"/>
            <a:ext cx="6400800" cy="2560320"/>
            <a:chOff x="5669280" y="731519"/>
            <a:chExt cx="6400800" cy="2560320"/>
          </a:xfrm>
        </p:grpSpPr>
        <p:sp>
          <p:nvSpPr>
            <p:cNvPr id="31" name="Rectangle 30">
              <a:extLst>
                <a:ext uri="{FF2B5EF4-FFF2-40B4-BE49-F238E27FC236}">
                  <a16:creationId xmlns:a16="http://schemas.microsoft.com/office/drawing/2014/main" id="{4FA4E9FC-5BE5-A029-A06D-B93FC3988F77}"/>
                </a:ext>
              </a:extLst>
            </p:cNvPr>
            <p:cNvSpPr/>
            <p:nvPr/>
          </p:nvSpPr>
          <p:spPr>
            <a:xfrm>
              <a:off x="5669280" y="731519"/>
              <a:ext cx="6400800" cy="256032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r>
                <a:rPr lang="en-MY" sz="1400" b="1" noProof="0" dirty="0">
                  <a:solidFill>
                    <a:schemeClr val="tx1"/>
                  </a:solidFill>
                  <a:latin typeface="Arial" panose="020B0604020202020204" pitchFamily="34" charset="0"/>
                  <a:cs typeface="Arial" panose="020B0604020202020204" pitchFamily="34" charset="0"/>
                </a:rPr>
                <a:t>There were signs of the economy is slowing down as reflected in Q2</a:t>
              </a:r>
              <a:endParaRPr lang="en-MY" sz="1400" noProof="0" dirty="0">
                <a:solidFill>
                  <a:schemeClr val="tx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4EFA5BAC-92C6-5B0A-4661-BEB480DC34A7}"/>
                </a:ext>
              </a:extLst>
            </p:cNvPr>
            <p:cNvGraphicFramePr/>
            <p:nvPr/>
          </p:nvGraphicFramePr>
          <p:xfrm>
            <a:off x="5715000" y="1051560"/>
            <a:ext cx="630936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17" name="Arrow: Down 16">
              <a:extLst>
                <a:ext uri="{FF2B5EF4-FFF2-40B4-BE49-F238E27FC236}">
                  <a16:creationId xmlns:a16="http://schemas.microsoft.com/office/drawing/2014/main" id="{33B672D6-1FD8-1D48-FD93-C8BDB7F51D92}"/>
                </a:ext>
              </a:extLst>
            </p:cNvPr>
            <p:cNvSpPr/>
            <p:nvPr/>
          </p:nvSpPr>
          <p:spPr>
            <a:xfrm>
              <a:off x="8046720" y="1828799"/>
              <a:ext cx="182880" cy="182880"/>
            </a:xfrm>
            <a:prstGeom prst="downArrow">
              <a:avLst/>
            </a:prstGeom>
            <a:solidFill>
              <a:srgbClr val="C00000">
                <a:alpha val="80000"/>
              </a:srgbClr>
            </a:solidFill>
            <a:ln w="6350">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18" name="Arrow: Down 17">
              <a:extLst>
                <a:ext uri="{FF2B5EF4-FFF2-40B4-BE49-F238E27FC236}">
                  <a16:creationId xmlns:a16="http://schemas.microsoft.com/office/drawing/2014/main" id="{BB2B2F56-DC49-9CD6-7B1B-3DBF5551D831}"/>
                </a:ext>
              </a:extLst>
            </p:cNvPr>
            <p:cNvSpPr/>
            <p:nvPr/>
          </p:nvSpPr>
          <p:spPr>
            <a:xfrm>
              <a:off x="10515600" y="2606039"/>
              <a:ext cx="182880" cy="182880"/>
            </a:xfrm>
            <a:prstGeom prst="downArrow">
              <a:avLst/>
            </a:prstGeom>
            <a:solidFill>
              <a:srgbClr val="C00000">
                <a:alpha val="80000"/>
              </a:srgbClr>
            </a:solidFill>
            <a:ln w="6350">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21" name="Arrow: Down 20">
              <a:extLst>
                <a:ext uri="{FF2B5EF4-FFF2-40B4-BE49-F238E27FC236}">
                  <a16:creationId xmlns:a16="http://schemas.microsoft.com/office/drawing/2014/main" id="{85BCA4C0-8439-D2A4-8C5C-81689693D0C0}"/>
                </a:ext>
              </a:extLst>
            </p:cNvPr>
            <p:cNvSpPr/>
            <p:nvPr/>
          </p:nvSpPr>
          <p:spPr>
            <a:xfrm>
              <a:off x="11704320" y="1389887"/>
              <a:ext cx="182880" cy="182880"/>
            </a:xfrm>
            <a:prstGeom prst="downArrow">
              <a:avLst/>
            </a:prstGeom>
            <a:solidFill>
              <a:srgbClr val="C00000">
                <a:alpha val="80000"/>
              </a:srgbClr>
            </a:solidFill>
            <a:ln w="6350">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22" name="Arrow: Down 21">
              <a:extLst>
                <a:ext uri="{FF2B5EF4-FFF2-40B4-BE49-F238E27FC236}">
                  <a16:creationId xmlns:a16="http://schemas.microsoft.com/office/drawing/2014/main" id="{96FA2CA9-B8B5-D59E-C336-1131CDEC0B1D}"/>
                </a:ext>
              </a:extLst>
            </p:cNvPr>
            <p:cNvSpPr/>
            <p:nvPr/>
          </p:nvSpPr>
          <p:spPr>
            <a:xfrm rot="10800000">
              <a:off x="9235440" y="1901952"/>
              <a:ext cx="182880" cy="182880"/>
            </a:xfrm>
            <a:prstGeom prst="downArrow">
              <a:avLst/>
            </a:prstGeom>
            <a:solidFill>
              <a:srgbClr val="00B050">
                <a:alpha val="80000"/>
              </a:srgbClr>
            </a:solidFill>
            <a:ln w="6350">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grpSp>
      <p:grpSp>
        <p:nvGrpSpPr>
          <p:cNvPr id="12" name="Group 11">
            <a:extLst>
              <a:ext uri="{FF2B5EF4-FFF2-40B4-BE49-F238E27FC236}">
                <a16:creationId xmlns:a16="http://schemas.microsoft.com/office/drawing/2014/main" id="{4193167D-3370-AEE1-7CD8-5F3D9A13684B}"/>
              </a:ext>
            </a:extLst>
          </p:cNvPr>
          <p:cNvGrpSpPr/>
          <p:nvPr/>
        </p:nvGrpSpPr>
        <p:grpSpPr>
          <a:xfrm>
            <a:off x="5669280" y="731520"/>
            <a:ext cx="6400800" cy="2560320"/>
            <a:chOff x="5669280" y="3474720"/>
            <a:chExt cx="6400800" cy="2560320"/>
          </a:xfrm>
        </p:grpSpPr>
        <p:sp>
          <p:nvSpPr>
            <p:cNvPr id="25" name="Rectangle 24">
              <a:extLst>
                <a:ext uri="{FF2B5EF4-FFF2-40B4-BE49-F238E27FC236}">
                  <a16:creationId xmlns:a16="http://schemas.microsoft.com/office/drawing/2014/main" id="{DE289C79-6B61-87C9-7635-66A242D20CB1}"/>
                </a:ext>
              </a:extLst>
            </p:cNvPr>
            <p:cNvSpPr/>
            <p:nvPr/>
          </p:nvSpPr>
          <p:spPr>
            <a:xfrm>
              <a:off x="5669280" y="3474720"/>
              <a:ext cx="6400800" cy="256032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r>
                <a:rPr lang="en-GB" sz="1400" b="1" spc="-30" dirty="0">
                  <a:solidFill>
                    <a:schemeClr val="tx1"/>
                  </a:solidFill>
                  <a:latin typeface="Arial" panose="020B0604020202020204" pitchFamily="34" charset="0"/>
                  <a:cs typeface="Arial" panose="020B0604020202020204" pitchFamily="34" charset="0"/>
                </a:rPr>
                <a:t>Resilient domestic demand partly offset by trade drag in Q2 2025</a:t>
              </a:r>
              <a:endParaRPr lang="en-MY" sz="1400" spc="-30" noProof="0" dirty="0">
                <a:solidFill>
                  <a:schemeClr val="tx1"/>
                </a:solidFill>
                <a:latin typeface="Arial" panose="020B0604020202020204" pitchFamily="34" charset="0"/>
                <a:cs typeface="Arial" panose="020B0604020202020204" pitchFamily="34" charset="0"/>
              </a:endParaRPr>
            </a:p>
          </p:txBody>
        </p:sp>
        <p:graphicFrame>
          <p:nvGraphicFramePr>
            <p:cNvPr id="33" name="Chart 32">
              <a:extLst>
                <a:ext uri="{FF2B5EF4-FFF2-40B4-BE49-F238E27FC236}">
                  <a16:creationId xmlns:a16="http://schemas.microsoft.com/office/drawing/2014/main" id="{B5247EBA-CAF2-FAB2-2319-53C99C483545}"/>
                </a:ext>
              </a:extLst>
            </p:cNvPr>
            <p:cNvGraphicFramePr/>
            <p:nvPr/>
          </p:nvGraphicFramePr>
          <p:xfrm>
            <a:off x="5715000" y="3794760"/>
            <a:ext cx="6309360" cy="2194560"/>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TextBox 3">
            <a:extLst>
              <a:ext uri="{FF2B5EF4-FFF2-40B4-BE49-F238E27FC236}">
                <a16:creationId xmlns:a16="http://schemas.microsoft.com/office/drawing/2014/main" id="{E75D5185-223B-F275-1336-602A5869F437}"/>
              </a:ext>
            </a:extLst>
          </p:cNvPr>
          <p:cNvSpPr txBox="1"/>
          <p:nvPr/>
        </p:nvSpPr>
        <p:spPr>
          <a:xfrm>
            <a:off x="1828800" y="6172200"/>
            <a:ext cx="1444626"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AE = Advance estimates</a:t>
            </a:r>
            <a:endParaRPr lang="en-MY" sz="900" i="1" noProof="0" dirty="0">
              <a:solidFill>
                <a:prstClr val="black"/>
              </a:solidFill>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0CF9F87E-CB5E-37EB-336C-53006A46264F}"/>
              </a:ext>
            </a:extLst>
          </p:cNvPr>
          <p:cNvSpPr/>
          <p:nvPr/>
        </p:nvSpPr>
        <p:spPr>
          <a:xfrm rot="10800000">
            <a:off x="6858000" y="4480560"/>
            <a:ext cx="182880" cy="182880"/>
          </a:xfrm>
          <a:prstGeom prst="downArrow">
            <a:avLst/>
          </a:prstGeom>
          <a:solidFill>
            <a:srgbClr val="00B050">
              <a:alpha val="40000"/>
            </a:srgbClr>
          </a:solidFill>
          <a:ln w="6350">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181489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6FB2-AA90-2821-B4C0-EC01CF8B0A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9074D0-348A-CDDF-50C7-80E67B97A95A}"/>
              </a:ext>
            </a:extLst>
          </p:cNvPr>
          <p:cNvSpPr>
            <a:spLocks noGrp="1"/>
          </p:cNvSpPr>
          <p:nvPr>
            <p:ph type="body" sz="quarter" idx="10"/>
          </p:nvPr>
        </p:nvSpPr>
        <p:spPr/>
        <p:txBody>
          <a:bodyPr/>
          <a:lstStyle/>
          <a:p>
            <a:r>
              <a:rPr lang="en-MY" noProof="0" dirty="0"/>
              <a:t>Households could begin to bend, but not break</a:t>
            </a:r>
          </a:p>
        </p:txBody>
      </p:sp>
      <p:grpSp>
        <p:nvGrpSpPr>
          <p:cNvPr id="29" name="Group 28">
            <a:extLst>
              <a:ext uri="{FF2B5EF4-FFF2-40B4-BE49-F238E27FC236}">
                <a16:creationId xmlns:a16="http://schemas.microsoft.com/office/drawing/2014/main" id="{FBC2890C-6A88-66D0-0462-17F9B54F0C17}"/>
              </a:ext>
            </a:extLst>
          </p:cNvPr>
          <p:cNvGrpSpPr/>
          <p:nvPr/>
        </p:nvGrpSpPr>
        <p:grpSpPr>
          <a:xfrm>
            <a:off x="182880" y="731519"/>
            <a:ext cx="5303520" cy="2651760"/>
            <a:chOff x="182880" y="731519"/>
            <a:chExt cx="5852163" cy="2651760"/>
          </a:xfrm>
        </p:grpSpPr>
        <p:sp>
          <p:nvSpPr>
            <p:cNvPr id="30" name="Rectangle 29">
              <a:extLst>
                <a:ext uri="{FF2B5EF4-FFF2-40B4-BE49-F238E27FC236}">
                  <a16:creationId xmlns:a16="http://schemas.microsoft.com/office/drawing/2014/main" id="{3CD00898-A728-934C-DDCC-B46666E877CF}"/>
                </a:ext>
              </a:extLst>
            </p:cNvPr>
            <p:cNvSpPr/>
            <p:nvPr/>
          </p:nvSpPr>
          <p:spPr>
            <a:xfrm>
              <a:off x="182880" y="731519"/>
              <a:ext cx="5852163"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F03031DD-2F18-E514-8117-42B9221D0C9A}"/>
                </a:ext>
              </a:extLst>
            </p:cNvPr>
            <p:cNvSpPr/>
            <p:nvPr/>
          </p:nvSpPr>
          <p:spPr>
            <a:xfrm>
              <a:off x="228600" y="1051560"/>
              <a:ext cx="5751264"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6" name="TextBox 35">
              <a:extLst>
                <a:ext uri="{FF2B5EF4-FFF2-40B4-BE49-F238E27FC236}">
                  <a16:creationId xmlns:a16="http://schemas.microsoft.com/office/drawing/2014/main" id="{56B507E0-EA88-8264-113B-78D824CF047B}"/>
                </a:ext>
              </a:extLst>
            </p:cNvPr>
            <p:cNvSpPr txBox="1"/>
            <p:nvPr/>
          </p:nvSpPr>
          <p:spPr>
            <a:xfrm>
              <a:off x="182880" y="731520"/>
              <a:ext cx="4726673"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Private Consumption Growth </a:t>
              </a:r>
              <a:r>
                <a:rPr lang="en-MY" sz="1400" noProof="0" dirty="0">
                  <a:latin typeface="Arial" panose="020B0604020202020204" pitchFamily="34" charset="0"/>
                  <a:cs typeface="Arial" panose="020B0604020202020204" pitchFamily="34" charset="0"/>
                </a:rPr>
                <a:t>(Annual change, %)</a:t>
              </a:r>
            </a:p>
          </p:txBody>
        </p:sp>
      </p:grpSp>
      <p:graphicFrame>
        <p:nvGraphicFramePr>
          <p:cNvPr id="40" name="Chart 39">
            <a:extLst>
              <a:ext uri="{FF2B5EF4-FFF2-40B4-BE49-F238E27FC236}">
                <a16:creationId xmlns:a16="http://schemas.microsoft.com/office/drawing/2014/main" id="{4FDE94C1-E01D-AFE2-955E-1C175A9C12AD}"/>
              </a:ext>
            </a:extLst>
          </p:cNvPr>
          <p:cNvGraphicFramePr/>
          <p:nvPr/>
        </p:nvGraphicFramePr>
        <p:xfrm>
          <a:off x="228600" y="1051560"/>
          <a:ext cx="512064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54" name="Rectangle 53">
            <a:extLst>
              <a:ext uri="{FF2B5EF4-FFF2-40B4-BE49-F238E27FC236}">
                <a16:creationId xmlns:a16="http://schemas.microsoft.com/office/drawing/2014/main" id="{ABCD9F6B-8226-1609-5943-BABE6EF5C08B}"/>
              </a:ext>
            </a:extLst>
          </p:cNvPr>
          <p:cNvSpPr/>
          <p:nvPr/>
        </p:nvSpPr>
        <p:spPr>
          <a:xfrm>
            <a:off x="274320" y="1097280"/>
            <a:ext cx="1568250" cy="276999"/>
          </a:xfrm>
          <a:prstGeom prst="rect">
            <a:avLst/>
          </a:prstGeom>
          <a:solidFill>
            <a:srgbClr val="0A324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45720" rIns="45720" bIns="45720" rtlCol="0" anchor="t" anchorCtr="0">
            <a:spAutoFit/>
          </a:bodyPr>
          <a:lstStyle/>
          <a:p>
            <a:pPr algn="just" defTabSz="228600" hangingPunct="0"/>
            <a:r>
              <a:rPr lang="en-MY" sz="1200" b="1" noProof="0" dirty="0">
                <a:solidFill>
                  <a:schemeClr val="bg1"/>
                </a:solidFill>
                <a:latin typeface="Arial" pitchFamily="34" charset="0"/>
                <a:ea typeface="宋体" pitchFamily="2" charset="-122"/>
              </a:rPr>
              <a:t>2011-2019: 7.1% p.a.</a:t>
            </a:r>
          </a:p>
        </p:txBody>
      </p:sp>
      <p:cxnSp>
        <p:nvCxnSpPr>
          <p:cNvPr id="63" name="Straight Connector 62">
            <a:extLst>
              <a:ext uri="{FF2B5EF4-FFF2-40B4-BE49-F238E27FC236}">
                <a16:creationId xmlns:a16="http://schemas.microsoft.com/office/drawing/2014/main" id="{FC7D6978-ABA0-B59B-BDA8-A9D9F11B62A0}"/>
              </a:ext>
            </a:extLst>
          </p:cNvPr>
          <p:cNvCxnSpPr/>
          <p:nvPr/>
        </p:nvCxnSpPr>
        <p:spPr>
          <a:xfrm>
            <a:off x="4416956" y="1371600"/>
            <a:ext cx="0" cy="187452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08DB7D2F-6450-28E0-DDF4-8C10EA561A7A}"/>
              </a:ext>
            </a:extLst>
          </p:cNvPr>
          <p:cNvGrpSpPr/>
          <p:nvPr/>
        </p:nvGrpSpPr>
        <p:grpSpPr>
          <a:xfrm>
            <a:off x="182880" y="3474720"/>
            <a:ext cx="5303520" cy="2651760"/>
            <a:chOff x="182880" y="731519"/>
            <a:chExt cx="5852167" cy="2651760"/>
          </a:xfrm>
        </p:grpSpPr>
        <p:sp>
          <p:nvSpPr>
            <p:cNvPr id="70" name="Rectangle 69">
              <a:extLst>
                <a:ext uri="{FF2B5EF4-FFF2-40B4-BE49-F238E27FC236}">
                  <a16:creationId xmlns:a16="http://schemas.microsoft.com/office/drawing/2014/main" id="{2A1F256B-2396-F353-62B4-94B7A69BF3DF}"/>
                </a:ext>
              </a:extLst>
            </p:cNvPr>
            <p:cNvSpPr/>
            <p:nvPr/>
          </p:nvSpPr>
          <p:spPr>
            <a:xfrm>
              <a:off x="182880" y="731519"/>
              <a:ext cx="5852167"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71" name="Rectangle 70">
              <a:extLst>
                <a:ext uri="{FF2B5EF4-FFF2-40B4-BE49-F238E27FC236}">
                  <a16:creationId xmlns:a16="http://schemas.microsoft.com/office/drawing/2014/main" id="{B37F309C-AECA-916A-F47E-3EB89575DD13}"/>
                </a:ext>
              </a:extLst>
            </p:cNvPr>
            <p:cNvSpPr/>
            <p:nvPr/>
          </p:nvSpPr>
          <p:spPr>
            <a:xfrm>
              <a:off x="228599" y="1051560"/>
              <a:ext cx="5751263"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72" name="TextBox 71">
              <a:extLst>
                <a:ext uri="{FF2B5EF4-FFF2-40B4-BE49-F238E27FC236}">
                  <a16:creationId xmlns:a16="http://schemas.microsoft.com/office/drawing/2014/main" id="{A6901D57-E140-E7C6-74F3-2AC555980872}"/>
                </a:ext>
              </a:extLst>
            </p:cNvPr>
            <p:cNvSpPr txBox="1"/>
            <p:nvPr/>
          </p:nvSpPr>
          <p:spPr>
            <a:xfrm>
              <a:off x="182880" y="731520"/>
              <a:ext cx="5083694"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Real Wage Growth per Employee </a:t>
              </a:r>
              <a:r>
                <a:rPr lang="en-MY" sz="1400" noProof="0" dirty="0">
                  <a:latin typeface="Arial" panose="020B0604020202020204" pitchFamily="34" charset="0"/>
                  <a:cs typeface="Arial" panose="020B0604020202020204" pitchFamily="34" charset="0"/>
                </a:rPr>
                <a:t>(Annual change, %)</a:t>
              </a:r>
            </a:p>
          </p:txBody>
        </p:sp>
      </p:grpSp>
      <p:graphicFrame>
        <p:nvGraphicFramePr>
          <p:cNvPr id="74" name="Chart 73">
            <a:extLst>
              <a:ext uri="{FF2B5EF4-FFF2-40B4-BE49-F238E27FC236}">
                <a16:creationId xmlns:a16="http://schemas.microsoft.com/office/drawing/2014/main" id="{9B15C7D3-C429-77C6-2525-E6092C533463}"/>
              </a:ext>
            </a:extLst>
          </p:cNvPr>
          <p:cNvGraphicFramePr/>
          <p:nvPr/>
        </p:nvGraphicFramePr>
        <p:xfrm>
          <a:off x="228600" y="3794760"/>
          <a:ext cx="5120640" cy="228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5565AAF9-5B66-0597-8D50-C863ABE32234}"/>
              </a:ext>
            </a:extLst>
          </p:cNvPr>
          <p:cNvGrpSpPr/>
          <p:nvPr/>
        </p:nvGrpSpPr>
        <p:grpSpPr>
          <a:xfrm>
            <a:off x="5577840" y="731519"/>
            <a:ext cx="6400800" cy="2651760"/>
            <a:chOff x="5577840" y="3474720"/>
            <a:chExt cx="6400800" cy="2651760"/>
          </a:xfrm>
        </p:grpSpPr>
        <p:grpSp>
          <p:nvGrpSpPr>
            <p:cNvPr id="56" name="Group 55">
              <a:extLst>
                <a:ext uri="{FF2B5EF4-FFF2-40B4-BE49-F238E27FC236}">
                  <a16:creationId xmlns:a16="http://schemas.microsoft.com/office/drawing/2014/main" id="{48F4DF80-4FD1-1738-E279-188EE482AD86}"/>
                </a:ext>
              </a:extLst>
            </p:cNvPr>
            <p:cNvGrpSpPr/>
            <p:nvPr/>
          </p:nvGrpSpPr>
          <p:grpSpPr>
            <a:xfrm>
              <a:off x="5577840" y="3474720"/>
              <a:ext cx="6400800" cy="2651760"/>
              <a:chOff x="182880" y="731519"/>
              <a:chExt cx="7062948" cy="2651760"/>
            </a:xfrm>
          </p:grpSpPr>
          <p:sp>
            <p:nvSpPr>
              <p:cNvPr id="57" name="Rectangle 56">
                <a:extLst>
                  <a:ext uri="{FF2B5EF4-FFF2-40B4-BE49-F238E27FC236}">
                    <a16:creationId xmlns:a16="http://schemas.microsoft.com/office/drawing/2014/main" id="{EECE3EB7-16E7-7FC9-F035-FDECA372FBD1}"/>
                  </a:ext>
                </a:extLst>
              </p:cNvPr>
              <p:cNvSpPr/>
              <p:nvPr/>
            </p:nvSpPr>
            <p:spPr>
              <a:xfrm>
                <a:off x="182880" y="731519"/>
                <a:ext cx="7062948"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58" name="Rectangle 57">
                <a:extLst>
                  <a:ext uri="{FF2B5EF4-FFF2-40B4-BE49-F238E27FC236}">
                    <a16:creationId xmlns:a16="http://schemas.microsoft.com/office/drawing/2014/main" id="{96CE8C7B-7AE3-2498-AE59-4EF7BF4F2768}"/>
                  </a:ext>
                </a:extLst>
              </p:cNvPr>
              <p:cNvSpPr/>
              <p:nvPr/>
            </p:nvSpPr>
            <p:spPr>
              <a:xfrm>
                <a:off x="228600" y="1051560"/>
                <a:ext cx="6962049"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60" name="TextBox 59">
                <a:extLst>
                  <a:ext uri="{FF2B5EF4-FFF2-40B4-BE49-F238E27FC236}">
                    <a16:creationId xmlns:a16="http://schemas.microsoft.com/office/drawing/2014/main" id="{D6F460B1-85C1-CAF2-339F-7ED1F1FE8A0A}"/>
                  </a:ext>
                </a:extLst>
              </p:cNvPr>
              <p:cNvSpPr txBox="1"/>
              <p:nvPr/>
            </p:nvSpPr>
            <p:spPr>
              <a:xfrm>
                <a:off x="182880" y="731520"/>
                <a:ext cx="5844571"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Selected Private Consumption Indicators </a:t>
                </a:r>
                <a:r>
                  <a:rPr lang="en-MY" sz="1400" noProof="0" dirty="0">
                    <a:latin typeface="Arial" panose="020B0604020202020204" pitchFamily="34" charset="0"/>
                    <a:cs typeface="Arial" panose="020B0604020202020204" pitchFamily="34" charset="0"/>
                  </a:rPr>
                  <a:t>(Annual change, %)</a:t>
                </a:r>
              </a:p>
            </p:txBody>
          </p:sp>
        </p:grpSp>
        <p:graphicFrame>
          <p:nvGraphicFramePr>
            <p:cNvPr id="76" name="Chart 75">
              <a:extLst>
                <a:ext uri="{FF2B5EF4-FFF2-40B4-BE49-F238E27FC236}">
                  <a16:creationId xmlns:a16="http://schemas.microsoft.com/office/drawing/2014/main" id="{0AE520C3-8B7D-4B96-EA6C-577D3DCEA328}"/>
                </a:ext>
              </a:extLst>
            </p:cNvPr>
            <p:cNvGraphicFramePr/>
            <p:nvPr/>
          </p:nvGraphicFramePr>
          <p:xfrm>
            <a:off x="5623560" y="3794760"/>
            <a:ext cx="6217920" cy="2286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78" name="TextBox 77">
            <a:extLst>
              <a:ext uri="{FF2B5EF4-FFF2-40B4-BE49-F238E27FC236}">
                <a16:creationId xmlns:a16="http://schemas.microsoft.com/office/drawing/2014/main" id="{2407F851-DA0F-C777-8252-8C60D432F846}"/>
              </a:ext>
            </a:extLst>
          </p:cNvPr>
          <p:cNvSpPr txBox="1"/>
          <p:nvPr/>
        </p:nvSpPr>
        <p:spPr>
          <a:xfrm>
            <a:off x="91440" y="6172200"/>
            <a:ext cx="2223686"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Source:	DOSM; BNM; SERC’s forecast</a:t>
            </a:r>
            <a:endParaRPr lang="en-MY" sz="900" i="1" noProof="0" dirty="0">
              <a:solidFill>
                <a:prstClr val="black"/>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209DDA7-6BB9-B6DC-E755-963ADC799433}"/>
              </a:ext>
            </a:extLst>
          </p:cNvPr>
          <p:cNvGrpSpPr/>
          <p:nvPr/>
        </p:nvGrpSpPr>
        <p:grpSpPr>
          <a:xfrm>
            <a:off x="5577840" y="3474720"/>
            <a:ext cx="6400800" cy="1645920"/>
            <a:chOff x="6583680" y="731520"/>
            <a:chExt cx="5379720" cy="1645920"/>
          </a:xfrm>
        </p:grpSpPr>
        <p:sp>
          <p:nvSpPr>
            <p:cNvPr id="10" name="Rectangle 9">
              <a:extLst>
                <a:ext uri="{FF2B5EF4-FFF2-40B4-BE49-F238E27FC236}">
                  <a16:creationId xmlns:a16="http://schemas.microsoft.com/office/drawing/2014/main" id="{C592F763-460F-0A9D-4301-18D6359AE092}"/>
                </a:ext>
              </a:extLst>
            </p:cNvPr>
            <p:cNvSpPr/>
            <p:nvPr/>
          </p:nvSpPr>
          <p:spPr>
            <a:xfrm>
              <a:off x="6583680" y="731520"/>
              <a:ext cx="5379720" cy="164592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r>
                <a:rPr lang="en-MY" sz="1400" b="1" noProof="0" dirty="0">
                  <a:solidFill>
                    <a:schemeClr val="tx1"/>
                  </a:solidFill>
                  <a:latin typeface="Arial" panose="020B0604020202020204" pitchFamily="34" charset="0"/>
                  <a:cs typeface="Arial" panose="020B0604020202020204" pitchFamily="34" charset="0"/>
                </a:rPr>
                <a:t>Factors Supporting Household Consumption Expenditure</a:t>
              </a:r>
              <a:endParaRPr lang="en-MY" sz="1400" noProof="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35C3CE1-58C9-7990-1735-9A2B2074FFF0}"/>
                </a:ext>
              </a:extLst>
            </p:cNvPr>
            <p:cNvSpPr txBox="1"/>
            <p:nvPr/>
          </p:nvSpPr>
          <p:spPr>
            <a:xfrm>
              <a:off x="6629400" y="1051560"/>
              <a:ext cx="5302867" cy="1280160"/>
            </a:xfrm>
            <a:prstGeom prst="rect">
              <a:avLst/>
            </a:prstGeom>
            <a:solidFill>
              <a:srgbClr val="FFF3EB"/>
            </a:solidFill>
          </p:spPr>
          <p:txBody>
            <a:bodyPr wrap="square" tIns="45720" bIns="45720" rtlCol="0">
              <a:noAutofit/>
            </a:bodyPr>
            <a:lstStyle/>
            <a:p>
              <a:pPr marL="137160" indent="-137160" algn="just" defTabSz="228600">
                <a:lnSpc>
                  <a:spcPct val="114000"/>
                </a:lnSpc>
                <a:spcAft>
                  <a:spcPts val="300"/>
                </a:spcAft>
                <a:buFont typeface="Arial" panose="020B0604020202020204" pitchFamily="34" charset="0"/>
                <a:buChar char="•"/>
              </a:pPr>
              <a:r>
                <a:rPr lang="en-MY" sz="1200" noProof="0" dirty="0">
                  <a:latin typeface="Arial" panose="020B0604020202020204" pitchFamily="34" charset="0"/>
                  <a:cs typeface="Arial" panose="020B0604020202020204" pitchFamily="34" charset="0"/>
                </a:rPr>
                <a:t>Stable labour market conditions with a moderate wage growth.</a:t>
              </a:r>
            </a:p>
            <a:p>
              <a:pPr marL="137160" indent="-137160" algn="just" defTabSz="228600">
                <a:lnSpc>
                  <a:spcPct val="114000"/>
                </a:lnSpc>
                <a:spcAft>
                  <a:spcPts val="300"/>
                </a:spcAft>
                <a:buFont typeface="Arial" panose="020B0604020202020204" pitchFamily="34" charset="0"/>
                <a:buChar char="•"/>
              </a:pPr>
              <a:r>
                <a:rPr lang="en-MY" sz="1200" noProof="0" dirty="0">
                  <a:latin typeface="Arial" panose="020B0604020202020204" pitchFamily="34" charset="0"/>
                  <a:cs typeface="Arial" panose="020B0604020202020204" pitchFamily="34" charset="0"/>
                </a:rPr>
                <a:t>Higher minimum wage, EPF Flexible Account 3 withdrawal facility, and the Public Service Remuneration System (SSPA).</a:t>
              </a:r>
            </a:p>
            <a:p>
              <a:pPr marL="137160" indent="-137160" algn="just" defTabSz="228600">
                <a:lnSpc>
                  <a:spcPct val="114000"/>
                </a:lnSpc>
                <a:spcAft>
                  <a:spcPts val="300"/>
                </a:spcAft>
                <a:buFont typeface="Arial" panose="020B0604020202020204" pitchFamily="34" charset="0"/>
                <a:buChar char="•"/>
              </a:pPr>
              <a:r>
                <a:rPr lang="en-MY" sz="1200" noProof="0" dirty="0">
                  <a:latin typeface="Arial" panose="020B0604020202020204" pitchFamily="34" charset="0"/>
                  <a:cs typeface="Arial" panose="020B0604020202020204" pitchFamily="34" charset="0"/>
                </a:rPr>
                <a:t>Improved targeted cash assistance programmes: RM15 billion in 2025.</a:t>
              </a:r>
            </a:p>
            <a:p>
              <a:pPr marL="137160" indent="-137160" algn="just" defTabSz="228600">
                <a:lnSpc>
                  <a:spcPct val="114000"/>
                </a:lnSpc>
                <a:spcAft>
                  <a:spcPts val="300"/>
                </a:spcAft>
                <a:buFont typeface="Arial" panose="020B0604020202020204" pitchFamily="34" charset="0"/>
                <a:buChar char="•"/>
              </a:pPr>
              <a:r>
                <a:rPr lang="en-MY" sz="1200" spc="-20" noProof="0" dirty="0">
                  <a:latin typeface="Arial" panose="020B0604020202020204" pitchFamily="34" charset="0"/>
                  <a:cs typeface="Arial" panose="020B0604020202020204" pitchFamily="34" charset="0"/>
                </a:rPr>
                <a:t>Sustained tourism activities: Target 31.4 million tourist arrivals in 2025 (25.0 million in 2024).</a:t>
              </a:r>
            </a:p>
          </p:txBody>
        </p:sp>
      </p:grpSp>
      <p:grpSp>
        <p:nvGrpSpPr>
          <p:cNvPr id="7" name="Group 6">
            <a:extLst>
              <a:ext uri="{FF2B5EF4-FFF2-40B4-BE49-F238E27FC236}">
                <a16:creationId xmlns:a16="http://schemas.microsoft.com/office/drawing/2014/main" id="{5945FC90-BFE7-BC8A-BF87-46271FEFC100}"/>
              </a:ext>
            </a:extLst>
          </p:cNvPr>
          <p:cNvGrpSpPr/>
          <p:nvPr/>
        </p:nvGrpSpPr>
        <p:grpSpPr>
          <a:xfrm>
            <a:off x="5577840" y="5212080"/>
            <a:ext cx="6400800" cy="1097280"/>
            <a:chOff x="6583680" y="731520"/>
            <a:chExt cx="5379720" cy="1097280"/>
          </a:xfrm>
        </p:grpSpPr>
        <p:sp>
          <p:nvSpPr>
            <p:cNvPr id="8" name="Rectangle 7">
              <a:extLst>
                <a:ext uri="{FF2B5EF4-FFF2-40B4-BE49-F238E27FC236}">
                  <a16:creationId xmlns:a16="http://schemas.microsoft.com/office/drawing/2014/main" id="{F7EC0DC8-C927-2345-C5FF-78B0F8DD6F70}"/>
                </a:ext>
              </a:extLst>
            </p:cNvPr>
            <p:cNvSpPr/>
            <p:nvPr/>
          </p:nvSpPr>
          <p:spPr>
            <a:xfrm>
              <a:off x="6583680" y="731520"/>
              <a:ext cx="5379720" cy="109728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r>
                <a:rPr lang="en-MY" sz="1400" b="1" noProof="0" dirty="0">
                  <a:solidFill>
                    <a:schemeClr val="tx1"/>
                  </a:solidFill>
                  <a:latin typeface="Arial" panose="020B0604020202020204" pitchFamily="34" charset="0"/>
                  <a:cs typeface="Arial" panose="020B0604020202020204" pitchFamily="34" charset="0"/>
                </a:rPr>
                <a:t>Factors Weighing on Discretionary Consumer Spending</a:t>
              </a:r>
              <a:endParaRPr lang="en-MY" sz="1400" noProof="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824C6E-3837-D0E3-80F4-0BA3DF2E0CBE}"/>
                </a:ext>
              </a:extLst>
            </p:cNvPr>
            <p:cNvSpPr txBox="1"/>
            <p:nvPr/>
          </p:nvSpPr>
          <p:spPr>
            <a:xfrm>
              <a:off x="6629400" y="1051560"/>
              <a:ext cx="5295662" cy="731520"/>
            </a:xfrm>
            <a:prstGeom prst="rect">
              <a:avLst/>
            </a:prstGeom>
            <a:solidFill>
              <a:srgbClr val="FFF3EB"/>
            </a:solidFill>
          </p:spPr>
          <p:txBody>
            <a:bodyPr wrap="square" tIns="45720" bIns="45720" rtlCol="0">
              <a:noAutofit/>
            </a:bodyPr>
            <a:lstStyle/>
            <a:p>
              <a:pPr marL="137160" indent="-137160" algn="just" defTabSz="228600">
                <a:lnSpc>
                  <a:spcPct val="114000"/>
                </a:lnSpc>
                <a:spcAft>
                  <a:spcPts val="300"/>
                </a:spcAft>
                <a:buFont typeface="Arial" panose="020B0604020202020204" pitchFamily="34" charset="0"/>
                <a:buChar char="•"/>
              </a:pPr>
              <a:r>
                <a:rPr lang="en-MY" sz="1200" noProof="0" dirty="0">
                  <a:latin typeface="Arial" panose="020B0604020202020204" pitchFamily="34" charset="0"/>
                  <a:cs typeface="Arial" panose="020B0604020202020204" pitchFamily="34" charset="0"/>
                </a:rPr>
                <a:t>Rising cost of living pressures.</a:t>
              </a:r>
            </a:p>
            <a:p>
              <a:pPr marL="137160" indent="-137160" algn="just" defTabSz="228600">
                <a:lnSpc>
                  <a:spcPct val="114000"/>
                </a:lnSpc>
                <a:spcAft>
                  <a:spcPts val="300"/>
                </a:spcAft>
                <a:buFont typeface="Arial" panose="020B0604020202020204" pitchFamily="34" charset="0"/>
                <a:buChar char="•"/>
              </a:pPr>
              <a:r>
                <a:rPr lang="en-MY" sz="1200" noProof="0" dirty="0">
                  <a:latin typeface="Arial" panose="020B0604020202020204" pitchFamily="34" charset="0"/>
                  <a:cs typeface="Arial" panose="020B0604020202020204" pitchFamily="34" charset="0"/>
                </a:rPr>
                <a:t>Consumer inflation due to pass-through effect from increased business costs. </a:t>
              </a:r>
              <a:r>
                <a:rPr lang="en-MY" sz="1200" dirty="0">
                  <a:latin typeface="Arial" panose="020B0604020202020204" pitchFamily="34" charset="0"/>
                  <a:cs typeface="Arial" panose="020B0604020202020204" pitchFamily="34" charset="0"/>
                </a:rPr>
                <a:t>Direct and indirect effects from the expanded SST.</a:t>
              </a:r>
              <a:endParaRPr lang="en-MY" sz="1200" noProof="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77B088FB-8441-6D44-F224-3EF74E3FC44B}"/>
              </a:ext>
            </a:extLst>
          </p:cNvPr>
          <p:cNvSpPr txBox="1"/>
          <p:nvPr/>
        </p:nvSpPr>
        <p:spPr>
          <a:xfrm>
            <a:off x="5486400" y="6400800"/>
            <a:ext cx="3659976"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Note:	Revision and expansion of the loans/financing data in 2022.</a:t>
            </a:r>
            <a:endParaRPr lang="en-MY" sz="900" i="1" noProof="0"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CBAD17C-F7A7-A52E-3485-84260904F106}"/>
              </a:ext>
            </a:extLst>
          </p:cNvPr>
          <p:cNvSpPr/>
          <p:nvPr/>
        </p:nvSpPr>
        <p:spPr>
          <a:xfrm>
            <a:off x="4584482" y="2852928"/>
            <a:ext cx="501099" cy="2616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45720" rIns="45720" bIns="45720" rtlCol="0" anchor="t" anchorCtr="0">
            <a:spAutoFit/>
          </a:bodyPr>
          <a:lstStyle/>
          <a:p>
            <a:pPr algn="just" defTabSz="228600" hangingPunct="0"/>
            <a:r>
              <a:rPr lang="en-MY" sz="1100" noProof="0" dirty="0">
                <a:solidFill>
                  <a:schemeClr val="tx1">
                    <a:lumMod val="50000"/>
                    <a:lumOff val="50000"/>
                  </a:schemeClr>
                </a:solidFill>
                <a:latin typeface="Arial" pitchFamily="34" charset="0"/>
                <a:ea typeface="宋体" pitchFamily="2" charset="-122"/>
              </a:rPr>
              <a:t>2025E</a:t>
            </a:r>
          </a:p>
        </p:txBody>
      </p:sp>
    </p:spTree>
    <p:extLst>
      <p:ext uri="{BB962C8B-B14F-4D97-AF65-F5344CB8AC3E}">
        <p14:creationId xmlns:p14="http://schemas.microsoft.com/office/powerpoint/2010/main" val="153899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7EBAA-0DE5-39F9-B424-D4180E65A6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2F14FD-AD5C-F226-2500-431F4F28BF6E}"/>
              </a:ext>
            </a:extLst>
          </p:cNvPr>
          <p:cNvSpPr>
            <a:spLocks noGrp="1"/>
          </p:cNvSpPr>
          <p:nvPr>
            <p:ph type="body" sz="quarter" idx="10"/>
          </p:nvPr>
        </p:nvSpPr>
        <p:spPr/>
        <p:txBody>
          <a:bodyPr/>
          <a:lstStyle/>
          <a:p>
            <a:r>
              <a:rPr lang="en-MY" noProof="0" dirty="0"/>
              <a:t>Malaysia is on </a:t>
            </a:r>
            <a:r>
              <a:rPr lang="en-US" noProof="0" dirty="0"/>
              <a:t>the cusp of a multi-year private investment growth</a:t>
            </a:r>
            <a:endParaRPr lang="en-MY" noProof="0" dirty="0"/>
          </a:p>
        </p:txBody>
      </p:sp>
      <p:sp>
        <p:nvSpPr>
          <p:cNvPr id="35" name="TextBox 34">
            <a:extLst>
              <a:ext uri="{FF2B5EF4-FFF2-40B4-BE49-F238E27FC236}">
                <a16:creationId xmlns:a16="http://schemas.microsoft.com/office/drawing/2014/main" id="{512DD576-3C40-A9E0-CD6F-F64FE6786DD2}"/>
              </a:ext>
            </a:extLst>
          </p:cNvPr>
          <p:cNvSpPr txBox="1"/>
          <p:nvPr/>
        </p:nvSpPr>
        <p:spPr>
          <a:xfrm>
            <a:off x="91440" y="6172200"/>
            <a:ext cx="2255746"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Source:	DOSM; BNM; SERC’s forecast</a:t>
            </a:r>
            <a:endParaRPr lang="en-MY" sz="900" i="1" noProof="0" dirty="0">
              <a:solidFill>
                <a:prstClr val="black"/>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73B555B-B740-2A35-63D6-A2B463DBA20F}"/>
              </a:ext>
            </a:extLst>
          </p:cNvPr>
          <p:cNvSpPr txBox="1"/>
          <p:nvPr/>
        </p:nvSpPr>
        <p:spPr>
          <a:xfrm>
            <a:off x="2377440" y="6172200"/>
            <a:ext cx="3659976" cy="230832"/>
          </a:xfrm>
          <a:prstGeom prst="rect">
            <a:avLst/>
          </a:prstGeom>
          <a:noFill/>
        </p:spPr>
        <p:txBody>
          <a:bodyPr wrap="none" rtlCol="0">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Note:	Revision and expansion of the loans/financing data in 2022.</a:t>
            </a:r>
            <a:endParaRPr lang="en-MY" sz="900" i="1" noProof="0" dirty="0">
              <a:solidFill>
                <a:prstClr val="black"/>
              </a:solidFill>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CDBC6471-7878-AE13-5B08-2F60F690EE5D}"/>
              </a:ext>
            </a:extLst>
          </p:cNvPr>
          <p:cNvGrpSpPr/>
          <p:nvPr/>
        </p:nvGrpSpPr>
        <p:grpSpPr>
          <a:xfrm>
            <a:off x="182880" y="3474720"/>
            <a:ext cx="5852161" cy="2651760"/>
            <a:chOff x="182880" y="3474720"/>
            <a:chExt cx="5852161" cy="2651760"/>
          </a:xfrm>
        </p:grpSpPr>
        <p:grpSp>
          <p:nvGrpSpPr>
            <p:cNvPr id="47" name="Group 46">
              <a:extLst>
                <a:ext uri="{FF2B5EF4-FFF2-40B4-BE49-F238E27FC236}">
                  <a16:creationId xmlns:a16="http://schemas.microsoft.com/office/drawing/2014/main" id="{7CF3038F-8F26-4733-C87C-A21C6B766F4C}"/>
                </a:ext>
              </a:extLst>
            </p:cNvPr>
            <p:cNvGrpSpPr/>
            <p:nvPr/>
          </p:nvGrpSpPr>
          <p:grpSpPr>
            <a:xfrm>
              <a:off x="182880" y="3474720"/>
              <a:ext cx="5852161" cy="2651760"/>
              <a:chOff x="182879" y="731519"/>
              <a:chExt cx="6457557" cy="2651760"/>
            </a:xfrm>
          </p:grpSpPr>
          <p:sp>
            <p:nvSpPr>
              <p:cNvPr id="50" name="Rectangle 49">
                <a:extLst>
                  <a:ext uri="{FF2B5EF4-FFF2-40B4-BE49-F238E27FC236}">
                    <a16:creationId xmlns:a16="http://schemas.microsoft.com/office/drawing/2014/main" id="{3D558A2D-5175-69A5-E849-D90A2DD0EEE2}"/>
                  </a:ext>
                </a:extLst>
              </p:cNvPr>
              <p:cNvSpPr/>
              <p:nvPr/>
            </p:nvSpPr>
            <p:spPr>
              <a:xfrm>
                <a:off x="182879" y="731519"/>
                <a:ext cx="6457556" cy="265176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51" name="Rectangle 50">
                <a:extLst>
                  <a:ext uri="{FF2B5EF4-FFF2-40B4-BE49-F238E27FC236}">
                    <a16:creationId xmlns:a16="http://schemas.microsoft.com/office/drawing/2014/main" id="{1D3C77CF-54A7-AB06-A3CE-A5FAACE2A884}"/>
                  </a:ext>
                </a:extLst>
              </p:cNvPr>
              <p:cNvSpPr/>
              <p:nvPr/>
            </p:nvSpPr>
            <p:spPr>
              <a:xfrm>
                <a:off x="228599" y="1051560"/>
                <a:ext cx="6356657"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52" name="TextBox 51">
                <a:extLst>
                  <a:ext uri="{FF2B5EF4-FFF2-40B4-BE49-F238E27FC236}">
                    <a16:creationId xmlns:a16="http://schemas.microsoft.com/office/drawing/2014/main" id="{B16981AF-AC43-8ACF-D54E-1E7DA3EE2666}"/>
                  </a:ext>
                </a:extLst>
              </p:cNvPr>
              <p:cNvSpPr txBox="1"/>
              <p:nvPr/>
            </p:nvSpPr>
            <p:spPr>
              <a:xfrm>
                <a:off x="182880" y="731520"/>
                <a:ext cx="6457556" cy="307777"/>
              </a:xfrm>
              <a:prstGeom prst="rect">
                <a:avLst/>
              </a:prstGeom>
              <a:noFill/>
            </p:spPr>
            <p:txBody>
              <a:bodyPr wrap="none" tIns="45720" rIns="91440" bIns="45720" rtlCol="0">
                <a:spAutoFit/>
              </a:bodyPr>
              <a:lstStyle/>
              <a:p>
                <a:pPr defTabSz="228600"/>
                <a:r>
                  <a:rPr lang="en-MY" sz="1400" b="1" spc="-10" noProof="0" dirty="0">
                    <a:latin typeface="Arial" panose="020B0604020202020204" pitchFamily="34" charset="0"/>
                    <a:cs typeface="Arial" panose="020B0604020202020204" pitchFamily="34" charset="0"/>
                  </a:rPr>
                  <a:t>Gross Fixed Capital Formation by Type of Assets </a:t>
                </a:r>
                <a:r>
                  <a:rPr lang="en-MY" sz="1400" spc="-10" noProof="0" dirty="0">
                    <a:latin typeface="Arial" panose="020B0604020202020204" pitchFamily="34" charset="0"/>
                    <a:cs typeface="Arial" panose="020B0604020202020204" pitchFamily="34" charset="0"/>
                  </a:rPr>
                  <a:t>(Annual change, %)</a:t>
                </a:r>
              </a:p>
            </p:txBody>
          </p:sp>
        </p:grpSp>
        <p:graphicFrame>
          <p:nvGraphicFramePr>
            <p:cNvPr id="77" name="Chart 76">
              <a:extLst>
                <a:ext uri="{FF2B5EF4-FFF2-40B4-BE49-F238E27FC236}">
                  <a16:creationId xmlns:a16="http://schemas.microsoft.com/office/drawing/2014/main" id="{F48561CE-D77C-8F66-B77E-7D901357BD4E}"/>
                </a:ext>
              </a:extLst>
            </p:cNvPr>
            <p:cNvGraphicFramePr/>
            <p:nvPr/>
          </p:nvGraphicFramePr>
          <p:xfrm>
            <a:off x="228600" y="3840480"/>
            <a:ext cx="5715000" cy="219456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3" name="Group 2">
            <a:extLst>
              <a:ext uri="{FF2B5EF4-FFF2-40B4-BE49-F238E27FC236}">
                <a16:creationId xmlns:a16="http://schemas.microsoft.com/office/drawing/2014/main" id="{FE6284D2-844F-FAFF-7463-49EAF71016CC}"/>
              </a:ext>
            </a:extLst>
          </p:cNvPr>
          <p:cNvGrpSpPr/>
          <p:nvPr/>
        </p:nvGrpSpPr>
        <p:grpSpPr>
          <a:xfrm>
            <a:off x="182879" y="731519"/>
            <a:ext cx="5852160" cy="2651760"/>
            <a:chOff x="182879" y="731519"/>
            <a:chExt cx="5852160" cy="2651760"/>
          </a:xfrm>
        </p:grpSpPr>
        <p:sp>
          <p:nvSpPr>
            <p:cNvPr id="5" name="Rectangle 4">
              <a:extLst>
                <a:ext uri="{FF2B5EF4-FFF2-40B4-BE49-F238E27FC236}">
                  <a16:creationId xmlns:a16="http://schemas.microsoft.com/office/drawing/2014/main" id="{22FD1F0C-DB8E-84DB-9BBD-D9AA1445913C}"/>
                </a:ext>
              </a:extLst>
            </p:cNvPr>
            <p:cNvSpPr/>
            <p:nvPr/>
          </p:nvSpPr>
          <p:spPr>
            <a:xfrm>
              <a:off x="182879" y="731519"/>
              <a:ext cx="5852160" cy="265176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12" name="Rectangle 11">
              <a:extLst>
                <a:ext uri="{FF2B5EF4-FFF2-40B4-BE49-F238E27FC236}">
                  <a16:creationId xmlns:a16="http://schemas.microsoft.com/office/drawing/2014/main" id="{E8852726-C9F0-7DAD-5D28-0804D3CEE299}"/>
                </a:ext>
              </a:extLst>
            </p:cNvPr>
            <p:cNvSpPr/>
            <p:nvPr/>
          </p:nvSpPr>
          <p:spPr>
            <a:xfrm>
              <a:off x="224314" y="1051560"/>
              <a:ext cx="5760720"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13" name="TextBox 12">
              <a:extLst>
                <a:ext uri="{FF2B5EF4-FFF2-40B4-BE49-F238E27FC236}">
                  <a16:creationId xmlns:a16="http://schemas.microsoft.com/office/drawing/2014/main" id="{966A6549-0923-2C15-C743-EA9CAE2357D7}"/>
                </a:ext>
              </a:extLst>
            </p:cNvPr>
            <p:cNvSpPr txBox="1"/>
            <p:nvPr/>
          </p:nvSpPr>
          <p:spPr>
            <a:xfrm>
              <a:off x="182880" y="731520"/>
              <a:ext cx="3728649" cy="307777"/>
            </a:xfrm>
            <a:prstGeom prst="rect">
              <a:avLst/>
            </a:prstGeom>
            <a:noFill/>
          </p:spPr>
          <p:txBody>
            <a:bodyPr wrap="none" rtlCol="0">
              <a:spAutoFit/>
            </a:bodyPr>
            <a:lstStyle/>
            <a:p>
              <a:pPr defTabSz="228600"/>
              <a:r>
                <a:rPr lang="en-MY" sz="1400" b="1" noProof="0" dirty="0">
                  <a:latin typeface="Arial" panose="020B0604020202020204" pitchFamily="34" charset="0"/>
                  <a:cs typeface="Arial" panose="020B0604020202020204" pitchFamily="34" charset="0"/>
                </a:rPr>
                <a:t>Private Investment Growth – Annually </a:t>
              </a:r>
              <a:r>
                <a:rPr lang="en-MY" sz="1400" noProof="0" dirty="0">
                  <a:latin typeface="Arial" panose="020B0604020202020204" pitchFamily="34" charset="0"/>
                  <a:cs typeface="Arial" panose="020B0604020202020204" pitchFamily="34" charset="0"/>
                </a:rPr>
                <a:t>(%)</a:t>
              </a:r>
            </a:p>
          </p:txBody>
        </p:sp>
        <p:graphicFrame>
          <p:nvGraphicFramePr>
            <p:cNvPr id="79" name="Chart 78">
              <a:extLst>
                <a:ext uri="{FF2B5EF4-FFF2-40B4-BE49-F238E27FC236}">
                  <a16:creationId xmlns:a16="http://schemas.microsoft.com/office/drawing/2014/main" id="{9AF9D375-0E3E-4E08-816B-DB5189FF8C00}"/>
                </a:ext>
              </a:extLst>
            </p:cNvPr>
            <p:cNvGraphicFramePr/>
            <p:nvPr/>
          </p:nvGraphicFramePr>
          <p:xfrm>
            <a:off x="228600" y="1051560"/>
            <a:ext cx="57150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B1C33568-CCD2-8295-E3D9-19F6741CBB02}"/>
                </a:ext>
              </a:extLst>
            </p:cNvPr>
            <p:cNvSpPr/>
            <p:nvPr/>
          </p:nvSpPr>
          <p:spPr>
            <a:xfrm>
              <a:off x="274320" y="1097280"/>
              <a:ext cx="1568250" cy="276999"/>
            </a:xfrm>
            <a:prstGeom prst="rect">
              <a:avLst/>
            </a:prstGeom>
            <a:solidFill>
              <a:srgbClr val="0A324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45720" rIns="45720" bIns="45720" rtlCol="0" anchor="t" anchorCtr="0">
              <a:spAutoFit/>
            </a:bodyPr>
            <a:lstStyle/>
            <a:p>
              <a:pPr algn="just" defTabSz="228600" hangingPunct="0"/>
              <a:r>
                <a:rPr lang="en-MY" sz="1200" b="1" noProof="0" dirty="0">
                  <a:solidFill>
                    <a:schemeClr val="bg1"/>
                  </a:solidFill>
                  <a:latin typeface="Arial" pitchFamily="34" charset="0"/>
                  <a:ea typeface="宋体" pitchFamily="2" charset="-122"/>
                </a:rPr>
                <a:t>2011-2019: 8.8% p.a.</a:t>
              </a:r>
            </a:p>
          </p:txBody>
        </p:sp>
      </p:grpSp>
      <p:grpSp>
        <p:nvGrpSpPr>
          <p:cNvPr id="82" name="Group 81">
            <a:extLst>
              <a:ext uri="{FF2B5EF4-FFF2-40B4-BE49-F238E27FC236}">
                <a16:creationId xmlns:a16="http://schemas.microsoft.com/office/drawing/2014/main" id="{771C0BDB-05BD-7E40-292C-EAEFE16DE4BA}"/>
              </a:ext>
            </a:extLst>
          </p:cNvPr>
          <p:cNvGrpSpPr/>
          <p:nvPr/>
        </p:nvGrpSpPr>
        <p:grpSpPr>
          <a:xfrm>
            <a:off x="6126480" y="731520"/>
            <a:ext cx="5852160" cy="2651760"/>
            <a:chOff x="182879" y="731519"/>
            <a:chExt cx="6457556" cy="2651760"/>
          </a:xfrm>
        </p:grpSpPr>
        <p:sp>
          <p:nvSpPr>
            <p:cNvPr id="84" name="Rectangle 83">
              <a:extLst>
                <a:ext uri="{FF2B5EF4-FFF2-40B4-BE49-F238E27FC236}">
                  <a16:creationId xmlns:a16="http://schemas.microsoft.com/office/drawing/2014/main" id="{E753FA97-AE64-B655-8DC4-CA6A5993C006}"/>
                </a:ext>
              </a:extLst>
            </p:cNvPr>
            <p:cNvSpPr/>
            <p:nvPr/>
          </p:nvSpPr>
          <p:spPr>
            <a:xfrm>
              <a:off x="182879" y="731519"/>
              <a:ext cx="6457556" cy="265176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85" name="Rectangle 84">
              <a:extLst>
                <a:ext uri="{FF2B5EF4-FFF2-40B4-BE49-F238E27FC236}">
                  <a16:creationId xmlns:a16="http://schemas.microsoft.com/office/drawing/2014/main" id="{46CE6D5F-F234-91A2-D6A8-F1AB78BA2FBF}"/>
                </a:ext>
              </a:extLst>
            </p:cNvPr>
            <p:cNvSpPr/>
            <p:nvPr/>
          </p:nvSpPr>
          <p:spPr>
            <a:xfrm>
              <a:off x="228599" y="1051560"/>
              <a:ext cx="6356657"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86" name="TextBox 85">
              <a:extLst>
                <a:ext uri="{FF2B5EF4-FFF2-40B4-BE49-F238E27FC236}">
                  <a16:creationId xmlns:a16="http://schemas.microsoft.com/office/drawing/2014/main" id="{3AF21ED4-45A0-30AE-3D3C-880464FC6F87}"/>
                </a:ext>
              </a:extLst>
            </p:cNvPr>
            <p:cNvSpPr txBox="1"/>
            <p:nvPr/>
          </p:nvSpPr>
          <p:spPr>
            <a:xfrm>
              <a:off x="182880" y="731520"/>
              <a:ext cx="5569695" cy="307777"/>
            </a:xfrm>
            <a:prstGeom prst="rect">
              <a:avLst/>
            </a:prstGeom>
            <a:noFill/>
          </p:spPr>
          <p:txBody>
            <a:bodyPr wrap="none" tIns="45720" rIns="91440" bIns="45720" rtlCol="0">
              <a:spAutoFit/>
            </a:bodyPr>
            <a:lstStyle/>
            <a:p>
              <a:pPr defTabSz="228600"/>
              <a:r>
                <a:rPr lang="en-MY" sz="1400" b="1" noProof="0" dirty="0">
                  <a:latin typeface="Arial" panose="020B0604020202020204" pitchFamily="34" charset="0"/>
                  <a:cs typeface="Arial" panose="020B0604020202020204" pitchFamily="34" charset="0"/>
                </a:rPr>
                <a:t>Private Investment Growth – Quarterly </a:t>
              </a:r>
              <a:r>
                <a:rPr lang="en-MY" sz="1400" noProof="0" dirty="0">
                  <a:latin typeface="Arial" panose="020B0604020202020204" pitchFamily="34" charset="0"/>
                  <a:cs typeface="Arial" panose="020B0604020202020204" pitchFamily="34" charset="0"/>
                </a:rPr>
                <a:t>(Annual change, %)</a:t>
              </a:r>
            </a:p>
          </p:txBody>
        </p:sp>
      </p:grpSp>
      <p:graphicFrame>
        <p:nvGraphicFramePr>
          <p:cNvPr id="87" name="Chart 86">
            <a:extLst>
              <a:ext uri="{FF2B5EF4-FFF2-40B4-BE49-F238E27FC236}">
                <a16:creationId xmlns:a16="http://schemas.microsoft.com/office/drawing/2014/main" id="{2FFDE30F-63D9-84B4-91D0-69B146184E27}"/>
              </a:ext>
            </a:extLst>
          </p:cNvPr>
          <p:cNvGraphicFramePr/>
          <p:nvPr/>
        </p:nvGraphicFramePr>
        <p:xfrm>
          <a:off x="6172200" y="1051560"/>
          <a:ext cx="5715000" cy="2194560"/>
        </p:xfrm>
        <a:graphic>
          <a:graphicData uri="http://schemas.openxmlformats.org/drawingml/2006/chart">
            <c:chart xmlns:c="http://schemas.openxmlformats.org/drawingml/2006/chart" xmlns:r="http://schemas.openxmlformats.org/officeDocument/2006/relationships" r:id="rId4"/>
          </a:graphicData>
        </a:graphic>
      </p:graphicFrame>
      <p:grpSp>
        <p:nvGrpSpPr>
          <p:cNvPr id="94" name="Group 93">
            <a:extLst>
              <a:ext uri="{FF2B5EF4-FFF2-40B4-BE49-F238E27FC236}">
                <a16:creationId xmlns:a16="http://schemas.microsoft.com/office/drawing/2014/main" id="{4A295743-97B0-41C7-07AA-ACDF0B60F990}"/>
              </a:ext>
            </a:extLst>
          </p:cNvPr>
          <p:cNvGrpSpPr/>
          <p:nvPr/>
        </p:nvGrpSpPr>
        <p:grpSpPr>
          <a:xfrm>
            <a:off x="6126480" y="3474720"/>
            <a:ext cx="5852160" cy="2651760"/>
            <a:chOff x="182879" y="731519"/>
            <a:chExt cx="6457556" cy="2651760"/>
          </a:xfrm>
        </p:grpSpPr>
        <p:sp>
          <p:nvSpPr>
            <p:cNvPr id="95" name="Rectangle 94">
              <a:extLst>
                <a:ext uri="{FF2B5EF4-FFF2-40B4-BE49-F238E27FC236}">
                  <a16:creationId xmlns:a16="http://schemas.microsoft.com/office/drawing/2014/main" id="{8B321248-0918-174E-8F87-6DFFD5F49D37}"/>
                </a:ext>
              </a:extLst>
            </p:cNvPr>
            <p:cNvSpPr/>
            <p:nvPr/>
          </p:nvSpPr>
          <p:spPr>
            <a:xfrm>
              <a:off x="182879" y="731519"/>
              <a:ext cx="6457556" cy="265176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96" name="Rectangle 95">
              <a:extLst>
                <a:ext uri="{FF2B5EF4-FFF2-40B4-BE49-F238E27FC236}">
                  <a16:creationId xmlns:a16="http://schemas.microsoft.com/office/drawing/2014/main" id="{8770DCF7-1BA2-C28D-CAB0-245B63EA7CE9}"/>
                </a:ext>
              </a:extLst>
            </p:cNvPr>
            <p:cNvSpPr/>
            <p:nvPr/>
          </p:nvSpPr>
          <p:spPr>
            <a:xfrm>
              <a:off x="228599" y="1051560"/>
              <a:ext cx="6356657" cy="22860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97" name="TextBox 96">
              <a:extLst>
                <a:ext uri="{FF2B5EF4-FFF2-40B4-BE49-F238E27FC236}">
                  <a16:creationId xmlns:a16="http://schemas.microsoft.com/office/drawing/2014/main" id="{95384409-C2C3-00DA-7AD1-1FFD2D895DDE}"/>
                </a:ext>
              </a:extLst>
            </p:cNvPr>
            <p:cNvSpPr txBox="1"/>
            <p:nvPr/>
          </p:nvSpPr>
          <p:spPr>
            <a:xfrm>
              <a:off x="182880" y="731520"/>
              <a:ext cx="4372904" cy="307777"/>
            </a:xfrm>
            <a:prstGeom prst="rect">
              <a:avLst/>
            </a:prstGeom>
            <a:noFill/>
          </p:spPr>
          <p:txBody>
            <a:bodyPr wrap="none" tIns="45720" rIns="91440" bIns="45720" rtlCol="0">
              <a:spAutoFit/>
            </a:bodyPr>
            <a:lstStyle/>
            <a:p>
              <a:pPr defTabSz="228600"/>
              <a:r>
                <a:rPr lang="en-MY" sz="1400" b="1" noProof="0" dirty="0">
                  <a:latin typeface="Arial" panose="020B0604020202020204" pitchFamily="34" charset="0"/>
                  <a:cs typeface="Arial" panose="020B0604020202020204" pitchFamily="34" charset="0"/>
                </a:rPr>
                <a:t>Selected Business Loans </a:t>
              </a:r>
              <a:r>
                <a:rPr lang="en-MY" sz="1400" noProof="0" dirty="0">
                  <a:latin typeface="Arial" panose="020B0604020202020204" pitchFamily="34" charset="0"/>
                  <a:cs typeface="Arial" panose="020B0604020202020204" pitchFamily="34" charset="0"/>
                </a:rPr>
                <a:t>(Annual change, %)</a:t>
              </a:r>
            </a:p>
          </p:txBody>
        </p:sp>
      </p:grpSp>
      <p:graphicFrame>
        <p:nvGraphicFramePr>
          <p:cNvPr id="98" name="Chart 97">
            <a:extLst>
              <a:ext uri="{FF2B5EF4-FFF2-40B4-BE49-F238E27FC236}">
                <a16:creationId xmlns:a16="http://schemas.microsoft.com/office/drawing/2014/main" id="{BD7F5B73-C153-7AD0-9CB6-3D194FD6E5D1}"/>
              </a:ext>
            </a:extLst>
          </p:cNvPr>
          <p:cNvGraphicFramePr/>
          <p:nvPr/>
        </p:nvGraphicFramePr>
        <p:xfrm>
          <a:off x="6172200" y="3794760"/>
          <a:ext cx="571500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373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E266E-D0BE-C252-A3FF-0BA29694A4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C1BC58-2607-141E-9926-2B40A236E699}"/>
              </a:ext>
            </a:extLst>
          </p:cNvPr>
          <p:cNvSpPr>
            <a:spLocks noGrp="1"/>
          </p:cNvSpPr>
          <p:nvPr>
            <p:ph type="body" sz="quarter" idx="10"/>
          </p:nvPr>
        </p:nvSpPr>
        <p:spPr/>
        <p:txBody>
          <a:bodyPr/>
          <a:lstStyle/>
          <a:p>
            <a:r>
              <a:rPr lang="en-MY" noProof="0" dirty="0"/>
              <a:t>Malaysia’s third investment upcycle characterised by high quality investments</a:t>
            </a:r>
          </a:p>
        </p:txBody>
      </p:sp>
      <p:sp>
        <p:nvSpPr>
          <p:cNvPr id="35" name="TextBox 34">
            <a:extLst>
              <a:ext uri="{FF2B5EF4-FFF2-40B4-BE49-F238E27FC236}">
                <a16:creationId xmlns:a16="http://schemas.microsoft.com/office/drawing/2014/main" id="{0FC916E3-64A4-C42C-B58C-76A2BA06C3A1}"/>
              </a:ext>
            </a:extLst>
          </p:cNvPr>
          <p:cNvSpPr txBox="1"/>
          <p:nvPr/>
        </p:nvSpPr>
        <p:spPr>
          <a:xfrm>
            <a:off x="91440" y="6033700"/>
            <a:ext cx="10623421" cy="369332"/>
          </a:xfrm>
          <a:prstGeom prst="rect">
            <a:avLst/>
          </a:prstGeom>
          <a:noFill/>
        </p:spPr>
        <p:txBody>
          <a:bodyPr wrap="none" rtlCol="0" anchor="b">
            <a:spAutoFit/>
          </a:bodyPr>
          <a:lstStyle/>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Note:	Second upcycle refers to the 2011-15 period, while third upcycle refers to mid-2023 onwards. Where there are data constraints, comparisons are conducted using only 2023 data for the third cycle.</a:t>
            </a:r>
          </a:p>
          <a:p>
            <a:pPr marL="457200" indent="-457200" defTabSz="228600" hangingPunct="0"/>
            <a:r>
              <a:rPr lang="en-MY" sz="900" i="1" noProof="0" dirty="0">
                <a:solidFill>
                  <a:prstClr val="black"/>
                </a:solidFill>
                <a:latin typeface="Arial" panose="020B0604020202020204" pitchFamily="34" charset="0"/>
                <a:ea typeface="宋体" panose="02010600030101010101" pitchFamily="2" charset="-122"/>
                <a:cs typeface="Arial" panose="020B0604020202020204" pitchFamily="34" charset="0"/>
              </a:rPr>
              <a:t>Source:	DOSM; BNM; Haver</a:t>
            </a:r>
            <a:endParaRPr lang="en-MY" sz="900" i="1" noProof="0" dirty="0">
              <a:solidFill>
                <a:prstClr val="black"/>
              </a:solidFill>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EE6B5A75-624B-ED11-96F8-7288173DED82}"/>
              </a:ext>
            </a:extLst>
          </p:cNvPr>
          <p:cNvGrpSpPr/>
          <p:nvPr/>
        </p:nvGrpSpPr>
        <p:grpSpPr>
          <a:xfrm>
            <a:off x="8211312" y="822960"/>
            <a:ext cx="3794760" cy="5166360"/>
            <a:chOff x="8211312" y="914400"/>
            <a:chExt cx="3794760" cy="5166360"/>
          </a:xfrm>
        </p:grpSpPr>
        <p:grpSp>
          <p:nvGrpSpPr>
            <p:cNvPr id="67" name="Group 66">
              <a:extLst>
                <a:ext uri="{FF2B5EF4-FFF2-40B4-BE49-F238E27FC236}">
                  <a16:creationId xmlns:a16="http://schemas.microsoft.com/office/drawing/2014/main" id="{F30DBEC1-9E5C-79A3-804B-9999D84B02BB}"/>
                </a:ext>
              </a:extLst>
            </p:cNvPr>
            <p:cNvGrpSpPr/>
            <p:nvPr/>
          </p:nvGrpSpPr>
          <p:grpSpPr>
            <a:xfrm>
              <a:off x="8211312" y="914400"/>
              <a:ext cx="3794760" cy="5166360"/>
              <a:chOff x="8211312" y="914400"/>
              <a:chExt cx="3794760" cy="5166360"/>
            </a:xfrm>
          </p:grpSpPr>
          <p:grpSp>
            <p:nvGrpSpPr>
              <p:cNvPr id="20" name="Group 19">
                <a:extLst>
                  <a:ext uri="{FF2B5EF4-FFF2-40B4-BE49-F238E27FC236}">
                    <a16:creationId xmlns:a16="http://schemas.microsoft.com/office/drawing/2014/main" id="{4B1495DE-C03C-E3A6-9582-385F0D4E84D9}"/>
                  </a:ext>
                </a:extLst>
              </p:cNvPr>
              <p:cNvGrpSpPr/>
              <p:nvPr/>
            </p:nvGrpSpPr>
            <p:grpSpPr>
              <a:xfrm>
                <a:off x="8211312" y="914400"/>
                <a:ext cx="3794760" cy="578882"/>
                <a:chOff x="228600" y="914400"/>
                <a:chExt cx="3794760" cy="578882"/>
              </a:xfrm>
            </p:grpSpPr>
            <p:sp>
              <p:nvSpPr>
                <p:cNvPr id="28" name="TextBox 27">
                  <a:extLst>
                    <a:ext uri="{FF2B5EF4-FFF2-40B4-BE49-F238E27FC236}">
                      <a16:creationId xmlns:a16="http://schemas.microsoft.com/office/drawing/2014/main" id="{5E12D9FF-9B3C-1916-F7B5-FDDA0324FA0C}"/>
                    </a:ext>
                  </a:extLst>
                </p:cNvPr>
                <p:cNvSpPr txBox="1"/>
                <p:nvPr/>
              </p:nvSpPr>
              <p:spPr>
                <a:xfrm>
                  <a:off x="731520" y="914400"/>
                  <a:ext cx="3291840" cy="578882"/>
                </a:xfrm>
                <a:prstGeom prst="roundRect">
                  <a:avLst/>
                </a:prstGeom>
                <a:solidFill>
                  <a:srgbClr val="0A3247"/>
                </a:solidFill>
              </p:spPr>
              <p:txBody>
                <a:bodyPr wrap="square" rtlCol="0">
                  <a:noAutofit/>
                </a:bodyPr>
                <a:lstStyle/>
                <a:p>
                  <a:pPr defTabSz="228600"/>
                  <a:r>
                    <a:rPr lang="en-MY" sz="1400" b="1" noProof="0" dirty="0">
                      <a:solidFill>
                        <a:schemeClr val="bg1"/>
                      </a:solidFill>
                      <a:latin typeface="Arial" panose="020B0604020202020204" pitchFamily="34" charset="0"/>
                      <a:cs typeface="Arial" panose="020B0604020202020204" pitchFamily="34" charset="0"/>
                    </a:rPr>
                    <a:t>Greater role of private sector in driving investments</a:t>
                  </a:r>
                  <a:endParaRPr lang="en-MY" sz="1400" noProof="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FC2A029-A3AA-5F77-1B25-120D12A17464}"/>
                    </a:ext>
                  </a:extLst>
                </p:cNvPr>
                <p:cNvSpPr txBox="1"/>
                <p:nvPr/>
              </p:nvSpPr>
              <p:spPr>
                <a:xfrm>
                  <a:off x="228600" y="975241"/>
                  <a:ext cx="457200" cy="457200"/>
                </a:xfrm>
                <a:prstGeom prst="roundRect">
                  <a:avLst/>
                </a:prstGeom>
                <a:solidFill>
                  <a:srgbClr val="0A3247"/>
                </a:solidFill>
              </p:spPr>
              <p:txBody>
                <a:bodyPr wrap="square" rtlCol="0" anchor="ctr">
                  <a:noAutofit/>
                </a:bodyPr>
                <a:lstStyle/>
                <a:p>
                  <a:pPr algn="ctr" defTabSz="228600"/>
                  <a:r>
                    <a:rPr lang="en-MY" sz="1400" b="1" noProof="0" dirty="0">
                      <a:solidFill>
                        <a:schemeClr val="bg1"/>
                      </a:solidFill>
                      <a:latin typeface="Arial" panose="020B0604020202020204" pitchFamily="34" charset="0"/>
                      <a:cs typeface="Arial" panose="020B0604020202020204" pitchFamily="34" charset="0"/>
                    </a:rPr>
                    <a:t>3</a:t>
                  </a:r>
                  <a:endParaRPr lang="en-MY" sz="1400" noProof="0" dirty="0">
                    <a:solidFill>
                      <a:schemeClr val="bg1"/>
                    </a:solidFill>
                    <a:latin typeface="Arial" panose="020B0604020202020204" pitchFamily="34" charset="0"/>
                    <a:cs typeface="Arial" panose="020B0604020202020204" pitchFamily="34" charset="0"/>
                  </a:endParaRPr>
                </a:p>
              </p:txBody>
            </p:sp>
          </p:grpSp>
          <p:sp>
            <p:nvSpPr>
              <p:cNvPr id="43" name="Rectangle: Rounded Corners 42">
                <a:extLst>
                  <a:ext uri="{FF2B5EF4-FFF2-40B4-BE49-F238E27FC236}">
                    <a16:creationId xmlns:a16="http://schemas.microsoft.com/office/drawing/2014/main" id="{20078409-F7E5-90CD-C4AB-053871C8FD69}"/>
                  </a:ext>
                </a:extLst>
              </p:cNvPr>
              <p:cNvSpPr/>
              <p:nvPr/>
            </p:nvSpPr>
            <p:spPr>
              <a:xfrm>
                <a:off x="8211691" y="1600200"/>
                <a:ext cx="3749040" cy="4480560"/>
              </a:xfrm>
              <a:prstGeom prst="roundRect">
                <a:avLst>
                  <a:gd name="adj" fmla="val 3391"/>
                </a:avLst>
              </a:prstGeom>
              <a:noFill/>
              <a:ln w="88900">
                <a:gradFill>
                  <a:gsLst>
                    <a:gs pos="0">
                      <a:srgbClr val="DFA5A3"/>
                    </a:gs>
                    <a:gs pos="50000">
                      <a:srgbClr val="DB9B99"/>
                    </a:gs>
                    <a:gs pos="100000">
                      <a:srgbClr val="CF797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Autofit/>
              </a:bodyPr>
              <a:lstStyle/>
              <a:p>
                <a:pPr algn="ctr" defTabSz="228600" hangingPunct="0">
                  <a:spcAft>
                    <a:spcPts val="300"/>
                  </a:spcAft>
                </a:pPr>
                <a:r>
                  <a:rPr lang="en-MY" sz="1400" b="1" noProof="0" dirty="0">
                    <a:solidFill>
                      <a:schemeClr val="tx1"/>
                    </a:solidFill>
                    <a:latin typeface="Arial" pitchFamily="34" charset="0"/>
                    <a:ea typeface="宋体" pitchFamily="2" charset="-122"/>
                  </a:rPr>
                  <a:t>% Share of Real GFCF</a:t>
                </a:r>
              </a:p>
            </p:txBody>
          </p:sp>
        </p:grpSp>
        <p:grpSp>
          <p:nvGrpSpPr>
            <p:cNvPr id="55" name="Group 54">
              <a:extLst>
                <a:ext uri="{FF2B5EF4-FFF2-40B4-BE49-F238E27FC236}">
                  <a16:creationId xmlns:a16="http://schemas.microsoft.com/office/drawing/2014/main" id="{E4A6FA09-F130-77EA-E1D1-72CE177E604B}"/>
                </a:ext>
              </a:extLst>
            </p:cNvPr>
            <p:cNvGrpSpPr/>
            <p:nvPr/>
          </p:nvGrpSpPr>
          <p:grpSpPr>
            <a:xfrm>
              <a:off x="8257032" y="2011323"/>
              <a:ext cx="3657600" cy="1828800"/>
              <a:chOff x="8257032" y="2011323"/>
              <a:chExt cx="3657600" cy="1828800"/>
            </a:xfrm>
          </p:grpSpPr>
          <p:graphicFrame>
            <p:nvGraphicFramePr>
              <p:cNvPr id="49" name="Chart 48">
                <a:extLst>
                  <a:ext uri="{FF2B5EF4-FFF2-40B4-BE49-F238E27FC236}">
                    <a16:creationId xmlns:a16="http://schemas.microsoft.com/office/drawing/2014/main" id="{3DD627D2-A72F-7B00-03C1-584072EEF862}"/>
                  </a:ext>
                </a:extLst>
              </p:cNvPr>
              <p:cNvGraphicFramePr/>
              <p:nvPr/>
            </p:nvGraphicFramePr>
            <p:xfrm>
              <a:off x="8257032" y="2011323"/>
              <a:ext cx="36576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D5C6643C-6B8E-F5FD-F2EB-06704D5D26CD}"/>
                  </a:ext>
                </a:extLst>
              </p:cNvPr>
              <p:cNvSpPr txBox="1"/>
              <p:nvPr/>
            </p:nvSpPr>
            <p:spPr>
              <a:xfrm>
                <a:off x="9650457" y="2664113"/>
                <a:ext cx="870751" cy="523220"/>
              </a:xfrm>
              <a:prstGeom prst="rect">
                <a:avLst/>
              </a:prstGeom>
              <a:noFill/>
            </p:spPr>
            <p:txBody>
              <a:bodyPr wrap="none" rtlCol="0" anchor="ctr">
                <a:spAutoFit/>
              </a:bodyPr>
              <a:lstStyle/>
              <a:p>
                <a:pPr algn="ctr" defTabSz="228600"/>
                <a:r>
                  <a:rPr lang="en-MY" sz="1400" b="1" noProof="0" dirty="0">
                    <a:latin typeface="Arial" panose="020B0604020202020204" pitchFamily="34" charset="0"/>
                    <a:cs typeface="Arial" panose="020B0604020202020204" pitchFamily="34" charset="0"/>
                  </a:rPr>
                  <a:t>Third</a:t>
                </a:r>
              </a:p>
              <a:p>
                <a:pPr algn="ctr" defTabSz="228600"/>
                <a:r>
                  <a:rPr lang="en-MY" sz="1400" b="1" dirty="0">
                    <a:latin typeface="Arial" panose="020B0604020202020204" pitchFamily="34" charset="0"/>
                    <a:cs typeface="Arial" panose="020B0604020202020204" pitchFamily="34" charset="0"/>
                  </a:rPr>
                  <a:t>Upcycle</a:t>
                </a:r>
                <a:endParaRPr lang="en-MY" sz="1400" noProof="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0CB126F3-0F6D-5D68-EA76-9CF175BC7AC6}"/>
                </a:ext>
              </a:extLst>
            </p:cNvPr>
            <p:cNvGrpSpPr/>
            <p:nvPr/>
          </p:nvGrpSpPr>
          <p:grpSpPr>
            <a:xfrm>
              <a:off x="8257032" y="3931920"/>
              <a:ext cx="3657600" cy="1828800"/>
              <a:chOff x="8257032" y="4023360"/>
              <a:chExt cx="3657600" cy="1828800"/>
            </a:xfrm>
          </p:grpSpPr>
          <p:graphicFrame>
            <p:nvGraphicFramePr>
              <p:cNvPr id="50" name="Chart 49">
                <a:extLst>
                  <a:ext uri="{FF2B5EF4-FFF2-40B4-BE49-F238E27FC236}">
                    <a16:creationId xmlns:a16="http://schemas.microsoft.com/office/drawing/2014/main" id="{530BDD2B-1047-B13A-EE13-9C334FDC047D}"/>
                  </a:ext>
                </a:extLst>
              </p:cNvPr>
              <p:cNvGraphicFramePr/>
              <p:nvPr/>
            </p:nvGraphicFramePr>
            <p:xfrm>
              <a:off x="8257032" y="4023360"/>
              <a:ext cx="365760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4071257F-867C-ABCC-149E-8B1C8E0E3ACC}"/>
                  </a:ext>
                </a:extLst>
              </p:cNvPr>
              <p:cNvSpPr txBox="1"/>
              <p:nvPr/>
            </p:nvSpPr>
            <p:spPr>
              <a:xfrm>
                <a:off x="9650457" y="4676150"/>
                <a:ext cx="870751" cy="523220"/>
              </a:xfrm>
              <a:prstGeom prst="rect">
                <a:avLst/>
              </a:prstGeom>
              <a:noFill/>
            </p:spPr>
            <p:txBody>
              <a:bodyPr wrap="none" rtlCol="0" anchor="ctr">
                <a:spAutoFit/>
              </a:bodyPr>
              <a:lstStyle/>
              <a:p>
                <a:pPr algn="ctr" defTabSz="228600"/>
                <a:r>
                  <a:rPr lang="en-MY" sz="1400" b="1" noProof="0" dirty="0">
                    <a:latin typeface="Arial" panose="020B0604020202020204" pitchFamily="34" charset="0"/>
                    <a:cs typeface="Arial" panose="020B0604020202020204" pitchFamily="34" charset="0"/>
                  </a:rPr>
                  <a:t>Second</a:t>
                </a:r>
              </a:p>
              <a:p>
                <a:pPr algn="ctr" defTabSz="228600"/>
                <a:r>
                  <a:rPr lang="en-MY" sz="1400" b="1" dirty="0">
                    <a:latin typeface="Arial" panose="020B0604020202020204" pitchFamily="34" charset="0"/>
                    <a:cs typeface="Arial" panose="020B0604020202020204" pitchFamily="34" charset="0"/>
                  </a:rPr>
                  <a:t>Upcycle</a:t>
                </a:r>
                <a:endParaRPr lang="en-MY" sz="1400" noProof="0" dirty="0">
                  <a:latin typeface="Arial" panose="020B0604020202020204" pitchFamily="34" charset="0"/>
                  <a:cs typeface="Arial" panose="020B0604020202020204" pitchFamily="34" charset="0"/>
                </a:endParaRPr>
              </a:p>
            </p:txBody>
          </p:sp>
        </p:grpSp>
      </p:grpSp>
      <p:grpSp>
        <p:nvGrpSpPr>
          <p:cNvPr id="70" name="Group 69">
            <a:extLst>
              <a:ext uri="{FF2B5EF4-FFF2-40B4-BE49-F238E27FC236}">
                <a16:creationId xmlns:a16="http://schemas.microsoft.com/office/drawing/2014/main" id="{56BE35BE-ED97-E59A-419C-324FD4DAD28A}"/>
              </a:ext>
            </a:extLst>
          </p:cNvPr>
          <p:cNvGrpSpPr/>
          <p:nvPr/>
        </p:nvGrpSpPr>
        <p:grpSpPr>
          <a:xfrm>
            <a:off x="228600" y="822960"/>
            <a:ext cx="3794760" cy="5166360"/>
            <a:chOff x="228600" y="914400"/>
            <a:chExt cx="3794760" cy="5166360"/>
          </a:xfrm>
        </p:grpSpPr>
        <p:grpSp>
          <p:nvGrpSpPr>
            <p:cNvPr id="18" name="Group 17">
              <a:extLst>
                <a:ext uri="{FF2B5EF4-FFF2-40B4-BE49-F238E27FC236}">
                  <a16:creationId xmlns:a16="http://schemas.microsoft.com/office/drawing/2014/main" id="{8196C748-886C-0E4C-5F10-C22C77F6E2CB}"/>
                </a:ext>
              </a:extLst>
            </p:cNvPr>
            <p:cNvGrpSpPr/>
            <p:nvPr/>
          </p:nvGrpSpPr>
          <p:grpSpPr>
            <a:xfrm>
              <a:off x="228600" y="914400"/>
              <a:ext cx="3794760" cy="5166360"/>
              <a:chOff x="228600" y="914400"/>
              <a:chExt cx="3794760" cy="5166360"/>
            </a:xfrm>
          </p:grpSpPr>
          <p:grpSp>
            <p:nvGrpSpPr>
              <p:cNvPr id="8" name="Group 7">
                <a:extLst>
                  <a:ext uri="{FF2B5EF4-FFF2-40B4-BE49-F238E27FC236}">
                    <a16:creationId xmlns:a16="http://schemas.microsoft.com/office/drawing/2014/main" id="{4B971297-68A1-4599-E38F-D48056687F8A}"/>
                  </a:ext>
                </a:extLst>
              </p:cNvPr>
              <p:cNvGrpSpPr/>
              <p:nvPr/>
            </p:nvGrpSpPr>
            <p:grpSpPr>
              <a:xfrm>
                <a:off x="228600" y="914400"/>
                <a:ext cx="3794760" cy="578882"/>
                <a:chOff x="228600" y="914400"/>
                <a:chExt cx="3794760" cy="578882"/>
              </a:xfrm>
            </p:grpSpPr>
            <p:sp>
              <p:nvSpPr>
                <p:cNvPr id="3" name="TextBox 2">
                  <a:extLst>
                    <a:ext uri="{FF2B5EF4-FFF2-40B4-BE49-F238E27FC236}">
                      <a16:creationId xmlns:a16="http://schemas.microsoft.com/office/drawing/2014/main" id="{C96769FA-2702-9F3A-335D-E0A852C30EBA}"/>
                    </a:ext>
                  </a:extLst>
                </p:cNvPr>
                <p:cNvSpPr txBox="1"/>
                <p:nvPr/>
              </p:nvSpPr>
              <p:spPr>
                <a:xfrm>
                  <a:off x="731520" y="914400"/>
                  <a:ext cx="3291840" cy="578882"/>
                </a:xfrm>
                <a:prstGeom prst="roundRect">
                  <a:avLst/>
                </a:prstGeom>
                <a:solidFill>
                  <a:srgbClr val="0A3247"/>
                </a:solidFill>
              </p:spPr>
              <p:txBody>
                <a:bodyPr wrap="none" rtlCol="0">
                  <a:spAutoFit/>
                </a:bodyPr>
                <a:lstStyle/>
                <a:p>
                  <a:pPr defTabSz="228600"/>
                  <a:r>
                    <a:rPr lang="en-MY" sz="1400" b="1" noProof="0" dirty="0">
                      <a:solidFill>
                        <a:schemeClr val="bg1"/>
                      </a:solidFill>
                      <a:latin typeface="Arial" panose="020B0604020202020204" pitchFamily="34" charset="0"/>
                      <a:cs typeface="Arial" panose="020B0604020202020204" pitchFamily="34" charset="0"/>
                    </a:rPr>
                    <a:t>Shift towards high value-added </a:t>
                  </a:r>
                </a:p>
                <a:p>
                  <a:pPr defTabSz="228600"/>
                  <a:r>
                    <a:rPr lang="en-MY" sz="1400" b="1" noProof="0" dirty="0">
                      <a:solidFill>
                        <a:schemeClr val="bg1"/>
                      </a:solidFill>
                      <a:latin typeface="Arial" panose="020B0604020202020204" pitchFamily="34" charset="0"/>
                      <a:cs typeface="Arial" panose="020B0604020202020204" pitchFamily="34" charset="0"/>
                    </a:rPr>
                    <a:t>services &amp; manufacturing activities</a:t>
                  </a:r>
                  <a:endParaRPr lang="en-MY" sz="140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B8664A-E2BF-A99F-290A-ED793D130BE7}"/>
                    </a:ext>
                  </a:extLst>
                </p:cNvPr>
                <p:cNvSpPr txBox="1"/>
                <p:nvPr/>
              </p:nvSpPr>
              <p:spPr>
                <a:xfrm>
                  <a:off x="228600" y="975241"/>
                  <a:ext cx="457200" cy="457200"/>
                </a:xfrm>
                <a:prstGeom prst="roundRect">
                  <a:avLst/>
                </a:prstGeom>
                <a:solidFill>
                  <a:srgbClr val="0A3247"/>
                </a:solidFill>
              </p:spPr>
              <p:txBody>
                <a:bodyPr wrap="square" rtlCol="0" anchor="ctr">
                  <a:noAutofit/>
                </a:bodyPr>
                <a:lstStyle/>
                <a:p>
                  <a:pPr algn="ctr" defTabSz="228600"/>
                  <a:r>
                    <a:rPr lang="en-MY" sz="1400" b="1" noProof="0" dirty="0">
                      <a:solidFill>
                        <a:schemeClr val="bg1"/>
                      </a:solidFill>
                      <a:latin typeface="Arial" panose="020B0604020202020204" pitchFamily="34" charset="0"/>
                      <a:cs typeface="Arial" panose="020B0604020202020204" pitchFamily="34" charset="0"/>
                    </a:rPr>
                    <a:t>1</a:t>
                  </a:r>
                  <a:endParaRPr lang="en-MY" sz="1400" noProof="0" dirty="0">
                    <a:solidFill>
                      <a:schemeClr val="bg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86F470E-B64E-8013-019D-429D812B3700}"/>
                  </a:ext>
                </a:extLst>
              </p:cNvPr>
              <p:cNvGrpSpPr/>
              <p:nvPr/>
            </p:nvGrpSpPr>
            <p:grpSpPr>
              <a:xfrm>
                <a:off x="274320" y="1600200"/>
                <a:ext cx="3749040" cy="4480560"/>
                <a:chOff x="274320" y="1645920"/>
                <a:chExt cx="3749040" cy="4480560"/>
              </a:xfrm>
            </p:grpSpPr>
            <p:sp>
              <p:nvSpPr>
                <p:cNvPr id="4" name="Rectangle: Rounded Corners 3">
                  <a:extLst>
                    <a:ext uri="{FF2B5EF4-FFF2-40B4-BE49-F238E27FC236}">
                      <a16:creationId xmlns:a16="http://schemas.microsoft.com/office/drawing/2014/main" id="{1FE087C7-B86B-18EC-D29F-E71FF558EAA9}"/>
                    </a:ext>
                  </a:extLst>
                </p:cNvPr>
                <p:cNvSpPr/>
                <p:nvPr/>
              </p:nvSpPr>
              <p:spPr>
                <a:xfrm>
                  <a:off x="274320" y="1645920"/>
                  <a:ext cx="3749040" cy="4480560"/>
                </a:xfrm>
                <a:prstGeom prst="roundRect">
                  <a:avLst>
                    <a:gd name="adj" fmla="val 4009"/>
                  </a:avLst>
                </a:prstGeom>
                <a:noFill/>
                <a:ln w="88900">
                  <a:gradFill flip="none" rotWithShape="1">
                    <a:gsLst>
                      <a:gs pos="50000">
                        <a:srgbClr val="DBCACA"/>
                      </a:gs>
                      <a:gs pos="0">
                        <a:srgbClr val="BFBFBF"/>
                      </a:gs>
                      <a:gs pos="100000">
                        <a:srgbClr val="E5C8C7"/>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Autofit/>
                </a:bodyPr>
                <a:lstStyle/>
                <a:p>
                  <a:pPr marL="137160" indent="-137160" algn="ctr" defTabSz="228600" hangingPunct="0">
                    <a:spcAft>
                      <a:spcPts val="300"/>
                    </a:spcAft>
                  </a:pPr>
                  <a:r>
                    <a:rPr lang="en-MY" sz="1400" b="1" noProof="0" dirty="0">
                      <a:solidFill>
                        <a:schemeClr val="tx1"/>
                      </a:solidFill>
                      <a:latin typeface="Arial" panose="020B0604020202020204" pitchFamily="34" charset="0"/>
                      <a:cs typeface="Arial" panose="020B0604020202020204" pitchFamily="34" charset="0"/>
                    </a:rPr>
                    <a:t>% Share of Real GFCF by Sectors</a:t>
                  </a:r>
                  <a:endParaRPr lang="en-MY" sz="1400" noProof="0" dirty="0">
                    <a:solidFill>
                      <a:schemeClr val="tx1"/>
                    </a:solidFill>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4094584D-7260-C2DF-2F7E-6E8BD193DC0C}"/>
                    </a:ext>
                  </a:extLst>
                </p:cNvPr>
                <p:cNvGraphicFramePr/>
                <p:nvPr/>
              </p:nvGraphicFramePr>
              <p:xfrm>
                <a:off x="320040" y="2011680"/>
                <a:ext cx="3657600" cy="1645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1B75C62F-71E5-79DD-FEF0-35A75ABA487C}"/>
                    </a:ext>
                  </a:extLst>
                </p:cNvPr>
                <p:cNvGraphicFramePr/>
                <p:nvPr/>
              </p:nvGraphicFramePr>
              <p:xfrm>
                <a:off x="320040" y="3749040"/>
                <a:ext cx="365760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696AB10D-105B-E68D-50C8-CF87A9802FEC}"/>
                    </a:ext>
                  </a:extLst>
                </p:cNvPr>
                <p:cNvGraphicFramePr/>
                <p:nvPr/>
              </p:nvGraphicFramePr>
              <p:xfrm>
                <a:off x="320040" y="5303520"/>
                <a:ext cx="3657600" cy="822960"/>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91D7B4F7-F260-D834-5537-B40DFBCC7EB9}"/>
                    </a:ext>
                  </a:extLst>
                </p:cNvPr>
                <p:cNvSpPr txBox="1"/>
                <p:nvPr/>
              </p:nvSpPr>
              <p:spPr>
                <a:xfrm>
                  <a:off x="1234440" y="3566160"/>
                  <a:ext cx="1828800" cy="276999"/>
                </a:xfrm>
                <a:prstGeom prst="rect">
                  <a:avLst/>
                </a:prstGeom>
                <a:noFill/>
              </p:spPr>
              <p:txBody>
                <a:bodyPr wrap="none" rtlCol="0">
                  <a:noAutofit/>
                </a:bodyPr>
                <a:lstStyle/>
                <a:p>
                  <a:pPr algn="ctr" defTabSz="228600"/>
                  <a:r>
                    <a:rPr lang="en-MY" sz="1200" b="1" i="1" noProof="0" dirty="0">
                      <a:solidFill>
                        <a:srgbClr val="8091C6"/>
                      </a:solidFill>
                      <a:latin typeface="Arial" panose="020B0604020202020204" pitchFamily="34" charset="0"/>
                      <a:cs typeface="Arial" panose="020B0604020202020204" pitchFamily="34" charset="0"/>
                    </a:rPr>
                    <a:t>Within services sector</a:t>
                  </a:r>
                </a:p>
              </p:txBody>
            </p:sp>
            <p:sp>
              <p:nvSpPr>
                <p:cNvPr id="16" name="TextBox 15">
                  <a:extLst>
                    <a:ext uri="{FF2B5EF4-FFF2-40B4-BE49-F238E27FC236}">
                      <a16:creationId xmlns:a16="http://schemas.microsoft.com/office/drawing/2014/main" id="{1F854DFB-069F-DDDA-6C53-65ED2CAD4610}"/>
                    </a:ext>
                  </a:extLst>
                </p:cNvPr>
                <p:cNvSpPr txBox="1"/>
                <p:nvPr/>
              </p:nvSpPr>
              <p:spPr>
                <a:xfrm>
                  <a:off x="1005840" y="5120640"/>
                  <a:ext cx="2286000" cy="276999"/>
                </a:xfrm>
                <a:prstGeom prst="rect">
                  <a:avLst/>
                </a:prstGeom>
                <a:noFill/>
              </p:spPr>
              <p:txBody>
                <a:bodyPr wrap="none" rtlCol="0">
                  <a:spAutoFit/>
                </a:bodyPr>
                <a:lstStyle/>
                <a:p>
                  <a:pPr defTabSz="228600"/>
                  <a:r>
                    <a:rPr lang="en-MY" sz="1200" b="1" i="1" noProof="0" dirty="0">
                      <a:solidFill>
                        <a:srgbClr val="8091C6"/>
                      </a:solidFill>
                      <a:latin typeface="Arial" panose="020B0604020202020204" pitchFamily="34" charset="0"/>
                      <a:cs typeface="Arial" panose="020B0604020202020204" pitchFamily="34" charset="0"/>
                    </a:rPr>
                    <a:t>Within manufacturing sector</a:t>
                  </a:r>
                </a:p>
              </p:txBody>
            </p:sp>
          </p:grpSp>
        </p:grpSp>
        <p:grpSp>
          <p:nvGrpSpPr>
            <p:cNvPr id="61" name="Group 60">
              <a:extLst>
                <a:ext uri="{FF2B5EF4-FFF2-40B4-BE49-F238E27FC236}">
                  <a16:creationId xmlns:a16="http://schemas.microsoft.com/office/drawing/2014/main" id="{3095B790-4F89-7F2A-AC80-BDA44CF0809C}"/>
                </a:ext>
              </a:extLst>
            </p:cNvPr>
            <p:cNvGrpSpPr/>
            <p:nvPr/>
          </p:nvGrpSpPr>
          <p:grpSpPr>
            <a:xfrm>
              <a:off x="914400" y="2011680"/>
              <a:ext cx="1126228" cy="276999"/>
              <a:chOff x="1371600" y="2011680"/>
              <a:chExt cx="1126228" cy="276999"/>
            </a:xfrm>
          </p:grpSpPr>
          <p:sp>
            <p:nvSpPr>
              <p:cNvPr id="59" name="TextBox 58">
                <a:extLst>
                  <a:ext uri="{FF2B5EF4-FFF2-40B4-BE49-F238E27FC236}">
                    <a16:creationId xmlns:a16="http://schemas.microsoft.com/office/drawing/2014/main" id="{EEF68D46-CBD8-FE5B-A147-CFE39FADEF4E}"/>
                  </a:ext>
                </a:extLst>
              </p:cNvPr>
              <p:cNvSpPr txBox="1"/>
              <p:nvPr/>
            </p:nvSpPr>
            <p:spPr>
              <a:xfrm>
                <a:off x="1550133" y="2011680"/>
                <a:ext cx="947695" cy="276999"/>
              </a:xfrm>
              <a:prstGeom prst="rect">
                <a:avLst/>
              </a:prstGeom>
              <a:noFill/>
            </p:spPr>
            <p:txBody>
              <a:bodyPr wrap="none" rtlCol="0" anchor="ctr">
                <a:spAutoFit/>
              </a:bodyPr>
              <a:lstStyle/>
              <a:p>
                <a:pPr algn="ctr" defTabSz="228600"/>
                <a:r>
                  <a:rPr lang="en-MY" sz="1200" noProof="0" dirty="0">
                    <a:latin typeface="Arial" panose="020B0604020202020204" pitchFamily="34" charset="0"/>
                    <a:cs typeface="Arial" panose="020B0604020202020204" pitchFamily="34" charset="0"/>
                  </a:rPr>
                  <a:t>2</a:t>
                </a:r>
                <a:r>
                  <a:rPr lang="en-MY" sz="1200" baseline="30000" noProof="0" dirty="0">
                    <a:latin typeface="Arial" panose="020B0604020202020204" pitchFamily="34" charset="0"/>
                    <a:cs typeface="Arial" panose="020B0604020202020204" pitchFamily="34" charset="0"/>
                  </a:rPr>
                  <a:t>nd</a:t>
                </a:r>
                <a:r>
                  <a:rPr lang="en-MY" sz="1200" noProof="0" dirty="0">
                    <a:latin typeface="Arial" panose="020B0604020202020204" pitchFamily="34" charset="0"/>
                    <a:cs typeface="Arial" panose="020B0604020202020204" pitchFamily="34" charset="0"/>
                  </a:rPr>
                  <a:t> upcycle</a:t>
                </a:r>
              </a:p>
            </p:txBody>
          </p:sp>
          <p:sp>
            <p:nvSpPr>
              <p:cNvPr id="60" name="Rectangle 59">
                <a:extLst>
                  <a:ext uri="{FF2B5EF4-FFF2-40B4-BE49-F238E27FC236}">
                    <a16:creationId xmlns:a16="http://schemas.microsoft.com/office/drawing/2014/main" id="{52C55853-F55C-7E12-856E-1D70069BA5FF}"/>
                  </a:ext>
                </a:extLst>
              </p:cNvPr>
              <p:cNvSpPr/>
              <p:nvPr/>
            </p:nvSpPr>
            <p:spPr>
              <a:xfrm>
                <a:off x="1371600" y="2104459"/>
                <a:ext cx="182880" cy="91440"/>
              </a:xfrm>
              <a:prstGeom prst="rect">
                <a:avLst/>
              </a:prstGeom>
              <a:solidFill>
                <a:srgbClr val="0A324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dirty="0">
                  <a:solidFill>
                    <a:schemeClr val="tx1"/>
                  </a:solidFill>
                  <a:latin typeface="Arial" pitchFamily="34" charset="0"/>
                  <a:ea typeface="宋体" pitchFamily="2" charset="-122"/>
                </a:endParaRPr>
              </a:p>
            </p:txBody>
          </p:sp>
        </p:grpSp>
        <p:grpSp>
          <p:nvGrpSpPr>
            <p:cNvPr id="62" name="Group 61">
              <a:extLst>
                <a:ext uri="{FF2B5EF4-FFF2-40B4-BE49-F238E27FC236}">
                  <a16:creationId xmlns:a16="http://schemas.microsoft.com/office/drawing/2014/main" id="{34B4CE79-F13C-4D6F-5532-8EB28609417C}"/>
                </a:ext>
              </a:extLst>
            </p:cNvPr>
            <p:cNvGrpSpPr/>
            <p:nvPr/>
          </p:nvGrpSpPr>
          <p:grpSpPr>
            <a:xfrm>
              <a:off x="2194560" y="2011680"/>
              <a:ext cx="1114207" cy="276999"/>
              <a:chOff x="1371600" y="2011680"/>
              <a:chExt cx="1114207" cy="276999"/>
            </a:xfrm>
          </p:grpSpPr>
          <p:sp>
            <p:nvSpPr>
              <p:cNvPr id="63" name="TextBox 62">
                <a:extLst>
                  <a:ext uri="{FF2B5EF4-FFF2-40B4-BE49-F238E27FC236}">
                    <a16:creationId xmlns:a16="http://schemas.microsoft.com/office/drawing/2014/main" id="{AE0C3578-2FFA-D043-53B1-B3BACDD840F8}"/>
                  </a:ext>
                </a:extLst>
              </p:cNvPr>
              <p:cNvSpPr txBox="1"/>
              <p:nvPr/>
            </p:nvSpPr>
            <p:spPr>
              <a:xfrm>
                <a:off x="1562156" y="2011680"/>
                <a:ext cx="923651" cy="276999"/>
              </a:xfrm>
              <a:prstGeom prst="rect">
                <a:avLst/>
              </a:prstGeom>
              <a:noFill/>
            </p:spPr>
            <p:txBody>
              <a:bodyPr wrap="none" rtlCol="0" anchor="ctr">
                <a:spAutoFit/>
              </a:bodyPr>
              <a:lstStyle/>
              <a:p>
                <a:pPr algn="ctr" defTabSz="228600"/>
                <a:r>
                  <a:rPr lang="en-MY" sz="1200" dirty="0">
                    <a:latin typeface="Arial" panose="020B0604020202020204" pitchFamily="34" charset="0"/>
                    <a:cs typeface="Arial" panose="020B0604020202020204" pitchFamily="34" charset="0"/>
                  </a:rPr>
                  <a:t>3</a:t>
                </a:r>
                <a:r>
                  <a:rPr lang="en-MY" sz="1200" baseline="30000" dirty="0">
                    <a:latin typeface="Arial" panose="020B0604020202020204" pitchFamily="34" charset="0"/>
                    <a:cs typeface="Arial" panose="020B0604020202020204" pitchFamily="34" charset="0"/>
                  </a:rPr>
                  <a:t>rd</a:t>
                </a:r>
                <a:r>
                  <a:rPr lang="en-MY" sz="1200" dirty="0">
                    <a:latin typeface="Arial" panose="020B0604020202020204" pitchFamily="34" charset="0"/>
                    <a:cs typeface="Arial" panose="020B0604020202020204" pitchFamily="34" charset="0"/>
                  </a:rPr>
                  <a:t> </a:t>
                </a:r>
                <a:r>
                  <a:rPr lang="en-MY" sz="1200" noProof="0" dirty="0">
                    <a:latin typeface="Arial" panose="020B0604020202020204" pitchFamily="34" charset="0"/>
                    <a:cs typeface="Arial" panose="020B0604020202020204" pitchFamily="34" charset="0"/>
                  </a:rPr>
                  <a:t>upcycle</a:t>
                </a:r>
              </a:p>
            </p:txBody>
          </p:sp>
          <p:sp>
            <p:nvSpPr>
              <p:cNvPr id="64" name="Rectangle 63">
                <a:extLst>
                  <a:ext uri="{FF2B5EF4-FFF2-40B4-BE49-F238E27FC236}">
                    <a16:creationId xmlns:a16="http://schemas.microsoft.com/office/drawing/2014/main" id="{C79DBBDA-F3BE-5021-968B-7B0E8974C8D0}"/>
                  </a:ext>
                </a:extLst>
              </p:cNvPr>
              <p:cNvSpPr/>
              <p:nvPr/>
            </p:nvSpPr>
            <p:spPr>
              <a:xfrm>
                <a:off x="1371600" y="2104459"/>
                <a:ext cx="182880" cy="91440"/>
              </a:xfrm>
              <a:prstGeom prst="rect">
                <a:avLst/>
              </a:prstGeom>
              <a:solidFill>
                <a:srgbClr val="E1ADA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dirty="0">
                  <a:solidFill>
                    <a:schemeClr val="tx1"/>
                  </a:solidFill>
                  <a:latin typeface="Arial" pitchFamily="34" charset="0"/>
                  <a:ea typeface="宋体" pitchFamily="2" charset="-122"/>
                </a:endParaRPr>
              </a:p>
            </p:txBody>
          </p:sp>
        </p:grpSp>
      </p:grpSp>
      <p:grpSp>
        <p:nvGrpSpPr>
          <p:cNvPr id="69" name="Group 68">
            <a:extLst>
              <a:ext uri="{FF2B5EF4-FFF2-40B4-BE49-F238E27FC236}">
                <a16:creationId xmlns:a16="http://schemas.microsoft.com/office/drawing/2014/main" id="{92EBA8CF-C72E-CCA8-6DDF-927CFCC2BD61}"/>
              </a:ext>
            </a:extLst>
          </p:cNvPr>
          <p:cNvGrpSpPr/>
          <p:nvPr/>
        </p:nvGrpSpPr>
        <p:grpSpPr>
          <a:xfrm>
            <a:off x="4219956" y="822960"/>
            <a:ext cx="3794760" cy="5166360"/>
            <a:chOff x="4219956" y="914400"/>
            <a:chExt cx="3794760" cy="5166360"/>
          </a:xfrm>
        </p:grpSpPr>
        <p:grpSp>
          <p:nvGrpSpPr>
            <p:cNvPr id="66" name="Group 65">
              <a:extLst>
                <a:ext uri="{FF2B5EF4-FFF2-40B4-BE49-F238E27FC236}">
                  <a16:creationId xmlns:a16="http://schemas.microsoft.com/office/drawing/2014/main" id="{06C29578-505D-4891-9A16-B4BE2034CC9E}"/>
                </a:ext>
              </a:extLst>
            </p:cNvPr>
            <p:cNvGrpSpPr/>
            <p:nvPr/>
          </p:nvGrpSpPr>
          <p:grpSpPr>
            <a:xfrm>
              <a:off x="4219956" y="914400"/>
              <a:ext cx="3794760" cy="5166360"/>
              <a:chOff x="4219956" y="914400"/>
              <a:chExt cx="3794760" cy="5166360"/>
            </a:xfrm>
          </p:grpSpPr>
          <p:grpSp>
            <p:nvGrpSpPr>
              <p:cNvPr id="31" name="Group 30">
                <a:extLst>
                  <a:ext uri="{FF2B5EF4-FFF2-40B4-BE49-F238E27FC236}">
                    <a16:creationId xmlns:a16="http://schemas.microsoft.com/office/drawing/2014/main" id="{2FFD848E-9769-CFA6-5F6B-5C8F784EF727}"/>
                  </a:ext>
                </a:extLst>
              </p:cNvPr>
              <p:cNvGrpSpPr/>
              <p:nvPr/>
            </p:nvGrpSpPr>
            <p:grpSpPr>
              <a:xfrm>
                <a:off x="4219956" y="914400"/>
                <a:ext cx="3794760" cy="578882"/>
                <a:chOff x="228600" y="914400"/>
                <a:chExt cx="3794760" cy="578882"/>
              </a:xfrm>
            </p:grpSpPr>
            <p:sp>
              <p:nvSpPr>
                <p:cNvPr id="40" name="TextBox 39">
                  <a:extLst>
                    <a:ext uri="{FF2B5EF4-FFF2-40B4-BE49-F238E27FC236}">
                      <a16:creationId xmlns:a16="http://schemas.microsoft.com/office/drawing/2014/main" id="{BC741024-87D5-33F1-5E8F-4BC0CB6C226A}"/>
                    </a:ext>
                  </a:extLst>
                </p:cNvPr>
                <p:cNvSpPr txBox="1"/>
                <p:nvPr/>
              </p:nvSpPr>
              <p:spPr>
                <a:xfrm>
                  <a:off x="731520" y="914400"/>
                  <a:ext cx="3291840" cy="578882"/>
                </a:xfrm>
                <a:prstGeom prst="roundRect">
                  <a:avLst/>
                </a:prstGeom>
                <a:solidFill>
                  <a:srgbClr val="0A3247"/>
                </a:solidFill>
              </p:spPr>
              <p:txBody>
                <a:bodyPr wrap="square" rtlCol="0">
                  <a:noAutofit/>
                </a:bodyPr>
                <a:lstStyle/>
                <a:p>
                  <a:pPr defTabSz="228600"/>
                  <a:r>
                    <a:rPr lang="en-MY" sz="1400" b="1" noProof="0" dirty="0">
                      <a:solidFill>
                        <a:schemeClr val="bg1"/>
                      </a:solidFill>
                      <a:latin typeface="Arial" panose="020B0604020202020204" pitchFamily="34" charset="0"/>
                      <a:cs typeface="Arial" panose="020B0604020202020204" pitchFamily="34" charset="0"/>
                    </a:rPr>
                    <a:t>Increased share of machinery &amp; equipment investments</a:t>
                  </a:r>
                  <a:endParaRPr lang="en-MY" sz="1400" noProof="0"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07DE24C-13E1-7246-F57D-8511EAAB30B2}"/>
                    </a:ext>
                  </a:extLst>
                </p:cNvPr>
                <p:cNvSpPr txBox="1"/>
                <p:nvPr/>
              </p:nvSpPr>
              <p:spPr>
                <a:xfrm>
                  <a:off x="228600" y="975241"/>
                  <a:ext cx="457200" cy="457200"/>
                </a:xfrm>
                <a:prstGeom prst="roundRect">
                  <a:avLst/>
                </a:prstGeom>
                <a:solidFill>
                  <a:srgbClr val="0A3247"/>
                </a:solidFill>
              </p:spPr>
              <p:txBody>
                <a:bodyPr wrap="square" rtlCol="0" anchor="ctr">
                  <a:noAutofit/>
                </a:bodyPr>
                <a:lstStyle/>
                <a:p>
                  <a:pPr algn="ctr" defTabSz="228600"/>
                  <a:r>
                    <a:rPr lang="en-MY" sz="1400" noProof="0" dirty="0">
                      <a:solidFill>
                        <a:schemeClr val="bg1"/>
                      </a:solidFill>
                      <a:latin typeface="Arial" panose="020B0604020202020204" pitchFamily="34" charset="0"/>
                      <a:cs typeface="Arial" panose="020B0604020202020204" pitchFamily="34" charset="0"/>
                    </a:rPr>
                    <a:t>2</a:t>
                  </a:r>
                </a:p>
              </p:txBody>
            </p:sp>
          </p:grpSp>
          <p:sp>
            <p:nvSpPr>
              <p:cNvPr id="42" name="Rectangle: Rounded Corners 41">
                <a:extLst>
                  <a:ext uri="{FF2B5EF4-FFF2-40B4-BE49-F238E27FC236}">
                    <a16:creationId xmlns:a16="http://schemas.microsoft.com/office/drawing/2014/main" id="{89E9DC52-2D55-A928-2739-A57A2E4AD428}"/>
                  </a:ext>
                </a:extLst>
              </p:cNvPr>
              <p:cNvSpPr/>
              <p:nvPr/>
            </p:nvSpPr>
            <p:spPr>
              <a:xfrm>
                <a:off x="4224528" y="1600200"/>
                <a:ext cx="3749040" cy="4480560"/>
              </a:xfrm>
              <a:prstGeom prst="roundRect">
                <a:avLst>
                  <a:gd name="adj" fmla="val 5244"/>
                </a:avLst>
              </a:prstGeom>
              <a:noFill/>
              <a:ln w="88900">
                <a:gradFill>
                  <a:gsLst>
                    <a:gs pos="0">
                      <a:srgbClr val="EFD1D1"/>
                    </a:gs>
                    <a:gs pos="50000">
                      <a:srgbClr val="EBC7C6"/>
                    </a:gs>
                    <a:gs pos="100000">
                      <a:srgbClr val="DFA5A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Autofit/>
              </a:bodyPr>
              <a:lstStyle/>
              <a:p>
                <a:pPr algn="ctr" defTabSz="228600" hangingPunct="0">
                  <a:spcAft>
                    <a:spcPts val="300"/>
                  </a:spcAft>
                </a:pPr>
                <a:r>
                  <a:rPr lang="en-MY" sz="1400" b="1" dirty="0">
                    <a:solidFill>
                      <a:schemeClr val="tx1"/>
                    </a:solidFill>
                    <a:latin typeface="Arial" pitchFamily="34" charset="0"/>
                    <a:ea typeface="宋体" pitchFamily="2" charset="-122"/>
                  </a:rPr>
                  <a:t>Ratio of M&amp;E to Real GFCF</a:t>
                </a:r>
                <a:endParaRPr lang="en-MY" sz="1400" b="1" noProof="0" dirty="0">
                  <a:solidFill>
                    <a:schemeClr val="tx1"/>
                  </a:solidFill>
                  <a:latin typeface="Arial" pitchFamily="34" charset="0"/>
                  <a:ea typeface="宋体" pitchFamily="2" charset="-122"/>
                </a:endParaRPr>
              </a:p>
            </p:txBody>
          </p:sp>
        </p:grpSp>
        <p:graphicFrame>
          <p:nvGraphicFramePr>
            <p:cNvPr id="56" name="Chart 55">
              <a:extLst>
                <a:ext uri="{FF2B5EF4-FFF2-40B4-BE49-F238E27FC236}">
                  <a16:creationId xmlns:a16="http://schemas.microsoft.com/office/drawing/2014/main" id="{1080247E-BE4B-09ED-D687-C535F8373E4A}"/>
                </a:ext>
              </a:extLst>
            </p:cNvPr>
            <p:cNvGraphicFramePr/>
            <p:nvPr/>
          </p:nvGraphicFramePr>
          <p:xfrm>
            <a:off x="4270248" y="2011680"/>
            <a:ext cx="3657600" cy="4023360"/>
          </p:xfrm>
          <a:graphic>
            <a:graphicData uri="http://schemas.openxmlformats.org/drawingml/2006/chart">
              <c:chart xmlns:c="http://schemas.openxmlformats.org/drawingml/2006/chart" xmlns:r="http://schemas.openxmlformats.org/officeDocument/2006/relationships" r:id="rId8"/>
            </a:graphicData>
          </a:graphic>
        </p:graphicFrame>
        <p:sp>
          <p:nvSpPr>
            <p:cNvPr id="58" name="TextBox 57">
              <a:extLst>
                <a:ext uri="{FF2B5EF4-FFF2-40B4-BE49-F238E27FC236}">
                  <a16:creationId xmlns:a16="http://schemas.microsoft.com/office/drawing/2014/main" id="{8E45A2EB-903F-8259-2866-3CE5296B9493}"/>
                </a:ext>
              </a:extLst>
            </p:cNvPr>
            <p:cNvSpPr txBox="1"/>
            <p:nvPr/>
          </p:nvSpPr>
          <p:spPr>
            <a:xfrm>
              <a:off x="4480560" y="4526280"/>
              <a:ext cx="1217000" cy="461665"/>
            </a:xfrm>
            <a:prstGeom prst="rect">
              <a:avLst/>
            </a:prstGeom>
            <a:noFill/>
          </p:spPr>
          <p:txBody>
            <a:bodyPr wrap="none" rtlCol="0" anchor="ctr">
              <a:spAutoFit/>
            </a:bodyPr>
            <a:lstStyle/>
            <a:p>
              <a:pPr algn="ctr" defTabSz="228600"/>
              <a:r>
                <a:rPr lang="en-MY" sz="1200" noProof="0" dirty="0">
                  <a:latin typeface="Arial" panose="020B0604020202020204" pitchFamily="34" charset="0"/>
                  <a:cs typeface="Arial" panose="020B0604020202020204" pitchFamily="34" charset="0"/>
                </a:rPr>
                <a:t>Long-term avg.</a:t>
              </a:r>
            </a:p>
            <a:p>
              <a:pPr algn="ctr" defTabSz="228600"/>
              <a:r>
                <a:rPr lang="en-MY" sz="1200" dirty="0">
                  <a:latin typeface="Arial" panose="020B0604020202020204" pitchFamily="34" charset="0"/>
                  <a:cs typeface="Arial" panose="020B0604020202020204" pitchFamily="34" charset="0"/>
                </a:rPr>
                <a:t>2005-2019</a:t>
              </a:r>
              <a:endParaRPr lang="en-MY" sz="1200" noProof="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3C54F50-F152-8213-15CC-3539C9E8A354}"/>
                </a:ext>
              </a:extLst>
            </p:cNvPr>
            <p:cNvSpPr txBox="1"/>
            <p:nvPr/>
          </p:nvSpPr>
          <p:spPr>
            <a:xfrm>
              <a:off x="7439028" y="5687568"/>
              <a:ext cx="498855" cy="261610"/>
            </a:xfrm>
            <a:prstGeom prst="rect">
              <a:avLst/>
            </a:prstGeom>
            <a:noFill/>
          </p:spPr>
          <p:txBody>
            <a:bodyPr wrap="none" rtlCol="0" anchor="ctr">
              <a:spAutoFit/>
            </a:bodyPr>
            <a:lstStyle/>
            <a:p>
              <a:pPr algn="ctr" defTabSz="228600"/>
              <a:r>
                <a:rPr lang="en-MY" sz="1100" noProof="0" dirty="0">
                  <a:solidFill>
                    <a:schemeClr val="tx1">
                      <a:lumMod val="50000"/>
                      <a:lumOff val="50000"/>
                    </a:schemeClr>
                  </a:solidFill>
                  <a:latin typeface="Arial" panose="020B0604020202020204" pitchFamily="34" charset="0"/>
                  <a:cs typeface="Arial" panose="020B0604020202020204" pitchFamily="34" charset="0"/>
                </a:rPr>
                <a:t>2024</a:t>
              </a:r>
            </a:p>
          </p:txBody>
        </p:sp>
      </p:grpSp>
    </p:spTree>
    <p:extLst>
      <p:ext uri="{BB962C8B-B14F-4D97-AF65-F5344CB8AC3E}">
        <p14:creationId xmlns:p14="http://schemas.microsoft.com/office/powerpoint/2010/main" val="167837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2CDF-AE20-9167-FC7B-EFDC18B3D1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E72152-CB5B-DCDA-8BA7-6B3270647CA4}"/>
              </a:ext>
            </a:extLst>
          </p:cNvPr>
          <p:cNvSpPr>
            <a:spLocks noGrp="1"/>
          </p:cNvSpPr>
          <p:nvPr>
            <p:ph type="body" sz="quarter" idx="10"/>
          </p:nvPr>
        </p:nvSpPr>
        <p:spPr/>
        <p:txBody>
          <a:bodyPr/>
          <a:lstStyle/>
          <a:p>
            <a:r>
              <a:rPr lang="en-MY" noProof="0" dirty="0"/>
              <a:t>Investment is underpinned by the </a:t>
            </a:r>
            <a:r>
              <a:rPr lang="en-MY" dirty="0"/>
              <a:t>realisation of </a:t>
            </a:r>
            <a:r>
              <a:rPr lang="en-MY" noProof="0" dirty="0"/>
              <a:t>multi-years strong approvals</a:t>
            </a:r>
          </a:p>
        </p:txBody>
      </p:sp>
      <p:grpSp>
        <p:nvGrpSpPr>
          <p:cNvPr id="20" name="Group 19">
            <a:extLst>
              <a:ext uri="{FF2B5EF4-FFF2-40B4-BE49-F238E27FC236}">
                <a16:creationId xmlns:a16="http://schemas.microsoft.com/office/drawing/2014/main" id="{59A1A2C0-756C-9DEF-965A-28ABCCE81AF3}"/>
              </a:ext>
            </a:extLst>
          </p:cNvPr>
          <p:cNvGrpSpPr/>
          <p:nvPr/>
        </p:nvGrpSpPr>
        <p:grpSpPr>
          <a:xfrm>
            <a:off x="182879" y="914400"/>
            <a:ext cx="5394960" cy="2560320"/>
            <a:chOff x="182879" y="914400"/>
            <a:chExt cx="5394960" cy="2560320"/>
          </a:xfrm>
        </p:grpSpPr>
        <p:grpSp>
          <p:nvGrpSpPr>
            <p:cNvPr id="3" name="Group 2">
              <a:extLst>
                <a:ext uri="{FF2B5EF4-FFF2-40B4-BE49-F238E27FC236}">
                  <a16:creationId xmlns:a16="http://schemas.microsoft.com/office/drawing/2014/main" id="{36D5946E-E2FD-3331-AE64-EA8773DDB7A0}"/>
                </a:ext>
              </a:extLst>
            </p:cNvPr>
            <p:cNvGrpSpPr/>
            <p:nvPr/>
          </p:nvGrpSpPr>
          <p:grpSpPr>
            <a:xfrm>
              <a:off x="182879" y="914400"/>
              <a:ext cx="5394960" cy="2560320"/>
              <a:chOff x="182879" y="731519"/>
              <a:chExt cx="5394960" cy="2560320"/>
            </a:xfrm>
          </p:grpSpPr>
          <p:sp>
            <p:nvSpPr>
              <p:cNvPr id="4" name="Rectangle 3">
                <a:extLst>
                  <a:ext uri="{FF2B5EF4-FFF2-40B4-BE49-F238E27FC236}">
                    <a16:creationId xmlns:a16="http://schemas.microsoft.com/office/drawing/2014/main" id="{179622B6-3983-30B8-5456-854EBA75EED3}"/>
                  </a:ext>
                </a:extLst>
              </p:cNvPr>
              <p:cNvSpPr/>
              <p:nvPr/>
            </p:nvSpPr>
            <p:spPr>
              <a:xfrm>
                <a:off x="182879" y="731519"/>
                <a:ext cx="5394960" cy="256032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5" name="Rectangle 4">
                <a:extLst>
                  <a:ext uri="{FF2B5EF4-FFF2-40B4-BE49-F238E27FC236}">
                    <a16:creationId xmlns:a16="http://schemas.microsoft.com/office/drawing/2014/main" id="{43C0F61C-2F9B-C66F-C057-6756B010F648}"/>
                  </a:ext>
                </a:extLst>
              </p:cNvPr>
              <p:cNvSpPr/>
              <p:nvPr/>
            </p:nvSpPr>
            <p:spPr>
              <a:xfrm>
                <a:off x="224314" y="1051560"/>
                <a:ext cx="5303520" cy="219456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6" name="TextBox 5">
                <a:extLst>
                  <a:ext uri="{FF2B5EF4-FFF2-40B4-BE49-F238E27FC236}">
                    <a16:creationId xmlns:a16="http://schemas.microsoft.com/office/drawing/2014/main" id="{9D615915-CFF3-154F-BEEC-1BBA5EA71B7B}"/>
                  </a:ext>
                </a:extLst>
              </p:cNvPr>
              <p:cNvSpPr txBox="1"/>
              <p:nvPr/>
            </p:nvSpPr>
            <p:spPr>
              <a:xfrm>
                <a:off x="182880" y="731520"/>
                <a:ext cx="5389360" cy="307777"/>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MIDA: Foreign vs Domestic Approved Investment </a:t>
                </a:r>
                <a:r>
                  <a:rPr kumimoji="0" lang="en-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(RM billion)</a:t>
                </a:r>
              </a:p>
            </p:txBody>
          </p:sp>
        </p:grpSp>
        <p:graphicFrame>
          <p:nvGraphicFramePr>
            <p:cNvPr id="15" name="Chart 14">
              <a:extLst>
                <a:ext uri="{FF2B5EF4-FFF2-40B4-BE49-F238E27FC236}">
                  <a16:creationId xmlns:a16="http://schemas.microsoft.com/office/drawing/2014/main" id="{43E4F048-C197-B3D7-C227-B282F296B652}"/>
                </a:ext>
              </a:extLst>
            </p:cNvPr>
            <p:cNvGraphicFramePr/>
            <p:nvPr/>
          </p:nvGraphicFramePr>
          <p:xfrm>
            <a:off x="228600" y="1234440"/>
            <a:ext cx="5212080" cy="219456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7" name="Group 26">
            <a:extLst>
              <a:ext uri="{FF2B5EF4-FFF2-40B4-BE49-F238E27FC236}">
                <a16:creationId xmlns:a16="http://schemas.microsoft.com/office/drawing/2014/main" id="{4F4260D9-482A-4850-755A-4A0ADD3B62E4}"/>
              </a:ext>
            </a:extLst>
          </p:cNvPr>
          <p:cNvGrpSpPr/>
          <p:nvPr/>
        </p:nvGrpSpPr>
        <p:grpSpPr>
          <a:xfrm>
            <a:off x="182880" y="3566160"/>
            <a:ext cx="5394960" cy="2560320"/>
            <a:chOff x="182879" y="914400"/>
            <a:chExt cx="5394960" cy="2560320"/>
          </a:xfrm>
        </p:grpSpPr>
        <p:grpSp>
          <p:nvGrpSpPr>
            <p:cNvPr id="28" name="Group 27">
              <a:extLst>
                <a:ext uri="{FF2B5EF4-FFF2-40B4-BE49-F238E27FC236}">
                  <a16:creationId xmlns:a16="http://schemas.microsoft.com/office/drawing/2014/main" id="{6D044B98-DEA8-0177-9E8E-C1F508708B06}"/>
                </a:ext>
              </a:extLst>
            </p:cNvPr>
            <p:cNvGrpSpPr/>
            <p:nvPr/>
          </p:nvGrpSpPr>
          <p:grpSpPr>
            <a:xfrm>
              <a:off x="182879" y="914400"/>
              <a:ext cx="5394960" cy="2560320"/>
              <a:chOff x="182879" y="731519"/>
              <a:chExt cx="5394960" cy="2560320"/>
            </a:xfrm>
          </p:grpSpPr>
          <p:sp>
            <p:nvSpPr>
              <p:cNvPr id="30" name="Rectangle 29">
                <a:extLst>
                  <a:ext uri="{FF2B5EF4-FFF2-40B4-BE49-F238E27FC236}">
                    <a16:creationId xmlns:a16="http://schemas.microsoft.com/office/drawing/2014/main" id="{E1ED5881-1D09-E9A6-742A-4974AE167054}"/>
                  </a:ext>
                </a:extLst>
              </p:cNvPr>
              <p:cNvSpPr/>
              <p:nvPr/>
            </p:nvSpPr>
            <p:spPr>
              <a:xfrm>
                <a:off x="182879" y="731519"/>
                <a:ext cx="5394960" cy="2560320"/>
              </a:xfrm>
              <a:prstGeom prst="rect">
                <a:avLst/>
              </a:prstGeom>
              <a:solidFill>
                <a:srgbClr val="FBE6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1" name="Rectangle 30">
                <a:extLst>
                  <a:ext uri="{FF2B5EF4-FFF2-40B4-BE49-F238E27FC236}">
                    <a16:creationId xmlns:a16="http://schemas.microsoft.com/office/drawing/2014/main" id="{499887D7-6233-0A00-B001-6EE6D9809D9F}"/>
                  </a:ext>
                </a:extLst>
              </p:cNvPr>
              <p:cNvSpPr/>
              <p:nvPr/>
            </p:nvSpPr>
            <p:spPr>
              <a:xfrm>
                <a:off x="224314" y="1051560"/>
                <a:ext cx="5303520" cy="219456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2" name="TextBox 31">
                <a:extLst>
                  <a:ext uri="{FF2B5EF4-FFF2-40B4-BE49-F238E27FC236}">
                    <a16:creationId xmlns:a16="http://schemas.microsoft.com/office/drawing/2014/main" id="{C1AD3AFE-4ADE-BE77-719E-285F4F7789E8}"/>
                  </a:ext>
                </a:extLst>
              </p:cNvPr>
              <p:cNvSpPr txBox="1"/>
              <p:nvPr/>
            </p:nvSpPr>
            <p:spPr>
              <a:xfrm>
                <a:off x="182880" y="731520"/>
                <a:ext cx="4029758" cy="307777"/>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Approved Investment by Sectors </a:t>
                </a:r>
                <a:r>
                  <a:rPr kumimoji="0" lang="en-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(RM billion)</a:t>
                </a:r>
              </a:p>
            </p:txBody>
          </p:sp>
        </p:grpSp>
        <p:graphicFrame>
          <p:nvGraphicFramePr>
            <p:cNvPr id="29" name="Chart 28">
              <a:extLst>
                <a:ext uri="{FF2B5EF4-FFF2-40B4-BE49-F238E27FC236}">
                  <a16:creationId xmlns:a16="http://schemas.microsoft.com/office/drawing/2014/main" id="{E584AF5D-6327-9847-B647-6A454956ADE1}"/>
                </a:ext>
              </a:extLst>
            </p:cNvPr>
            <p:cNvGraphicFramePr/>
            <p:nvPr/>
          </p:nvGraphicFramePr>
          <p:xfrm>
            <a:off x="228600" y="1234440"/>
            <a:ext cx="5212080" cy="2194560"/>
          </p:xfrm>
          <a:graphic>
            <a:graphicData uri="http://schemas.openxmlformats.org/drawingml/2006/chart">
              <c:chart xmlns:c="http://schemas.openxmlformats.org/drawingml/2006/chart" xmlns:r="http://schemas.openxmlformats.org/officeDocument/2006/relationships" r:id="rId3"/>
            </a:graphicData>
          </a:graphic>
        </p:graphicFrame>
      </p:grpSp>
      <p:pic>
        <p:nvPicPr>
          <p:cNvPr id="38" name="Picture 37" descr="A map of the world&#10;&#10;AI-generated content may be incorrect.">
            <a:extLst>
              <a:ext uri="{FF2B5EF4-FFF2-40B4-BE49-F238E27FC236}">
                <a16:creationId xmlns:a16="http://schemas.microsoft.com/office/drawing/2014/main" id="{4EE8A3AA-4B4C-3223-33EB-CD263D71D066}"/>
              </a:ext>
            </a:extLst>
          </p:cNvPr>
          <p:cNvPicPr>
            <a:picLocks noChangeAspect="1"/>
          </p:cNvPicPr>
          <p:nvPr/>
        </p:nvPicPr>
        <p:blipFill>
          <a:blip r:embed="rId4" cstate="print">
            <a:extLst>
              <a:ext uri="{28A0092B-C50C-407E-A947-70E740481C1C}">
                <a14:useLocalDpi xmlns:a14="http://schemas.microsoft.com/office/drawing/2010/main" val="0"/>
              </a:ext>
            </a:extLst>
          </a:blip>
          <a:srcRect l="47987" t="24231" b="23270"/>
          <a:stretch/>
        </p:blipFill>
        <p:spPr>
          <a:xfrm>
            <a:off x="8503920" y="2194560"/>
            <a:ext cx="3678318" cy="2834640"/>
          </a:xfrm>
          <a:prstGeom prst="rect">
            <a:avLst/>
          </a:prstGeom>
        </p:spPr>
      </p:pic>
      <p:grpSp>
        <p:nvGrpSpPr>
          <p:cNvPr id="40" name="Group 39">
            <a:extLst>
              <a:ext uri="{FF2B5EF4-FFF2-40B4-BE49-F238E27FC236}">
                <a16:creationId xmlns:a16="http://schemas.microsoft.com/office/drawing/2014/main" id="{0F9BEA94-9070-5984-AF30-0FDECAC5DE42}"/>
              </a:ext>
            </a:extLst>
          </p:cNvPr>
          <p:cNvGrpSpPr>
            <a:grpSpLocks noChangeAspect="1"/>
          </p:cNvGrpSpPr>
          <p:nvPr/>
        </p:nvGrpSpPr>
        <p:grpSpPr>
          <a:xfrm>
            <a:off x="5852160" y="1645720"/>
            <a:ext cx="2841427" cy="2926080"/>
            <a:chOff x="6562898" y="1920240"/>
            <a:chExt cx="2377440" cy="2448272"/>
          </a:xfrm>
        </p:grpSpPr>
        <p:pic>
          <p:nvPicPr>
            <p:cNvPr id="37" name="Picture 36" descr="A map of the world&#10;&#10;AI-generated content may be incorrect.">
              <a:extLst>
                <a:ext uri="{FF2B5EF4-FFF2-40B4-BE49-F238E27FC236}">
                  <a16:creationId xmlns:a16="http://schemas.microsoft.com/office/drawing/2014/main" id="{E8D7AC67-EC70-5774-C58A-60629C886066}"/>
                </a:ext>
              </a:extLst>
            </p:cNvPr>
            <p:cNvPicPr>
              <a:picLocks noChangeAspect="1"/>
            </p:cNvPicPr>
            <p:nvPr/>
          </p:nvPicPr>
          <p:blipFill>
            <a:blip r:embed="rId5" cstate="print">
              <a:extLst>
                <a:ext uri="{28A0092B-C50C-407E-A947-70E740481C1C}">
                  <a14:useLocalDpi xmlns:a14="http://schemas.microsoft.com/office/drawing/2010/main" val="0"/>
                </a:ext>
              </a:extLst>
            </a:blip>
            <a:srcRect t="28255" r="66084" b="26000"/>
            <a:stretch/>
          </p:blipFill>
          <p:spPr>
            <a:xfrm>
              <a:off x="6562898" y="1920240"/>
              <a:ext cx="2377440" cy="2448272"/>
            </a:xfrm>
            <a:prstGeom prst="rect">
              <a:avLst/>
            </a:prstGeom>
          </p:spPr>
        </p:pic>
        <p:sp>
          <p:nvSpPr>
            <p:cNvPr id="39" name="Rectangle 38">
              <a:extLst>
                <a:ext uri="{FF2B5EF4-FFF2-40B4-BE49-F238E27FC236}">
                  <a16:creationId xmlns:a16="http://schemas.microsoft.com/office/drawing/2014/main" id="{90221558-F8A8-FFF6-DD9E-148961C7CBD8}"/>
                </a:ext>
              </a:extLst>
            </p:cNvPr>
            <p:cNvSpPr/>
            <p:nvPr/>
          </p:nvSpPr>
          <p:spPr>
            <a:xfrm>
              <a:off x="7063907" y="3554403"/>
              <a:ext cx="315363" cy="457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sp>
        <p:nvSpPr>
          <p:cNvPr id="54" name="Rectangle: Rounded Corners 53">
            <a:extLst>
              <a:ext uri="{FF2B5EF4-FFF2-40B4-BE49-F238E27FC236}">
                <a16:creationId xmlns:a16="http://schemas.microsoft.com/office/drawing/2014/main" id="{756B423F-F9D8-3414-3B2D-FE9BA134FEC1}"/>
              </a:ext>
            </a:extLst>
          </p:cNvPr>
          <p:cNvSpPr/>
          <p:nvPr/>
        </p:nvSpPr>
        <p:spPr>
          <a:xfrm>
            <a:off x="7540607" y="731520"/>
            <a:ext cx="1474151" cy="715089"/>
          </a:xfrm>
          <a:prstGeom prst="roundRect">
            <a:avLst/>
          </a:prstGeom>
          <a:solidFill>
            <a:srgbClr val="FBE4E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TF AMD</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Microelectronics</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(RM1.5 bn)</a:t>
            </a:r>
          </a:p>
        </p:txBody>
      </p:sp>
      <p:sp>
        <p:nvSpPr>
          <p:cNvPr id="55" name="Rectangle: Rounded Corners 54">
            <a:extLst>
              <a:ext uri="{FF2B5EF4-FFF2-40B4-BE49-F238E27FC236}">
                <a16:creationId xmlns:a16="http://schemas.microsoft.com/office/drawing/2014/main" id="{2F7D8412-4194-AFDF-6D16-D4990FC6E036}"/>
              </a:ext>
            </a:extLst>
          </p:cNvPr>
          <p:cNvSpPr/>
          <p:nvPr/>
        </p:nvSpPr>
        <p:spPr>
          <a:xfrm>
            <a:off x="8772960" y="1565190"/>
            <a:ext cx="1359875" cy="715089"/>
          </a:xfrm>
          <a:prstGeom prst="roundRect">
            <a:avLst/>
          </a:prstGeom>
          <a:solidFill>
            <a:srgbClr val="E4ECD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Nenggiri Hydro</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(RM5.0 bn)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2022-2027</a:t>
            </a:r>
          </a:p>
        </p:txBody>
      </p:sp>
      <p:sp>
        <p:nvSpPr>
          <p:cNvPr id="56" name="Rectangle: Rounded Corners 55">
            <a:extLst>
              <a:ext uri="{FF2B5EF4-FFF2-40B4-BE49-F238E27FC236}">
                <a16:creationId xmlns:a16="http://schemas.microsoft.com/office/drawing/2014/main" id="{F03B0130-F241-C6F3-4C6C-4A345F67D90A}"/>
              </a:ext>
            </a:extLst>
          </p:cNvPr>
          <p:cNvSpPr/>
          <p:nvPr/>
        </p:nvSpPr>
        <p:spPr>
          <a:xfrm>
            <a:off x="9133465" y="2328950"/>
            <a:ext cx="1097664" cy="715089"/>
          </a:xfrm>
          <a:prstGeom prst="roundRect">
            <a:avLst/>
          </a:prstGeom>
          <a:solidFill>
            <a:srgbClr val="F8EFD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ECRL</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(RM50.0 bn)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2018-2027</a:t>
            </a:r>
          </a:p>
        </p:txBody>
      </p:sp>
      <p:sp>
        <p:nvSpPr>
          <p:cNvPr id="57" name="Rectangle: Rounded Corners 56">
            <a:extLst>
              <a:ext uri="{FF2B5EF4-FFF2-40B4-BE49-F238E27FC236}">
                <a16:creationId xmlns:a16="http://schemas.microsoft.com/office/drawing/2014/main" id="{7E49E395-83E2-B3E1-8F68-70A52A46737B}"/>
              </a:ext>
            </a:extLst>
          </p:cNvPr>
          <p:cNvSpPr/>
          <p:nvPr/>
        </p:nvSpPr>
        <p:spPr>
          <a:xfrm>
            <a:off x="8747733" y="3967699"/>
            <a:ext cx="998564" cy="510778"/>
          </a:xfrm>
          <a:prstGeom prst="roundRect">
            <a:avLst/>
          </a:prstGeom>
          <a:solidFill>
            <a:srgbClr val="D7E3F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Airtrunk</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(RM9.7 bn)</a:t>
            </a:r>
          </a:p>
        </p:txBody>
      </p:sp>
      <p:sp>
        <p:nvSpPr>
          <p:cNvPr id="58" name="Rectangle: Rounded Corners 57">
            <a:extLst>
              <a:ext uri="{FF2B5EF4-FFF2-40B4-BE49-F238E27FC236}">
                <a16:creationId xmlns:a16="http://schemas.microsoft.com/office/drawing/2014/main" id="{8A173334-A1BD-C5BA-E762-ADC913165CCF}"/>
              </a:ext>
            </a:extLst>
          </p:cNvPr>
          <p:cNvSpPr/>
          <p:nvPr/>
        </p:nvSpPr>
        <p:spPr>
          <a:xfrm>
            <a:off x="6562861" y="4632116"/>
            <a:ext cx="1077599" cy="510778"/>
          </a:xfrm>
          <a:prstGeom prst="roundRect">
            <a:avLst/>
          </a:prstGeom>
          <a:solidFill>
            <a:srgbClr val="D7E3F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Microsoft</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(RM10.5 bn)</a:t>
            </a:r>
          </a:p>
        </p:txBody>
      </p:sp>
      <p:sp>
        <p:nvSpPr>
          <p:cNvPr id="59" name="Rectangle: Rounded Corners 58">
            <a:extLst>
              <a:ext uri="{FF2B5EF4-FFF2-40B4-BE49-F238E27FC236}">
                <a16:creationId xmlns:a16="http://schemas.microsoft.com/office/drawing/2014/main" id="{9BFED426-F4C7-0BD8-1CDA-CBDA5BB3516C}"/>
              </a:ext>
            </a:extLst>
          </p:cNvPr>
          <p:cNvSpPr/>
          <p:nvPr/>
        </p:nvSpPr>
        <p:spPr>
          <a:xfrm>
            <a:off x="5669280" y="3822885"/>
            <a:ext cx="1392545" cy="715089"/>
          </a:xfrm>
          <a:prstGeom prst="roundRect">
            <a:avLst/>
          </a:prstGeom>
          <a:solidFill>
            <a:srgbClr val="FBE4E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Londian Wason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Copper Foil</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(RM1.4 bn)</a:t>
            </a:r>
          </a:p>
        </p:txBody>
      </p:sp>
      <p:sp>
        <p:nvSpPr>
          <p:cNvPr id="60" name="Rectangle: Rounded Corners 59">
            <a:extLst>
              <a:ext uri="{FF2B5EF4-FFF2-40B4-BE49-F238E27FC236}">
                <a16:creationId xmlns:a16="http://schemas.microsoft.com/office/drawing/2014/main" id="{F9866D66-A865-99CF-BCBC-C9F38FB9EEB5}"/>
              </a:ext>
            </a:extLst>
          </p:cNvPr>
          <p:cNvSpPr/>
          <p:nvPr/>
        </p:nvSpPr>
        <p:spPr>
          <a:xfrm>
            <a:off x="8783987" y="3085052"/>
            <a:ext cx="1246914" cy="715089"/>
          </a:xfrm>
          <a:prstGeom prst="roundRect">
            <a:avLst/>
          </a:prstGeom>
          <a:solidFill>
            <a:srgbClr val="E4ECD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 Biofuels Hub</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(RM2.8 bn)</a:t>
            </a:r>
          </a:p>
          <a:p>
            <a:pPr marL="0" marR="0" lvl="0" indent="0" algn="ctr" defTabSz="228600" rtl="0" eaLnBrk="1" fontAlgn="auto" latinLnBrk="0" hangingPunct="0">
              <a:lnSpc>
                <a:spcPct val="100000"/>
              </a:lnSpc>
              <a:spcBef>
                <a:spcPts val="0"/>
              </a:spcBef>
              <a:spcAft>
                <a:spcPts val="0"/>
              </a:spcAft>
              <a:buClrTx/>
              <a:buSzTx/>
              <a:buFontTx/>
              <a:buNone/>
              <a:tabLst/>
              <a:defRPr/>
            </a:pPr>
            <a:r>
              <a:rPr lang="en-MY" sz="1200" dirty="0">
                <a:solidFill>
                  <a:prstClr val="black"/>
                </a:solidFill>
                <a:latin typeface="Arial" pitchFamily="34" charset="0"/>
                <a:ea typeface="宋体" pitchFamily="2" charset="-122"/>
              </a:rPr>
              <a:t>2024-2028</a:t>
            </a:r>
            <a:endPar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61" name="Rectangle: Rounded Corners 60">
            <a:extLst>
              <a:ext uri="{FF2B5EF4-FFF2-40B4-BE49-F238E27FC236}">
                <a16:creationId xmlns:a16="http://schemas.microsoft.com/office/drawing/2014/main" id="{94181A10-6616-2DD4-4D4B-86613A468D77}"/>
              </a:ext>
            </a:extLst>
          </p:cNvPr>
          <p:cNvSpPr/>
          <p:nvPr/>
        </p:nvSpPr>
        <p:spPr>
          <a:xfrm>
            <a:off x="5671504" y="2636725"/>
            <a:ext cx="1294049" cy="510778"/>
          </a:xfrm>
          <a:prstGeom prst="roundRect">
            <a:avLst/>
          </a:prstGeom>
          <a:solidFill>
            <a:srgbClr val="FBE4E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Linergy Power</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(RM1.2 bn)</a:t>
            </a:r>
          </a:p>
        </p:txBody>
      </p:sp>
      <p:sp>
        <p:nvSpPr>
          <p:cNvPr id="62" name="Rectangle: Rounded Corners 61">
            <a:extLst>
              <a:ext uri="{FF2B5EF4-FFF2-40B4-BE49-F238E27FC236}">
                <a16:creationId xmlns:a16="http://schemas.microsoft.com/office/drawing/2014/main" id="{92E4A888-64E4-040B-9EBA-88C8C98FFC73}"/>
              </a:ext>
            </a:extLst>
          </p:cNvPr>
          <p:cNvSpPr/>
          <p:nvPr/>
        </p:nvSpPr>
        <p:spPr>
          <a:xfrm>
            <a:off x="9764721" y="5169703"/>
            <a:ext cx="2129887" cy="919401"/>
          </a:xfrm>
          <a:prstGeom prst="roundRect">
            <a:avLst/>
          </a:prstGeom>
          <a:solidFill>
            <a:srgbClr val="E4ECD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 Petros Bintulu-Samalaju </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Gas Pipeline</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(RM1.0 bn)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2022-2025</a:t>
            </a:r>
          </a:p>
        </p:txBody>
      </p:sp>
      <p:sp>
        <p:nvSpPr>
          <p:cNvPr id="63" name="Rectangle: Rounded Corners 62">
            <a:extLst>
              <a:ext uri="{FF2B5EF4-FFF2-40B4-BE49-F238E27FC236}">
                <a16:creationId xmlns:a16="http://schemas.microsoft.com/office/drawing/2014/main" id="{DCE4D917-F8FB-D8A9-63FF-599C71079328}"/>
              </a:ext>
            </a:extLst>
          </p:cNvPr>
          <p:cNvSpPr/>
          <p:nvPr/>
        </p:nvSpPr>
        <p:spPr>
          <a:xfrm>
            <a:off x="10153449" y="3895090"/>
            <a:ext cx="1925322" cy="1123712"/>
          </a:xfrm>
          <a:prstGeom prst="roundRect">
            <a:avLst/>
          </a:prstGeom>
          <a:solidFill>
            <a:srgbClr val="E4ECD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 Petros Miri Combined</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Cycle Gas</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Turbine (CCGT)</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(RM2.5 bn)</a:t>
            </a:r>
          </a:p>
          <a:p>
            <a:pPr marL="0" marR="0" lvl="0" indent="0" algn="ctr" defTabSz="228600" rtl="0" eaLnBrk="1" fontAlgn="auto" latinLnBrk="0" hangingPunct="0">
              <a:lnSpc>
                <a:spcPct val="100000"/>
              </a:lnSpc>
              <a:spcBef>
                <a:spcPts val="0"/>
              </a:spcBef>
              <a:spcAft>
                <a:spcPts val="0"/>
              </a:spcAft>
              <a:buClrTx/>
              <a:buSzTx/>
              <a:buFontTx/>
              <a:buNone/>
              <a:tabLst/>
              <a:defRPr/>
            </a:pPr>
            <a:r>
              <a:rPr lang="en-MY" sz="1200" dirty="0">
                <a:solidFill>
                  <a:prstClr val="black"/>
                </a:solidFill>
                <a:latin typeface="Arial" pitchFamily="34" charset="0"/>
                <a:ea typeface="宋体" pitchFamily="2" charset="-122"/>
              </a:rPr>
              <a:t>2025-2027</a:t>
            </a:r>
            <a:endPar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64" name="Rectangle: Rounded Corners 63">
            <a:extLst>
              <a:ext uri="{FF2B5EF4-FFF2-40B4-BE49-F238E27FC236}">
                <a16:creationId xmlns:a16="http://schemas.microsoft.com/office/drawing/2014/main" id="{7FEDC957-3F72-3FA7-BEF0-4A67EEDE1EAA}"/>
              </a:ext>
            </a:extLst>
          </p:cNvPr>
          <p:cNvSpPr/>
          <p:nvPr/>
        </p:nvSpPr>
        <p:spPr>
          <a:xfrm>
            <a:off x="9913527" y="731520"/>
            <a:ext cx="1861820" cy="715089"/>
          </a:xfrm>
          <a:prstGeom prst="roundRect">
            <a:avLst/>
          </a:prstGeom>
          <a:solidFill>
            <a:srgbClr val="F8EFD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Pan Borneo Sabah 1B</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(RM9.7 bn)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2025-2029</a:t>
            </a:r>
          </a:p>
        </p:txBody>
      </p:sp>
      <p:sp>
        <p:nvSpPr>
          <p:cNvPr id="65" name="Rectangle: Rounded Corners 64">
            <a:extLst>
              <a:ext uri="{FF2B5EF4-FFF2-40B4-BE49-F238E27FC236}">
                <a16:creationId xmlns:a16="http://schemas.microsoft.com/office/drawing/2014/main" id="{FC497DF6-777B-5D9F-52EB-66F51FE60E8C}"/>
              </a:ext>
            </a:extLst>
          </p:cNvPr>
          <p:cNvSpPr/>
          <p:nvPr/>
        </p:nvSpPr>
        <p:spPr>
          <a:xfrm>
            <a:off x="10372060" y="1651745"/>
            <a:ext cx="1277529" cy="715089"/>
          </a:xfrm>
          <a:prstGeom prst="roundRect">
            <a:avLst/>
          </a:prstGeom>
          <a:solidFill>
            <a:srgbClr val="F8EFD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SSLR Phase 2</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(RM7.2 bn)</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2025-2029</a:t>
            </a:r>
          </a:p>
        </p:txBody>
      </p:sp>
      <p:cxnSp>
        <p:nvCxnSpPr>
          <p:cNvPr id="68" name="Connector: Elbow 67">
            <a:extLst>
              <a:ext uri="{FF2B5EF4-FFF2-40B4-BE49-F238E27FC236}">
                <a16:creationId xmlns:a16="http://schemas.microsoft.com/office/drawing/2014/main" id="{5F853B36-E981-26BA-B4DB-38320F040EEE}"/>
              </a:ext>
            </a:extLst>
          </p:cNvPr>
          <p:cNvCxnSpPr>
            <a:cxnSpLocks/>
            <a:stCxn id="55" idx="1"/>
          </p:cNvCxnSpPr>
          <p:nvPr/>
        </p:nvCxnSpPr>
        <p:spPr>
          <a:xfrm rot="10800000" flipV="1">
            <a:off x="7273112" y="1922734"/>
            <a:ext cx="1499848" cy="671373"/>
          </a:xfrm>
          <a:prstGeom prst="bentConnector3">
            <a:avLst>
              <a:gd name="adj1" fmla="val 1545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0089D6F8-333A-76BC-47F5-757CAB1236A2}"/>
              </a:ext>
            </a:extLst>
          </p:cNvPr>
          <p:cNvCxnSpPr>
            <a:cxnSpLocks/>
            <a:stCxn id="56" idx="1"/>
          </p:cNvCxnSpPr>
          <p:nvPr/>
        </p:nvCxnSpPr>
        <p:spPr>
          <a:xfrm rot="10800000" flipV="1">
            <a:off x="7586567" y="2686494"/>
            <a:ext cx="1546898" cy="520243"/>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43FAAEB7-C664-365E-23AB-26FF347420C1}"/>
              </a:ext>
            </a:extLst>
          </p:cNvPr>
          <p:cNvCxnSpPr>
            <a:cxnSpLocks/>
            <a:stCxn id="61" idx="2"/>
          </p:cNvCxnSpPr>
          <p:nvPr/>
        </p:nvCxnSpPr>
        <p:spPr>
          <a:xfrm rot="16200000" flipH="1">
            <a:off x="6592747" y="2873284"/>
            <a:ext cx="234376" cy="782813"/>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C95F2232-A142-0049-B8BD-D5F411BDACA3}"/>
              </a:ext>
            </a:extLst>
          </p:cNvPr>
          <p:cNvCxnSpPr>
            <a:cxnSpLocks/>
            <a:stCxn id="60" idx="1"/>
          </p:cNvCxnSpPr>
          <p:nvPr/>
        </p:nvCxnSpPr>
        <p:spPr>
          <a:xfrm rot="10800000" flipV="1">
            <a:off x="7990353" y="3442597"/>
            <a:ext cx="793635" cy="417828"/>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BE7FA755-DE60-8AD0-0C0F-CFCE5CDB91C6}"/>
              </a:ext>
            </a:extLst>
          </p:cNvPr>
          <p:cNvCxnSpPr>
            <a:cxnSpLocks/>
            <a:stCxn id="59" idx="0"/>
          </p:cNvCxnSpPr>
          <p:nvPr/>
        </p:nvCxnSpPr>
        <p:spPr>
          <a:xfrm rot="5400000" flipH="1" flipV="1">
            <a:off x="6512944" y="3234488"/>
            <a:ext cx="441006" cy="735789"/>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AB006555-1D57-E34E-4DB0-A80E4D50CEE6}"/>
              </a:ext>
            </a:extLst>
          </p:cNvPr>
          <p:cNvCxnSpPr>
            <a:cxnSpLocks/>
            <a:stCxn id="58" idx="0"/>
          </p:cNvCxnSpPr>
          <p:nvPr/>
        </p:nvCxnSpPr>
        <p:spPr>
          <a:xfrm rot="5400000" flipH="1" flipV="1">
            <a:off x="7286994" y="3920793"/>
            <a:ext cx="525991" cy="896657"/>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D9C7C21-5F52-A3D1-D400-76EDB3ED7971}"/>
              </a:ext>
            </a:extLst>
          </p:cNvPr>
          <p:cNvCxnSpPr>
            <a:cxnSpLocks/>
            <a:stCxn id="57" idx="1"/>
          </p:cNvCxnSpPr>
          <p:nvPr/>
        </p:nvCxnSpPr>
        <p:spPr>
          <a:xfrm rot="10800000">
            <a:off x="7998319" y="4106126"/>
            <a:ext cx="749415" cy="116963"/>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F7F72035-50C7-8917-B104-74A3857A6C22}"/>
              </a:ext>
            </a:extLst>
          </p:cNvPr>
          <p:cNvCxnSpPr>
            <a:cxnSpLocks/>
            <a:stCxn id="62" idx="1"/>
          </p:cNvCxnSpPr>
          <p:nvPr/>
        </p:nvCxnSpPr>
        <p:spPr>
          <a:xfrm rot="10800000" flipH="1">
            <a:off x="9764721" y="3895090"/>
            <a:ext cx="232360" cy="1734314"/>
          </a:xfrm>
          <a:prstGeom prst="bentConnector4">
            <a:avLst>
              <a:gd name="adj1" fmla="val -98382"/>
              <a:gd name="adj2" fmla="val 56223"/>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7EB357FC-9847-EE84-BFAC-C7DD794D1333}"/>
              </a:ext>
            </a:extLst>
          </p:cNvPr>
          <p:cNvCxnSpPr>
            <a:cxnSpLocks/>
            <a:stCxn id="63" idx="0"/>
          </p:cNvCxnSpPr>
          <p:nvPr/>
        </p:nvCxnSpPr>
        <p:spPr>
          <a:xfrm rot="16200000" flipV="1">
            <a:off x="10537561" y="3316541"/>
            <a:ext cx="250206" cy="906892"/>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B7247BCD-685F-7320-FAE3-47529089B2FE}"/>
              </a:ext>
            </a:extLst>
          </p:cNvPr>
          <p:cNvCxnSpPr>
            <a:cxnSpLocks/>
            <a:stCxn id="65" idx="2"/>
          </p:cNvCxnSpPr>
          <p:nvPr/>
        </p:nvCxnSpPr>
        <p:spPr>
          <a:xfrm rot="5400000">
            <a:off x="10251127" y="2744682"/>
            <a:ext cx="1137547" cy="381851"/>
          </a:xfrm>
          <a:prstGeom prst="bentConnector3">
            <a:avLst>
              <a:gd name="adj1" fmla="val 14274"/>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62F25D73-C2CE-B9A1-3B47-9FBFD54C98E1}"/>
              </a:ext>
            </a:extLst>
          </p:cNvPr>
          <p:cNvCxnSpPr>
            <a:cxnSpLocks/>
            <a:stCxn id="64" idx="3"/>
          </p:cNvCxnSpPr>
          <p:nvPr/>
        </p:nvCxnSpPr>
        <p:spPr>
          <a:xfrm flipH="1">
            <a:off x="11035865" y="1089065"/>
            <a:ext cx="739482" cy="1807868"/>
          </a:xfrm>
          <a:prstGeom prst="bentConnector4">
            <a:avLst>
              <a:gd name="adj1" fmla="val -20609"/>
              <a:gd name="adj2" fmla="val 87145"/>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527B5B-ECF7-BD1D-1D13-ED5A6D1FEE2D}"/>
              </a:ext>
            </a:extLst>
          </p:cNvPr>
          <p:cNvSpPr txBox="1"/>
          <p:nvPr/>
        </p:nvSpPr>
        <p:spPr>
          <a:xfrm>
            <a:off x="91440" y="6172200"/>
            <a:ext cx="1255472" cy="230832"/>
          </a:xfrm>
          <a:prstGeom prst="rect">
            <a:avLst/>
          </a:prstGeom>
          <a:noFill/>
        </p:spPr>
        <p:txBody>
          <a:bodyPr wrap="none" rtlCol="0" anchor="b">
            <a:spAutoFit/>
          </a:bodyPr>
          <a:lstStyle/>
          <a:p>
            <a:pPr marL="457200" marR="0" lvl="0" indent="-457200" algn="l" defTabSz="228600" rtl="0" eaLnBrk="1" fontAlgn="auto" latinLnBrk="0" hangingPunct="0">
              <a:lnSpc>
                <a:spcPct val="100000"/>
              </a:lnSpc>
              <a:spcBef>
                <a:spcPts val="0"/>
              </a:spcBef>
              <a:spcAft>
                <a:spcPts val="0"/>
              </a:spcAft>
              <a:buClrTx/>
              <a:buSzTx/>
              <a:buFontTx/>
              <a:buNone/>
              <a:tabLst/>
              <a:defRPr/>
            </a:pPr>
            <a:r>
              <a:rPr kumimoji="0" lang="en-MY" sz="900" b="0" i="1"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Source:	MIDA; BNM</a:t>
            </a:r>
            <a:endParaRPr kumimoji="0" lang="en-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1103B86B-7463-72D7-CBA2-F491E0637AD3}"/>
              </a:ext>
            </a:extLst>
          </p:cNvPr>
          <p:cNvGrpSpPr/>
          <p:nvPr/>
        </p:nvGrpSpPr>
        <p:grpSpPr>
          <a:xfrm>
            <a:off x="5760720" y="5239512"/>
            <a:ext cx="2862740" cy="1099959"/>
            <a:chOff x="5760720" y="5193792"/>
            <a:chExt cx="2862740" cy="1099959"/>
          </a:xfrm>
        </p:grpSpPr>
        <p:grpSp>
          <p:nvGrpSpPr>
            <p:cNvPr id="53" name="Group 52">
              <a:extLst>
                <a:ext uri="{FF2B5EF4-FFF2-40B4-BE49-F238E27FC236}">
                  <a16:creationId xmlns:a16="http://schemas.microsoft.com/office/drawing/2014/main" id="{8A91F9BA-5ACC-56DF-4C11-D6E95D56D8D3}"/>
                </a:ext>
              </a:extLst>
            </p:cNvPr>
            <p:cNvGrpSpPr/>
            <p:nvPr/>
          </p:nvGrpSpPr>
          <p:grpSpPr>
            <a:xfrm>
              <a:off x="5760720" y="5193792"/>
              <a:ext cx="2862740" cy="825639"/>
              <a:chOff x="5760720" y="4794575"/>
              <a:chExt cx="2862740" cy="825639"/>
            </a:xfrm>
          </p:grpSpPr>
          <p:grpSp>
            <p:nvGrpSpPr>
              <p:cNvPr id="46" name="Group 45">
                <a:extLst>
                  <a:ext uri="{FF2B5EF4-FFF2-40B4-BE49-F238E27FC236}">
                    <a16:creationId xmlns:a16="http://schemas.microsoft.com/office/drawing/2014/main" id="{42EFC3A4-DA67-EADE-0429-33A78DD2022F}"/>
                  </a:ext>
                </a:extLst>
              </p:cNvPr>
              <p:cNvGrpSpPr/>
              <p:nvPr/>
            </p:nvGrpSpPr>
            <p:grpSpPr>
              <a:xfrm>
                <a:off x="5760720" y="4794575"/>
                <a:ext cx="2586832" cy="276999"/>
                <a:chOff x="5760720" y="4794575"/>
                <a:chExt cx="2586832" cy="276999"/>
              </a:xfrm>
            </p:grpSpPr>
            <p:sp>
              <p:nvSpPr>
                <p:cNvPr id="42" name="Rectangle 41">
                  <a:extLst>
                    <a:ext uri="{FF2B5EF4-FFF2-40B4-BE49-F238E27FC236}">
                      <a16:creationId xmlns:a16="http://schemas.microsoft.com/office/drawing/2014/main" id="{4602D5D1-C032-8C6A-FDF7-59CFB17893EC}"/>
                    </a:ext>
                  </a:extLst>
                </p:cNvPr>
                <p:cNvSpPr>
                  <a:spLocks noChangeAspect="1"/>
                </p:cNvSpPr>
                <p:nvPr/>
              </p:nvSpPr>
              <p:spPr>
                <a:xfrm>
                  <a:off x="5760720" y="4812863"/>
                  <a:ext cx="228600" cy="228600"/>
                </a:xfrm>
                <a:prstGeom prst="rect">
                  <a:avLst/>
                </a:prstGeom>
                <a:solidFill>
                  <a:srgbClr val="E4EC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45" name="TextBox 44">
                  <a:extLst>
                    <a:ext uri="{FF2B5EF4-FFF2-40B4-BE49-F238E27FC236}">
                      <a16:creationId xmlns:a16="http://schemas.microsoft.com/office/drawing/2014/main" id="{1F80DAE5-AD7A-A6A5-776F-0333C607D4C8}"/>
                    </a:ext>
                  </a:extLst>
                </p:cNvPr>
                <p:cNvSpPr txBox="1"/>
                <p:nvPr/>
              </p:nvSpPr>
              <p:spPr>
                <a:xfrm>
                  <a:off x="6037496" y="4794575"/>
                  <a:ext cx="2310056"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 Green &amp; Renewables</a:t>
                  </a:r>
                  <a:endParaRPr kumimoji="0" lang="en-MY"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7" name="Group 46">
                <a:extLst>
                  <a:ext uri="{FF2B5EF4-FFF2-40B4-BE49-F238E27FC236}">
                    <a16:creationId xmlns:a16="http://schemas.microsoft.com/office/drawing/2014/main" id="{D2737FC1-015E-EB6E-8F35-145EC7D2382A}"/>
                  </a:ext>
                </a:extLst>
              </p:cNvPr>
              <p:cNvGrpSpPr/>
              <p:nvPr/>
            </p:nvGrpSpPr>
            <p:grpSpPr>
              <a:xfrm>
                <a:off x="5760720" y="5068895"/>
                <a:ext cx="1984295" cy="276999"/>
                <a:chOff x="5760720" y="4761118"/>
                <a:chExt cx="1984295" cy="276999"/>
              </a:xfrm>
            </p:grpSpPr>
            <p:sp>
              <p:nvSpPr>
                <p:cNvPr id="48" name="Rectangle 47">
                  <a:extLst>
                    <a:ext uri="{FF2B5EF4-FFF2-40B4-BE49-F238E27FC236}">
                      <a16:creationId xmlns:a16="http://schemas.microsoft.com/office/drawing/2014/main" id="{BB2C5BCD-0DED-795F-5F88-8E05FACE9833}"/>
                    </a:ext>
                  </a:extLst>
                </p:cNvPr>
                <p:cNvSpPr>
                  <a:spLocks noChangeAspect="1"/>
                </p:cNvSpPr>
                <p:nvPr/>
              </p:nvSpPr>
              <p:spPr>
                <a:xfrm>
                  <a:off x="5760720" y="4779406"/>
                  <a:ext cx="228600" cy="228600"/>
                </a:xfrm>
                <a:prstGeom prst="rect">
                  <a:avLst/>
                </a:prstGeom>
                <a:solidFill>
                  <a:srgbClr val="DFA4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49" name="TextBox 48">
                  <a:extLst>
                    <a:ext uri="{FF2B5EF4-FFF2-40B4-BE49-F238E27FC236}">
                      <a16:creationId xmlns:a16="http://schemas.microsoft.com/office/drawing/2014/main" id="{2AC33C1C-E689-C75D-8622-14C00024794A}"/>
                    </a:ext>
                  </a:extLst>
                </p:cNvPr>
                <p:cNvSpPr txBox="1"/>
                <p:nvPr/>
              </p:nvSpPr>
              <p:spPr>
                <a:xfrm>
                  <a:off x="6037496" y="4761118"/>
                  <a:ext cx="1707519"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Manufacturing (E&amp;E)</a:t>
                  </a:r>
                  <a:endParaRPr kumimoji="0" lang="en-MY"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A0B82A22-06DF-01EB-34DB-0742D2671A8A}"/>
                  </a:ext>
                </a:extLst>
              </p:cNvPr>
              <p:cNvGrpSpPr/>
              <p:nvPr/>
            </p:nvGrpSpPr>
            <p:grpSpPr>
              <a:xfrm>
                <a:off x="5760720" y="5343215"/>
                <a:ext cx="2862740" cy="276999"/>
                <a:chOff x="5760720" y="4727661"/>
                <a:chExt cx="2862740" cy="276999"/>
              </a:xfrm>
            </p:grpSpPr>
            <p:sp>
              <p:nvSpPr>
                <p:cNvPr id="51" name="Rectangle 50">
                  <a:extLst>
                    <a:ext uri="{FF2B5EF4-FFF2-40B4-BE49-F238E27FC236}">
                      <a16:creationId xmlns:a16="http://schemas.microsoft.com/office/drawing/2014/main" id="{093051B4-A837-AC9B-3965-104BEF9D4F3E}"/>
                    </a:ext>
                  </a:extLst>
                </p:cNvPr>
                <p:cNvSpPr>
                  <a:spLocks noChangeAspect="1"/>
                </p:cNvSpPr>
                <p:nvPr/>
              </p:nvSpPr>
              <p:spPr>
                <a:xfrm>
                  <a:off x="5760720" y="4745949"/>
                  <a:ext cx="228600" cy="228600"/>
                </a:xfrm>
                <a:prstGeom prst="rect">
                  <a:avLst/>
                </a:prstGeom>
                <a:solidFill>
                  <a:srgbClr val="F4E4B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52" name="TextBox 51">
                  <a:extLst>
                    <a:ext uri="{FF2B5EF4-FFF2-40B4-BE49-F238E27FC236}">
                      <a16:creationId xmlns:a16="http://schemas.microsoft.com/office/drawing/2014/main" id="{8061A074-246F-59F4-365A-48B22889F40B}"/>
                    </a:ext>
                  </a:extLst>
                </p:cNvPr>
                <p:cNvSpPr txBox="1"/>
                <p:nvPr/>
              </p:nvSpPr>
              <p:spPr>
                <a:xfrm>
                  <a:off x="6037496" y="4727661"/>
                  <a:ext cx="2585964"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Infrastructures (Railway / Roads)</a:t>
                  </a:r>
                  <a:endParaRPr kumimoji="0" lang="en-MY"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8" name="Rectangle 7">
              <a:extLst>
                <a:ext uri="{FF2B5EF4-FFF2-40B4-BE49-F238E27FC236}">
                  <a16:creationId xmlns:a16="http://schemas.microsoft.com/office/drawing/2014/main" id="{44B0F28E-A627-22CB-BE6E-10674E3500DC}"/>
                </a:ext>
              </a:extLst>
            </p:cNvPr>
            <p:cNvSpPr>
              <a:spLocks noChangeAspect="1"/>
            </p:cNvSpPr>
            <p:nvPr/>
          </p:nvSpPr>
          <p:spPr>
            <a:xfrm>
              <a:off x="5760720" y="6035040"/>
              <a:ext cx="228600" cy="228600"/>
            </a:xfrm>
            <a:prstGeom prst="rect">
              <a:avLst/>
            </a:prstGeom>
            <a:solidFill>
              <a:srgbClr val="D7E3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9" name="TextBox 8">
              <a:extLst>
                <a:ext uri="{FF2B5EF4-FFF2-40B4-BE49-F238E27FC236}">
                  <a16:creationId xmlns:a16="http://schemas.microsoft.com/office/drawing/2014/main" id="{EFBA7B54-F30D-A009-39B0-C6D0D0323896}"/>
                </a:ext>
              </a:extLst>
            </p:cNvPr>
            <p:cNvSpPr txBox="1"/>
            <p:nvPr/>
          </p:nvSpPr>
          <p:spPr>
            <a:xfrm>
              <a:off x="6035040" y="6016752"/>
              <a:ext cx="1439818" cy="276999"/>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ICT (Data Centre)</a:t>
              </a:r>
              <a:endParaRPr kumimoji="0" lang="en-MY"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Rounded Corners 25">
            <a:extLst>
              <a:ext uri="{FF2B5EF4-FFF2-40B4-BE49-F238E27FC236}">
                <a16:creationId xmlns:a16="http://schemas.microsoft.com/office/drawing/2014/main" id="{9E852982-7820-FC52-8A9A-237A0E10E383}"/>
              </a:ext>
            </a:extLst>
          </p:cNvPr>
          <p:cNvSpPr/>
          <p:nvPr/>
        </p:nvSpPr>
        <p:spPr>
          <a:xfrm>
            <a:off x="8362255" y="4585752"/>
            <a:ext cx="1016988" cy="715089"/>
          </a:xfrm>
          <a:prstGeom prst="roundRect">
            <a:avLst/>
          </a:prstGeom>
          <a:solidFill>
            <a:srgbClr val="F8EFD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RTS Link</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(RM5.2 bn)</a:t>
            </a:r>
          </a:p>
          <a:p>
            <a:pPr marL="0" marR="0" lvl="0" indent="0" algn="ctr" defTabSz="228600" rtl="0" eaLnBrk="1" fontAlgn="auto" latinLnBrk="0" hangingPunct="0">
              <a:lnSpc>
                <a:spcPct val="100000"/>
              </a:lnSpc>
              <a:spcBef>
                <a:spcPts val="0"/>
              </a:spcBef>
              <a:spcAft>
                <a:spcPts val="0"/>
              </a:spcAft>
              <a:buClrTx/>
              <a:buSzTx/>
              <a:buFontTx/>
              <a:buNone/>
              <a:tabLst/>
              <a:defRPr/>
            </a:pPr>
            <a:r>
              <a:rPr lang="en-MY" sz="1200" dirty="0">
                <a:solidFill>
                  <a:prstClr val="black"/>
                </a:solidFill>
                <a:latin typeface="Arial" pitchFamily="34" charset="0"/>
                <a:ea typeface="宋体" pitchFamily="2" charset="-122"/>
              </a:rPr>
              <a:t>2021-2026</a:t>
            </a:r>
            <a:endPar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cxnSp>
        <p:nvCxnSpPr>
          <p:cNvPr id="33" name="Connector: Elbow 32">
            <a:extLst>
              <a:ext uri="{FF2B5EF4-FFF2-40B4-BE49-F238E27FC236}">
                <a16:creationId xmlns:a16="http://schemas.microsoft.com/office/drawing/2014/main" id="{9B3B9C46-38C4-EE8C-2032-412881EEBA0D}"/>
              </a:ext>
            </a:extLst>
          </p:cNvPr>
          <p:cNvCxnSpPr>
            <a:cxnSpLocks/>
            <a:stCxn id="26" idx="1"/>
          </p:cNvCxnSpPr>
          <p:nvPr/>
        </p:nvCxnSpPr>
        <p:spPr>
          <a:xfrm rot="10800000">
            <a:off x="8000977" y="4106125"/>
            <a:ext cx="361278" cy="837172"/>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CF5E541D-875D-28F9-1BB4-A500FF4D91A4}"/>
              </a:ext>
            </a:extLst>
          </p:cNvPr>
          <p:cNvSpPr/>
          <p:nvPr/>
        </p:nvSpPr>
        <p:spPr>
          <a:xfrm>
            <a:off x="5936236" y="891431"/>
            <a:ext cx="1490521" cy="715089"/>
          </a:xfrm>
          <a:prstGeom prst="roundRect">
            <a:avLst/>
          </a:prstGeom>
          <a:solidFill>
            <a:srgbClr val="F8EFD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LRT Mutiara Line</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(RM10.0 bn)</a:t>
            </a:r>
          </a:p>
          <a:p>
            <a:pPr marL="0" marR="0" lvl="0" indent="0" algn="ctr" defTabSz="228600" rtl="0" eaLnBrk="1" fontAlgn="auto" latinLnBrk="0" hangingPunct="0">
              <a:lnSpc>
                <a:spcPct val="100000"/>
              </a:lnSpc>
              <a:spcBef>
                <a:spcPts val="0"/>
              </a:spcBef>
              <a:spcAft>
                <a:spcPts val="0"/>
              </a:spcAft>
              <a:buClrTx/>
              <a:buSzTx/>
              <a:buFontTx/>
              <a:buNone/>
              <a:tabLst/>
              <a:defRPr/>
            </a:pPr>
            <a:r>
              <a:rPr lang="en-MY" sz="1200" dirty="0">
                <a:solidFill>
                  <a:prstClr val="black"/>
                </a:solidFill>
                <a:latin typeface="Arial" pitchFamily="34" charset="0"/>
                <a:ea typeface="宋体" pitchFamily="2" charset="-122"/>
              </a:rPr>
              <a:t>2025-2031</a:t>
            </a:r>
            <a:endPar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cxnSp>
        <p:nvCxnSpPr>
          <p:cNvPr id="41" name="Connector: Elbow 40">
            <a:extLst>
              <a:ext uri="{FF2B5EF4-FFF2-40B4-BE49-F238E27FC236}">
                <a16:creationId xmlns:a16="http://schemas.microsoft.com/office/drawing/2014/main" id="{1137534A-7BAE-E52D-C67F-6D851CE76554}"/>
              </a:ext>
            </a:extLst>
          </p:cNvPr>
          <p:cNvCxnSpPr>
            <a:cxnSpLocks/>
            <a:stCxn id="36" idx="2"/>
          </p:cNvCxnSpPr>
          <p:nvPr/>
        </p:nvCxnSpPr>
        <p:spPr>
          <a:xfrm rot="5400000">
            <a:off x="6181304" y="1988235"/>
            <a:ext cx="881908" cy="118479"/>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250DD81B-E407-6031-7CE5-C5AC7B9F1ED1}"/>
              </a:ext>
            </a:extLst>
          </p:cNvPr>
          <p:cNvCxnSpPr>
            <a:cxnSpLocks/>
            <a:stCxn id="54" idx="2"/>
          </p:cNvCxnSpPr>
          <p:nvPr/>
        </p:nvCxnSpPr>
        <p:spPr>
          <a:xfrm rot="5400000">
            <a:off x="6897347" y="1111521"/>
            <a:ext cx="1045248" cy="1715424"/>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33D76CE7-1E55-EB59-711E-DE0B7FA14432}"/>
              </a:ext>
            </a:extLst>
          </p:cNvPr>
          <p:cNvCxnSpPr>
            <a:cxnSpLocks/>
            <a:stCxn id="58" idx="0"/>
          </p:cNvCxnSpPr>
          <p:nvPr/>
        </p:nvCxnSpPr>
        <p:spPr>
          <a:xfrm rot="5400000" flipH="1" flipV="1">
            <a:off x="6476543" y="4006998"/>
            <a:ext cx="1250237" cy="1"/>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B7F30B-65E8-D3FF-2AE8-41FD6C0962A4}"/>
              </a:ext>
            </a:extLst>
          </p:cNvPr>
          <p:cNvSpPr>
            <a:spLocks noGrp="1"/>
          </p:cNvSpPr>
          <p:nvPr>
            <p:ph type="body" sz="quarter" idx="10"/>
          </p:nvPr>
        </p:nvSpPr>
        <p:spPr/>
        <p:txBody>
          <a:bodyPr/>
          <a:lstStyle/>
          <a:p>
            <a:r>
              <a:rPr lang="en-US" dirty="0"/>
              <a:t>ACCCIM’s M-BECS: Business confidence is at a low ebb</a:t>
            </a:r>
            <a:endParaRPr lang="en-GB" dirty="0"/>
          </a:p>
        </p:txBody>
      </p:sp>
      <p:graphicFrame>
        <p:nvGraphicFramePr>
          <p:cNvPr id="5" name="Chart 4">
            <a:extLst>
              <a:ext uri="{FF2B5EF4-FFF2-40B4-BE49-F238E27FC236}">
                <a16:creationId xmlns:a16="http://schemas.microsoft.com/office/drawing/2014/main" id="{B9DD9F41-F12A-0AE3-F506-AA2BCBA66C29}"/>
              </a:ext>
            </a:extLst>
          </p:cNvPr>
          <p:cNvGraphicFramePr/>
          <p:nvPr/>
        </p:nvGraphicFramePr>
        <p:xfrm>
          <a:off x="182880" y="1828800"/>
          <a:ext cx="7406640" cy="429768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095FDDBD-9093-C498-AB0F-BFE39365126A}"/>
              </a:ext>
            </a:extLst>
          </p:cNvPr>
          <p:cNvSpPr/>
          <p:nvPr/>
        </p:nvSpPr>
        <p:spPr>
          <a:xfrm>
            <a:off x="7772400" y="822960"/>
            <a:ext cx="4206240" cy="307777"/>
          </a:xfrm>
          <a:prstGeom prst="rect">
            <a:avLst/>
          </a:prstGeom>
          <a:noFill/>
          <a:ln w="12700" cap="flat" cmpd="sng" algn="ctr">
            <a:noFill/>
            <a:prstDash val="solid"/>
            <a:miter lim="800000"/>
          </a:ln>
          <a:effectLst/>
        </p:spPr>
        <p:txBody>
          <a:bodyPr wrap="square" lIns="91440" tIns="45720" rIns="9144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400" b="1" i="0" u="none" strike="noStrike" kern="0" cap="none" spc="0" normalizeH="0" baseline="0" noProof="0" dirty="0">
                <a:ln>
                  <a:noFill/>
                </a:ln>
                <a:effectLst/>
                <a:uLnTx/>
                <a:uFillTx/>
                <a:latin typeface="Arial" panose="020B0604020202020204"/>
                <a:cs typeface="Arial" panose="020B0604020202020204" pitchFamily="34" charset="0"/>
              </a:rPr>
              <a:t>Economic Conditions and Prospects</a:t>
            </a:r>
          </a:p>
        </p:txBody>
      </p:sp>
      <p:graphicFrame>
        <p:nvGraphicFramePr>
          <p:cNvPr id="13" name="Chart 12">
            <a:extLst>
              <a:ext uri="{FF2B5EF4-FFF2-40B4-BE49-F238E27FC236}">
                <a16:creationId xmlns:a16="http://schemas.microsoft.com/office/drawing/2014/main" id="{167D613C-907B-F85B-90CE-B6823F31FDA8}"/>
              </a:ext>
            </a:extLst>
          </p:cNvPr>
          <p:cNvGraphicFramePr/>
          <p:nvPr/>
        </p:nvGraphicFramePr>
        <p:xfrm>
          <a:off x="7772400" y="1188720"/>
          <a:ext cx="420624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6E6C1B4-9333-C2DA-5207-BE334197A263}"/>
              </a:ext>
            </a:extLst>
          </p:cNvPr>
          <p:cNvSpPr txBox="1"/>
          <p:nvPr/>
        </p:nvSpPr>
        <p:spPr>
          <a:xfrm>
            <a:off x="7772400" y="6126480"/>
            <a:ext cx="1426031" cy="138499"/>
          </a:xfrm>
          <a:prstGeom prst="rect">
            <a:avLst/>
          </a:prstGeom>
          <a:noFill/>
        </p:spPr>
        <p:txBody>
          <a:bodyPr wrap="none" lIns="45720" tIns="0" rIns="4572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900" b="0" i="1" u="none" strike="noStrike" kern="0" cap="none" spc="0" normalizeH="0" baseline="0" noProof="0" dirty="0">
                <a:ln>
                  <a:noFill/>
                </a:ln>
                <a:solidFill>
                  <a:prstClr val="black"/>
                </a:solidFill>
                <a:effectLst/>
                <a:uLnTx/>
                <a:uFillTx/>
                <a:latin typeface="Arial" panose="020B0604020202020204"/>
              </a:rPr>
              <a:t>E=Estimation; F=Forecast</a:t>
            </a:r>
          </a:p>
        </p:txBody>
      </p:sp>
      <p:graphicFrame>
        <p:nvGraphicFramePr>
          <p:cNvPr id="10" name="Chart 9">
            <a:extLst>
              <a:ext uri="{FF2B5EF4-FFF2-40B4-BE49-F238E27FC236}">
                <a16:creationId xmlns:a16="http://schemas.microsoft.com/office/drawing/2014/main" id="{2FCD0506-5DD9-8270-8B05-D49FC7E2B177}"/>
              </a:ext>
            </a:extLst>
          </p:cNvPr>
          <p:cNvGraphicFramePr/>
          <p:nvPr/>
        </p:nvGraphicFramePr>
        <p:xfrm>
          <a:off x="7772400" y="3931920"/>
          <a:ext cx="420624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D37141BD-AF68-F7F8-AC70-ADEC4C2D16D3}"/>
              </a:ext>
            </a:extLst>
          </p:cNvPr>
          <p:cNvSpPr/>
          <p:nvPr/>
        </p:nvSpPr>
        <p:spPr>
          <a:xfrm>
            <a:off x="7772400" y="3566160"/>
            <a:ext cx="4206240" cy="307777"/>
          </a:xfrm>
          <a:prstGeom prst="rect">
            <a:avLst/>
          </a:prstGeom>
          <a:noFill/>
          <a:ln w="12700" cap="flat" cmpd="sng" algn="ctr">
            <a:noFill/>
            <a:prstDash val="solid"/>
            <a:miter lim="800000"/>
          </a:ln>
          <a:effectLst/>
        </p:spPr>
        <p:txBody>
          <a:bodyPr wrap="square" rIns="36576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400" b="1" i="0" u="none" strike="noStrike" kern="0" cap="none" spc="0" normalizeH="0" baseline="0" noProof="0" dirty="0">
                <a:ln>
                  <a:noFill/>
                </a:ln>
                <a:effectLst/>
                <a:uLnTx/>
                <a:uFillTx/>
                <a:latin typeface="Arial" panose="020B0604020202020204"/>
                <a:cs typeface="Arial" panose="020B0604020202020204" pitchFamily="34" charset="0"/>
              </a:rPr>
              <a:t>Business Conditions and Prospects</a:t>
            </a:r>
          </a:p>
        </p:txBody>
      </p:sp>
      <p:sp>
        <p:nvSpPr>
          <p:cNvPr id="15" name="Rectangle 14">
            <a:extLst>
              <a:ext uri="{FF2B5EF4-FFF2-40B4-BE49-F238E27FC236}">
                <a16:creationId xmlns:a16="http://schemas.microsoft.com/office/drawing/2014/main" id="{450D2362-720F-EF19-61C9-1135E121E5B6}"/>
              </a:ext>
            </a:extLst>
          </p:cNvPr>
          <p:cNvSpPr/>
          <p:nvPr/>
        </p:nvSpPr>
        <p:spPr>
          <a:xfrm>
            <a:off x="0" y="822960"/>
            <a:ext cx="7589520" cy="900888"/>
          </a:xfrm>
          <a:prstGeom prst="rect">
            <a:avLst/>
          </a:prstGeom>
          <a:solidFill>
            <a:srgbClr val="052229"/>
          </a:solidFill>
          <a:ln w="12700" cap="flat" cmpd="sng" algn="ctr">
            <a:noFill/>
            <a:prstDash val="solid"/>
            <a:miter lim="800000"/>
          </a:ln>
          <a:effectLst/>
        </p:spPr>
        <p:txBody>
          <a:bodyPr wrap="square" lIns="274320" tIns="91440" rIns="91440" bIns="91440" rtlCol="0" anchor="ctr">
            <a:spAutoFit/>
          </a:bodyPr>
          <a:lstStyle/>
          <a:p>
            <a:pPr marL="0" marR="0" lvl="0" indent="0" algn="just" defTabSz="914400" eaLnBrk="1" fontAlgn="auto" latinLnBrk="0" hangingPunct="1">
              <a:lnSpc>
                <a:spcPct val="114000"/>
              </a:lnSpc>
              <a:spcBef>
                <a:spcPts val="0"/>
              </a:spcBef>
              <a:spcAft>
                <a:spcPts val="0"/>
              </a:spcAft>
              <a:buClrTx/>
              <a:buSzTx/>
              <a:buFontTx/>
              <a:buNone/>
              <a:tabLst/>
              <a:defRPr/>
            </a:pPr>
            <a:r>
              <a:rPr kumimoji="0" lang="en-US" sz="1400"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rPr>
              <a:t>Both Business Condition Index (86.5) and Business Sentiment Index (97.4) in 2025 remained below the neutral threshold of 100, </a:t>
            </a:r>
            <a:r>
              <a:rPr kumimoji="0" lang="en-US" sz="1400" b="1"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rPr>
              <a:t>reflecting sustained pessimism amid rising business costs, policy shifts, and external headwinds.</a:t>
            </a:r>
            <a:endParaRPr kumimoji="0" lang="en-MY" sz="1400" b="1"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endParaRPr>
          </a:p>
        </p:txBody>
      </p:sp>
      <p:sp>
        <p:nvSpPr>
          <p:cNvPr id="16" name="TextBox 15">
            <a:extLst>
              <a:ext uri="{FF2B5EF4-FFF2-40B4-BE49-F238E27FC236}">
                <a16:creationId xmlns:a16="http://schemas.microsoft.com/office/drawing/2014/main" id="{76C20F36-3CEB-CC2B-6302-B97511706027}"/>
              </a:ext>
            </a:extLst>
          </p:cNvPr>
          <p:cNvSpPr txBox="1"/>
          <p:nvPr/>
        </p:nvSpPr>
        <p:spPr>
          <a:xfrm>
            <a:off x="182880" y="6217920"/>
            <a:ext cx="5773375" cy="138499"/>
          </a:xfrm>
          <a:prstGeom prst="rect">
            <a:avLst/>
          </a:prstGeom>
          <a:noFill/>
        </p:spPr>
        <p:txBody>
          <a:bodyPr wrap="none" lIns="45720" tIns="0" rIns="45720" bIns="0" rtlCol="0" anchor="b">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900" b="0" i="1" u="none" strike="noStrike" kern="0" cap="none" spc="0" normalizeH="0" baseline="0" noProof="0" dirty="0">
                <a:ln>
                  <a:noFill/>
                </a:ln>
                <a:solidFill>
                  <a:prstClr val="black"/>
                </a:solidFill>
                <a:effectLst/>
                <a:uLnTx/>
                <a:uFillTx/>
                <a:latin typeface="Arial" panose="020B0604020202020204"/>
              </a:rPr>
              <a:t>Source: ACCCIM’s </a:t>
            </a:r>
            <a:r>
              <a:rPr kumimoji="0" lang="en-US" sz="900" b="0" i="1" u="none" strike="noStrike" kern="0" cap="none" spc="0" normalizeH="0" baseline="0" noProof="0" dirty="0">
                <a:ln>
                  <a:noFill/>
                </a:ln>
                <a:solidFill>
                  <a:prstClr val="black"/>
                </a:solidFill>
                <a:effectLst/>
                <a:uLnTx/>
                <a:uFillTx/>
                <a:latin typeface="Arial" panose="020B0604020202020204"/>
              </a:rPr>
              <a:t>Malaysia Business and Economic Conditions Survey (M-BECS) 1H 2025 preliminary results.</a:t>
            </a:r>
            <a:endParaRPr kumimoji="0" lang="en-MY" sz="900" b="0" i="1" u="none" strike="noStrike" kern="0" cap="none" spc="0" normalizeH="0" baseline="0" noProof="0" dirty="0">
              <a:ln>
                <a:noFill/>
              </a:ln>
              <a:solidFill>
                <a:prstClr val="black"/>
              </a:solidFill>
              <a:effectLst/>
              <a:uLnTx/>
              <a:uFillTx/>
              <a:latin typeface="Arial" panose="020B0604020202020204"/>
            </a:endParaRPr>
          </a:p>
        </p:txBody>
      </p:sp>
    </p:spTree>
    <p:extLst>
      <p:ext uri="{BB962C8B-B14F-4D97-AF65-F5344CB8AC3E}">
        <p14:creationId xmlns:p14="http://schemas.microsoft.com/office/powerpoint/2010/main" val="37539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8A6BAB9-1A16-6472-C47F-D4EEAE09F943}"/>
              </a:ext>
            </a:extLst>
          </p:cNvPr>
          <p:cNvSpPr/>
          <p:nvPr/>
        </p:nvSpPr>
        <p:spPr>
          <a:xfrm>
            <a:off x="-1" y="822960"/>
            <a:ext cx="3840480" cy="5120640"/>
          </a:xfrm>
          <a:prstGeom prst="rect">
            <a:avLst/>
          </a:prstGeom>
          <a:solidFill>
            <a:srgbClr val="FB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4574DB8-A32A-0569-644C-AE8928F185FA}"/>
              </a:ext>
            </a:extLst>
          </p:cNvPr>
          <p:cNvSpPr>
            <a:spLocks noGrp="1"/>
          </p:cNvSpPr>
          <p:nvPr>
            <p:ph type="body" sz="quarter" idx="10"/>
          </p:nvPr>
        </p:nvSpPr>
        <p:spPr/>
        <p:txBody>
          <a:bodyPr/>
          <a:lstStyle/>
          <a:p>
            <a:r>
              <a:rPr lang="en-MY" dirty="0"/>
              <a:t>High operating costs have been ranked top 3 challenges since 2020</a:t>
            </a:r>
          </a:p>
        </p:txBody>
      </p:sp>
      <p:sp>
        <p:nvSpPr>
          <p:cNvPr id="4" name="TextBox 3">
            <a:extLst>
              <a:ext uri="{FF2B5EF4-FFF2-40B4-BE49-F238E27FC236}">
                <a16:creationId xmlns:a16="http://schemas.microsoft.com/office/drawing/2014/main" id="{964F9576-74FF-6C46-B0A6-6755AC97AD09}"/>
              </a:ext>
            </a:extLst>
          </p:cNvPr>
          <p:cNvSpPr txBox="1"/>
          <p:nvPr/>
        </p:nvSpPr>
        <p:spPr>
          <a:xfrm>
            <a:off x="182880" y="6217920"/>
            <a:ext cx="5773375" cy="138499"/>
          </a:xfrm>
          <a:prstGeom prst="rect">
            <a:avLst/>
          </a:prstGeom>
          <a:noFill/>
        </p:spPr>
        <p:txBody>
          <a:bodyPr wrap="none" lIns="45720" tIns="0" rIns="45720" bIns="0" rtlCol="0" anchor="b">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900" b="0" i="1" u="none" strike="noStrike" kern="0" cap="none" spc="0" normalizeH="0" baseline="0" noProof="0" dirty="0">
                <a:ln>
                  <a:noFill/>
                </a:ln>
                <a:solidFill>
                  <a:prstClr val="black"/>
                </a:solidFill>
                <a:effectLst/>
                <a:uLnTx/>
                <a:uFillTx/>
                <a:latin typeface="Arial" panose="020B0604020202020204"/>
              </a:rPr>
              <a:t>Source: ACCCIM’s </a:t>
            </a:r>
            <a:r>
              <a:rPr kumimoji="0" lang="en-US" sz="900" b="0" i="1" u="none" strike="noStrike" kern="0" cap="none" spc="0" normalizeH="0" baseline="0" noProof="0" dirty="0">
                <a:ln>
                  <a:noFill/>
                </a:ln>
                <a:solidFill>
                  <a:prstClr val="black"/>
                </a:solidFill>
                <a:effectLst/>
                <a:uLnTx/>
                <a:uFillTx/>
                <a:latin typeface="Arial" panose="020B0604020202020204"/>
              </a:rPr>
              <a:t>Malaysia Business and Economic Conditions Survey (M-BECS) 1H 2025 preliminary results.</a:t>
            </a:r>
            <a:endParaRPr kumimoji="0" lang="en-MY" sz="900" b="0" i="1" u="none" strike="noStrike" kern="0" cap="none" spc="0" normalizeH="0" baseline="0" noProof="0" dirty="0">
              <a:ln>
                <a:noFill/>
              </a:ln>
              <a:solidFill>
                <a:prstClr val="black"/>
              </a:solidFill>
              <a:effectLst/>
              <a:uLnTx/>
              <a:uFillTx/>
              <a:latin typeface="Arial" panose="020B0604020202020204"/>
            </a:endParaRPr>
          </a:p>
        </p:txBody>
      </p:sp>
      <p:grpSp>
        <p:nvGrpSpPr>
          <p:cNvPr id="80" name="Group 79">
            <a:extLst>
              <a:ext uri="{FF2B5EF4-FFF2-40B4-BE49-F238E27FC236}">
                <a16:creationId xmlns:a16="http://schemas.microsoft.com/office/drawing/2014/main" id="{E6C17B8E-BB0E-9942-E783-84736D9E9BF8}"/>
              </a:ext>
            </a:extLst>
          </p:cNvPr>
          <p:cNvGrpSpPr/>
          <p:nvPr/>
        </p:nvGrpSpPr>
        <p:grpSpPr>
          <a:xfrm>
            <a:off x="274320" y="1005840"/>
            <a:ext cx="3291840" cy="686247"/>
            <a:chOff x="365760" y="959673"/>
            <a:chExt cx="3291840" cy="686247"/>
          </a:xfrm>
        </p:grpSpPr>
        <p:grpSp>
          <p:nvGrpSpPr>
            <p:cNvPr id="6" name="Group 5">
              <a:extLst>
                <a:ext uri="{FF2B5EF4-FFF2-40B4-BE49-F238E27FC236}">
                  <a16:creationId xmlns:a16="http://schemas.microsoft.com/office/drawing/2014/main" id="{91045692-F156-D629-58A6-A3DB2E628FC7}"/>
                </a:ext>
              </a:extLst>
            </p:cNvPr>
            <p:cNvGrpSpPr/>
            <p:nvPr/>
          </p:nvGrpSpPr>
          <p:grpSpPr>
            <a:xfrm>
              <a:off x="365760" y="1280160"/>
              <a:ext cx="3291840" cy="365760"/>
              <a:chOff x="3749040" y="1388105"/>
              <a:chExt cx="1828800" cy="274320"/>
            </a:xfrm>
          </p:grpSpPr>
          <p:grpSp>
            <p:nvGrpSpPr>
              <p:cNvPr id="8" name="Group 7">
                <a:extLst>
                  <a:ext uri="{FF2B5EF4-FFF2-40B4-BE49-F238E27FC236}">
                    <a16:creationId xmlns:a16="http://schemas.microsoft.com/office/drawing/2014/main" id="{493261F9-2598-CC0E-EB2B-F34D882449E1}"/>
                  </a:ext>
                </a:extLst>
              </p:cNvPr>
              <p:cNvGrpSpPr/>
              <p:nvPr/>
            </p:nvGrpSpPr>
            <p:grpSpPr>
              <a:xfrm>
                <a:off x="3749040" y="1388105"/>
                <a:ext cx="1828800" cy="274320"/>
                <a:chOff x="3749040" y="1424915"/>
                <a:chExt cx="1828800" cy="274320"/>
              </a:xfrm>
            </p:grpSpPr>
            <p:sp>
              <p:nvSpPr>
                <p:cNvPr id="10" name="Rectangle: Rounded Corners 9">
                  <a:extLst>
                    <a:ext uri="{FF2B5EF4-FFF2-40B4-BE49-F238E27FC236}">
                      <a16:creationId xmlns:a16="http://schemas.microsoft.com/office/drawing/2014/main" id="{C6C05808-F2B8-077E-1E4F-41C79B369065}"/>
                    </a:ext>
                  </a:extLst>
                </p:cNvPr>
                <p:cNvSpPr/>
                <p:nvPr/>
              </p:nvSpPr>
              <p:spPr>
                <a:xfrm>
                  <a:off x="3749040" y="1424915"/>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73F9F280-024B-1018-9D5C-94282B3D6114}"/>
                    </a:ext>
                  </a:extLst>
                </p:cNvPr>
                <p:cNvSpPr/>
                <p:nvPr/>
              </p:nvSpPr>
              <p:spPr>
                <a:xfrm>
                  <a:off x="3778536" y="1470635"/>
                  <a:ext cx="1769806" cy="182880"/>
                </a:xfrm>
                <a:prstGeom prst="roundRect">
                  <a:avLst>
                    <a:gd name="adj" fmla="val 50000"/>
                  </a:avLst>
                </a:prstGeom>
                <a:gradFill>
                  <a:gsLst>
                    <a:gs pos="54000">
                      <a:srgbClr val="342D57">
                        <a:alpha val="50000"/>
                      </a:srgbClr>
                    </a:gs>
                    <a:gs pos="56000">
                      <a:srgbClr val="8DAACF">
                        <a:alpha val="50000"/>
                      </a:srgbClr>
                    </a:gs>
                    <a:gs pos="100000">
                      <a:srgbClr val="FF4E17">
                        <a:alpha val="50000"/>
                      </a:srgbClr>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DD54BD41-10A0-7097-03BC-B16DB830FC73}"/>
                  </a:ext>
                </a:extLst>
              </p:cNvPr>
              <p:cNvSpPr txBox="1"/>
              <p:nvPr/>
            </p:nvSpPr>
            <p:spPr>
              <a:xfrm>
                <a:off x="3778537" y="1388105"/>
                <a:ext cx="583814" cy="274320"/>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black"/>
                    </a:solidFill>
                    <a:effectLst/>
                    <a:uLnTx/>
                    <a:uFillTx/>
                    <a:latin typeface="Arial" panose="020B0604020202020204"/>
                    <a:ea typeface="+mn-ea"/>
                    <a:cs typeface="+mn-cs"/>
                  </a:rPr>
                  <a:t>54.8%</a:t>
                </a:r>
              </a:p>
            </p:txBody>
          </p:sp>
        </p:grpSp>
        <p:sp>
          <p:nvSpPr>
            <p:cNvPr id="7" name="TextBox 6">
              <a:extLst>
                <a:ext uri="{FF2B5EF4-FFF2-40B4-BE49-F238E27FC236}">
                  <a16:creationId xmlns:a16="http://schemas.microsoft.com/office/drawing/2014/main" id="{62446A60-2F56-8115-0195-70FAF7FB1F2F}"/>
                </a:ext>
              </a:extLst>
            </p:cNvPr>
            <p:cNvSpPr txBox="1"/>
            <p:nvPr/>
          </p:nvSpPr>
          <p:spPr>
            <a:xfrm>
              <a:off x="365760" y="959673"/>
              <a:ext cx="3291840" cy="307777"/>
            </a:xfrm>
            <a:prstGeom prst="rect">
              <a:avLst/>
            </a:prstGeom>
            <a:noFill/>
          </p:spPr>
          <p:txBody>
            <a:bodyPr wrap="square" rtlCol="0" anchor="b">
              <a:spAutoFit/>
            </a:bodyPr>
            <a:lstStyle/>
            <a:p>
              <a:pPr marL="274320" marR="0" lvl="0" indent="-27432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0" cap="none" spc="-20" normalizeH="0" baseline="0" noProof="0" dirty="0">
                  <a:ln>
                    <a:noFill/>
                  </a:ln>
                  <a:solidFill>
                    <a:prstClr val="black"/>
                  </a:solidFill>
                  <a:effectLst/>
                  <a:uLnTx/>
                  <a:uFillTx/>
                  <a:latin typeface="Arial" panose="020B0604020202020204"/>
                  <a:ea typeface="+mn-ea"/>
                  <a:cs typeface="Arial" panose="020B0604020202020204" pitchFamily="34" charset="0"/>
                </a:rPr>
                <a:t>#1	High operating costs</a:t>
              </a:r>
            </a:p>
          </p:txBody>
        </p:sp>
      </p:grpSp>
      <p:grpSp>
        <p:nvGrpSpPr>
          <p:cNvPr id="79" name="Group 78">
            <a:extLst>
              <a:ext uri="{FF2B5EF4-FFF2-40B4-BE49-F238E27FC236}">
                <a16:creationId xmlns:a16="http://schemas.microsoft.com/office/drawing/2014/main" id="{202A908D-E403-C2CD-2D3C-119E7678B712}"/>
              </a:ext>
            </a:extLst>
          </p:cNvPr>
          <p:cNvGrpSpPr/>
          <p:nvPr/>
        </p:nvGrpSpPr>
        <p:grpSpPr>
          <a:xfrm>
            <a:off x="274320" y="1920240"/>
            <a:ext cx="3291840" cy="686247"/>
            <a:chOff x="365760" y="1691193"/>
            <a:chExt cx="3291840" cy="686247"/>
          </a:xfrm>
        </p:grpSpPr>
        <p:grpSp>
          <p:nvGrpSpPr>
            <p:cNvPr id="13" name="Group 12">
              <a:extLst>
                <a:ext uri="{FF2B5EF4-FFF2-40B4-BE49-F238E27FC236}">
                  <a16:creationId xmlns:a16="http://schemas.microsoft.com/office/drawing/2014/main" id="{EDCF7DC5-DBCD-B57D-AF17-433347980E9C}"/>
                </a:ext>
              </a:extLst>
            </p:cNvPr>
            <p:cNvGrpSpPr/>
            <p:nvPr/>
          </p:nvGrpSpPr>
          <p:grpSpPr>
            <a:xfrm>
              <a:off x="365760" y="2011680"/>
              <a:ext cx="3291840" cy="365760"/>
              <a:chOff x="3749040" y="1388105"/>
              <a:chExt cx="1828800" cy="274320"/>
            </a:xfrm>
          </p:grpSpPr>
          <p:grpSp>
            <p:nvGrpSpPr>
              <p:cNvPr id="15" name="Group 14">
                <a:extLst>
                  <a:ext uri="{FF2B5EF4-FFF2-40B4-BE49-F238E27FC236}">
                    <a16:creationId xmlns:a16="http://schemas.microsoft.com/office/drawing/2014/main" id="{D777ACD7-64C7-F4AB-58CD-D957610A0C7A}"/>
                  </a:ext>
                </a:extLst>
              </p:cNvPr>
              <p:cNvGrpSpPr/>
              <p:nvPr/>
            </p:nvGrpSpPr>
            <p:grpSpPr>
              <a:xfrm>
                <a:off x="3749040" y="1388105"/>
                <a:ext cx="1828800" cy="274320"/>
                <a:chOff x="3749040" y="1424915"/>
                <a:chExt cx="1828800" cy="274320"/>
              </a:xfrm>
            </p:grpSpPr>
            <p:sp>
              <p:nvSpPr>
                <p:cNvPr id="17" name="Rectangle: Rounded Corners 16">
                  <a:extLst>
                    <a:ext uri="{FF2B5EF4-FFF2-40B4-BE49-F238E27FC236}">
                      <a16:creationId xmlns:a16="http://schemas.microsoft.com/office/drawing/2014/main" id="{5E1EB03C-E696-9DE7-309F-0BBB8C79BBBE}"/>
                    </a:ext>
                  </a:extLst>
                </p:cNvPr>
                <p:cNvSpPr/>
                <p:nvPr/>
              </p:nvSpPr>
              <p:spPr>
                <a:xfrm>
                  <a:off x="3749040" y="1424915"/>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7EA17D25-C14D-989E-40EF-582919E4C4FF}"/>
                    </a:ext>
                  </a:extLst>
                </p:cNvPr>
                <p:cNvSpPr/>
                <p:nvPr/>
              </p:nvSpPr>
              <p:spPr>
                <a:xfrm>
                  <a:off x="3778537" y="1470635"/>
                  <a:ext cx="1769806" cy="182880"/>
                </a:xfrm>
                <a:prstGeom prst="roundRect">
                  <a:avLst>
                    <a:gd name="adj" fmla="val 50000"/>
                  </a:avLst>
                </a:prstGeom>
                <a:gradFill>
                  <a:gsLst>
                    <a:gs pos="42000">
                      <a:srgbClr val="342D57">
                        <a:alpha val="50000"/>
                      </a:srgbClr>
                    </a:gs>
                    <a:gs pos="44000">
                      <a:srgbClr val="8DAACF">
                        <a:alpha val="50000"/>
                      </a:srgbClr>
                    </a:gs>
                    <a:gs pos="100000">
                      <a:srgbClr val="FF4E17">
                        <a:alpha val="50000"/>
                      </a:srgbClr>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6" name="TextBox 15">
                <a:extLst>
                  <a:ext uri="{FF2B5EF4-FFF2-40B4-BE49-F238E27FC236}">
                    <a16:creationId xmlns:a16="http://schemas.microsoft.com/office/drawing/2014/main" id="{D98B7265-094F-0E0A-54B7-E9AED0B02100}"/>
                  </a:ext>
                </a:extLst>
              </p:cNvPr>
              <p:cNvSpPr txBox="1"/>
              <p:nvPr/>
            </p:nvSpPr>
            <p:spPr>
              <a:xfrm>
                <a:off x="3778537" y="1388105"/>
                <a:ext cx="583814" cy="274320"/>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black"/>
                    </a:solidFill>
                    <a:effectLst/>
                    <a:uLnTx/>
                    <a:uFillTx/>
                    <a:latin typeface="Arial" panose="020B0604020202020204"/>
                    <a:ea typeface="+mn-ea"/>
                    <a:cs typeface="+mn-cs"/>
                  </a:rPr>
                  <a:t>42.0%</a:t>
                </a:r>
              </a:p>
            </p:txBody>
          </p:sp>
        </p:grpSp>
        <p:sp>
          <p:nvSpPr>
            <p:cNvPr id="14" name="TextBox 13">
              <a:extLst>
                <a:ext uri="{FF2B5EF4-FFF2-40B4-BE49-F238E27FC236}">
                  <a16:creationId xmlns:a16="http://schemas.microsoft.com/office/drawing/2014/main" id="{3FADBBC0-9DC9-A3D0-97AA-D0887DED2792}"/>
                </a:ext>
              </a:extLst>
            </p:cNvPr>
            <p:cNvSpPr txBox="1"/>
            <p:nvPr/>
          </p:nvSpPr>
          <p:spPr>
            <a:xfrm>
              <a:off x="365760" y="1691193"/>
              <a:ext cx="3291840" cy="307777"/>
            </a:xfrm>
            <a:prstGeom prst="rect">
              <a:avLst/>
            </a:prstGeom>
            <a:noFill/>
          </p:spPr>
          <p:txBody>
            <a:bodyPr wrap="square" rtlCol="0" anchor="b">
              <a:spAutoFit/>
            </a:bodyPr>
            <a:lstStyle/>
            <a:p>
              <a:pPr marL="274320" marR="0" lvl="0" indent="-27432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0" cap="none" spc="-20" normalizeH="0" baseline="0" noProof="0" dirty="0">
                  <a:ln>
                    <a:noFill/>
                  </a:ln>
                  <a:solidFill>
                    <a:prstClr val="black"/>
                  </a:solidFill>
                  <a:effectLst/>
                  <a:uLnTx/>
                  <a:uFillTx/>
                  <a:latin typeface="Arial" panose="020B0604020202020204"/>
                  <a:ea typeface="+mn-ea"/>
                  <a:cs typeface="Arial" panose="020B0604020202020204" pitchFamily="34" charset="0"/>
                </a:rPr>
                <a:t>#2	Increase in prices of raw materials</a:t>
              </a:r>
            </a:p>
          </p:txBody>
        </p:sp>
      </p:grpSp>
      <p:grpSp>
        <p:nvGrpSpPr>
          <p:cNvPr id="81" name="Group 80">
            <a:extLst>
              <a:ext uri="{FF2B5EF4-FFF2-40B4-BE49-F238E27FC236}">
                <a16:creationId xmlns:a16="http://schemas.microsoft.com/office/drawing/2014/main" id="{433F783C-8CA6-F653-ED9D-2D87FE02BFD9}"/>
              </a:ext>
            </a:extLst>
          </p:cNvPr>
          <p:cNvGrpSpPr/>
          <p:nvPr/>
        </p:nvGrpSpPr>
        <p:grpSpPr>
          <a:xfrm>
            <a:off x="274320" y="2926080"/>
            <a:ext cx="3291841" cy="686247"/>
            <a:chOff x="365759" y="2743200"/>
            <a:chExt cx="3291841" cy="686247"/>
          </a:xfrm>
        </p:grpSpPr>
        <p:grpSp>
          <p:nvGrpSpPr>
            <p:cNvPr id="20" name="Group 19">
              <a:extLst>
                <a:ext uri="{FF2B5EF4-FFF2-40B4-BE49-F238E27FC236}">
                  <a16:creationId xmlns:a16="http://schemas.microsoft.com/office/drawing/2014/main" id="{432E0217-F2AB-085A-F6EA-5B32F2658863}"/>
                </a:ext>
              </a:extLst>
            </p:cNvPr>
            <p:cNvGrpSpPr/>
            <p:nvPr/>
          </p:nvGrpSpPr>
          <p:grpSpPr>
            <a:xfrm>
              <a:off x="365760" y="3063687"/>
              <a:ext cx="3291840" cy="365760"/>
              <a:chOff x="3749040" y="1388105"/>
              <a:chExt cx="1828800" cy="274320"/>
            </a:xfrm>
          </p:grpSpPr>
          <p:grpSp>
            <p:nvGrpSpPr>
              <p:cNvPr id="22" name="Group 21">
                <a:extLst>
                  <a:ext uri="{FF2B5EF4-FFF2-40B4-BE49-F238E27FC236}">
                    <a16:creationId xmlns:a16="http://schemas.microsoft.com/office/drawing/2014/main" id="{45C02687-BD1E-0BFC-CAD0-C05944DA9A4B}"/>
                  </a:ext>
                </a:extLst>
              </p:cNvPr>
              <p:cNvGrpSpPr/>
              <p:nvPr/>
            </p:nvGrpSpPr>
            <p:grpSpPr>
              <a:xfrm>
                <a:off x="3749040" y="1388105"/>
                <a:ext cx="1828800" cy="274320"/>
                <a:chOff x="3749040" y="1424915"/>
                <a:chExt cx="1828800" cy="274320"/>
              </a:xfrm>
            </p:grpSpPr>
            <p:sp>
              <p:nvSpPr>
                <p:cNvPr id="24" name="Rectangle: Rounded Corners 23">
                  <a:extLst>
                    <a:ext uri="{FF2B5EF4-FFF2-40B4-BE49-F238E27FC236}">
                      <a16:creationId xmlns:a16="http://schemas.microsoft.com/office/drawing/2014/main" id="{03239946-22B9-F9FA-08EE-C68C6E09D33A}"/>
                    </a:ext>
                  </a:extLst>
                </p:cNvPr>
                <p:cNvSpPr/>
                <p:nvPr/>
              </p:nvSpPr>
              <p:spPr>
                <a:xfrm>
                  <a:off x="3749040" y="1424915"/>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BCBFA287-0BA5-E13D-8A6C-5CB5928F1C04}"/>
                    </a:ext>
                  </a:extLst>
                </p:cNvPr>
                <p:cNvSpPr/>
                <p:nvPr/>
              </p:nvSpPr>
              <p:spPr>
                <a:xfrm>
                  <a:off x="3778537" y="1470635"/>
                  <a:ext cx="1769806" cy="182880"/>
                </a:xfrm>
                <a:prstGeom prst="roundRect">
                  <a:avLst>
                    <a:gd name="adj" fmla="val 50000"/>
                  </a:avLst>
                </a:prstGeom>
                <a:gradFill>
                  <a:gsLst>
                    <a:gs pos="37000">
                      <a:srgbClr val="342D57">
                        <a:alpha val="50000"/>
                      </a:srgbClr>
                    </a:gs>
                    <a:gs pos="39000">
                      <a:srgbClr val="8DAACF">
                        <a:alpha val="50000"/>
                      </a:srgbClr>
                    </a:gs>
                    <a:gs pos="100000">
                      <a:srgbClr val="FF4E17">
                        <a:alpha val="50000"/>
                      </a:srgbClr>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DA62110D-80B4-23C9-3671-966E6E470CEF}"/>
                  </a:ext>
                </a:extLst>
              </p:cNvPr>
              <p:cNvSpPr txBox="1"/>
              <p:nvPr/>
            </p:nvSpPr>
            <p:spPr>
              <a:xfrm>
                <a:off x="3778537" y="1388105"/>
                <a:ext cx="583814" cy="274320"/>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black"/>
                    </a:solidFill>
                    <a:effectLst/>
                    <a:uLnTx/>
                    <a:uFillTx/>
                    <a:latin typeface="Arial" panose="020B0604020202020204"/>
                    <a:ea typeface="+mn-ea"/>
                    <a:cs typeface="+mn-cs"/>
                  </a:rPr>
                  <a:t>37.3%</a:t>
                </a:r>
              </a:p>
            </p:txBody>
          </p:sp>
        </p:grpSp>
        <p:sp>
          <p:nvSpPr>
            <p:cNvPr id="21" name="TextBox 20">
              <a:extLst>
                <a:ext uri="{FF2B5EF4-FFF2-40B4-BE49-F238E27FC236}">
                  <a16:creationId xmlns:a16="http://schemas.microsoft.com/office/drawing/2014/main" id="{7F122465-CF96-C520-47FC-5A74E1D47B55}"/>
                </a:ext>
              </a:extLst>
            </p:cNvPr>
            <p:cNvSpPr txBox="1"/>
            <p:nvPr/>
          </p:nvSpPr>
          <p:spPr>
            <a:xfrm>
              <a:off x="365759" y="2743200"/>
              <a:ext cx="3291840" cy="307777"/>
            </a:xfrm>
            <a:prstGeom prst="rect">
              <a:avLst/>
            </a:prstGeom>
            <a:noFill/>
          </p:spPr>
          <p:txBody>
            <a:bodyPr wrap="square" rtlCol="0" anchor="b">
              <a:spAutoFit/>
            </a:bodyPr>
            <a:lstStyle/>
            <a:p>
              <a:pPr marL="274320" marR="0" lvl="0" indent="-27432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0" cap="none" spc="-20" normalizeH="0" baseline="0" noProof="0" dirty="0">
                  <a:ln>
                    <a:noFill/>
                  </a:ln>
                  <a:solidFill>
                    <a:prstClr val="black"/>
                  </a:solidFill>
                  <a:effectLst/>
                  <a:uLnTx/>
                  <a:uFillTx/>
                  <a:latin typeface="Arial" panose="020B0604020202020204"/>
                  <a:ea typeface="+mn-ea"/>
                  <a:cs typeface="Arial" panose="020B0604020202020204" pitchFamily="34" charset="0"/>
                </a:rPr>
                <a:t>#3	Changing consumer behaviour</a:t>
              </a:r>
            </a:p>
          </p:txBody>
        </p:sp>
      </p:grpSp>
      <p:grpSp>
        <p:nvGrpSpPr>
          <p:cNvPr id="82" name="Group 81">
            <a:extLst>
              <a:ext uri="{FF2B5EF4-FFF2-40B4-BE49-F238E27FC236}">
                <a16:creationId xmlns:a16="http://schemas.microsoft.com/office/drawing/2014/main" id="{3F1F8652-F9A8-8840-DC7A-E61610EC8FA3}"/>
              </a:ext>
            </a:extLst>
          </p:cNvPr>
          <p:cNvGrpSpPr/>
          <p:nvPr/>
        </p:nvGrpSpPr>
        <p:grpSpPr>
          <a:xfrm>
            <a:off x="274320" y="3840480"/>
            <a:ext cx="3291840" cy="915293"/>
            <a:chOff x="365760" y="3749040"/>
            <a:chExt cx="3291840" cy="915293"/>
          </a:xfrm>
        </p:grpSpPr>
        <p:grpSp>
          <p:nvGrpSpPr>
            <p:cNvPr id="27" name="Group 26">
              <a:extLst>
                <a:ext uri="{FF2B5EF4-FFF2-40B4-BE49-F238E27FC236}">
                  <a16:creationId xmlns:a16="http://schemas.microsoft.com/office/drawing/2014/main" id="{7A01AD60-610D-F976-9EF2-18A6EA2043F6}"/>
                </a:ext>
              </a:extLst>
            </p:cNvPr>
            <p:cNvGrpSpPr/>
            <p:nvPr/>
          </p:nvGrpSpPr>
          <p:grpSpPr>
            <a:xfrm>
              <a:off x="365760" y="4298573"/>
              <a:ext cx="3291840" cy="365760"/>
              <a:chOff x="3749040" y="1388105"/>
              <a:chExt cx="1828800" cy="274320"/>
            </a:xfrm>
          </p:grpSpPr>
          <p:grpSp>
            <p:nvGrpSpPr>
              <p:cNvPr id="29" name="Group 28">
                <a:extLst>
                  <a:ext uri="{FF2B5EF4-FFF2-40B4-BE49-F238E27FC236}">
                    <a16:creationId xmlns:a16="http://schemas.microsoft.com/office/drawing/2014/main" id="{8A8A25D6-4461-E36C-C6D7-699947A41F4F}"/>
                  </a:ext>
                </a:extLst>
              </p:cNvPr>
              <p:cNvGrpSpPr/>
              <p:nvPr/>
            </p:nvGrpSpPr>
            <p:grpSpPr>
              <a:xfrm>
                <a:off x="3749040" y="1388105"/>
                <a:ext cx="1828800" cy="274320"/>
                <a:chOff x="3749040" y="1424915"/>
                <a:chExt cx="1828800" cy="274320"/>
              </a:xfrm>
            </p:grpSpPr>
            <p:sp>
              <p:nvSpPr>
                <p:cNvPr id="31" name="Rectangle: Rounded Corners 30">
                  <a:extLst>
                    <a:ext uri="{FF2B5EF4-FFF2-40B4-BE49-F238E27FC236}">
                      <a16:creationId xmlns:a16="http://schemas.microsoft.com/office/drawing/2014/main" id="{9EA332A1-B2ED-76E6-04DB-DE46DDC5BD40}"/>
                    </a:ext>
                  </a:extLst>
                </p:cNvPr>
                <p:cNvSpPr/>
                <p:nvPr/>
              </p:nvSpPr>
              <p:spPr>
                <a:xfrm>
                  <a:off x="3749040" y="1424915"/>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E72C6B40-7D39-2309-2073-88F93C1CA9BC}"/>
                    </a:ext>
                  </a:extLst>
                </p:cNvPr>
                <p:cNvSpPr/>
                <p:nvPr/>
              </p:nvSpPr>
              <p:spPr>
                <a:xfrm>
                  <a:off x="3778537" y="1470635"/>
                  <a:ext cx="1769806" cy="182880"/>
                </a:xfrm>
                <a:prstGeom prst="roundRect">
                  <a:avLst>
                    <a:gd name="adj" fmla="val 50000"/>
                  </a:avLst>
                </a:prstGeom>
                <a:gradFill>
                  <a:gsLst>
                    <a:gs pos="37000">
                      <a:srgbClr val="342D57">
                        <a:alpha val="50000"/>
                      </a:srgbClr>
                    </a:gs>
                    <a:gs pos="39000">
                      <a:srgbClr val="8DAACF">
                        <a:alpha val="50000"/>
                      </a:srgbClr>
                    </a:gs>
                    <a:gs pos="100000">
                      <a:srgbClr val="FF4E17">
                        <a:alpha val="50000"/>
                      </a:srgbClr>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0" name="TextBox 29">
                <a:extLst>
                  <a:ext uri="{FF2B5EF4-FFF2-40B4-BE49-F238E27FC236}">
                    <a16:creationId xmlns:a16="http://schemas.microsoft.com/office/drawing/2014/main" id="{50776B9A-BC11-E8CB-299D-D71987A3538B}"/>
                  </a:ext>
                </a:extLst>
              </p:cNvPr>
              <p:cNvSpPr txBox="1"/>
              <p:nvPr/>
            </p:nvSpPr>
            <p:spPr>
              <a:xfrm>
                <a:off x="3778537" y="1388105"/>
                <a:ext cx="583814" cy="274320"/>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black"/>
                    </a:solidFill>
                    <a:effectLst/>
                    <a:uLnTx/>
                    <a:uFillTx/>
                    <a:latin typeface="Arial" panose="020B0604020202020204"/>
                    <a:ea typeface="+mn-ea"/>
                    <a:cs typeface="+mn-cs"/>
                  </a:rPr>
                  <a:t>37.1%</a:t>
                </a:r>
              </a:p>
            </p:txBody>
          </p:sp>
        </p:grpSp>
        <p:sp>
          <p:nvSpPr>
            <p:cNvPr id="28" name="TextBox 27">
              <a:extLst>
                <a:ext uri="{FF2B5EF4-FFF2-40B4-BE49-F238E27FC236}">
                  <a16:creationId xmlns:a16="http://schemas.microsoft.com/office/drawing/2014/main" id="{312F391A-9F9F-CC46-738A-0BE497DC71D4}"/>
                </a:ext>
              </a:extLst>
            </p:cNvPr>
            <p:cNvSpPr txBox="1"/>
            <p:nvPr/>
          </p:nvSpPr>
          <p:spPr>
            <a:xfrm>
              <a:off x="365760" y="3749040"/>
              <a:ext cx="3291840" cy="523220"/>
            </a:xfrm>
            <a:prstGeom prst="rect">
              <a:avLst/>
            </a:prstGeom>
            <a:noFill/>
          </p:spPr>
          <p:txBody>
            <a:bodyPr wrap="square" rtlCol="0" anchor="b">
              <a:spAutoFit/>
            </a:bodyPr>
            <a:lstStyle/>
            <a:p>
              <a:pPr marL="274320" marR="0" lvl="0" indent="-27432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0" cap="none" spc="-20" normalizeH="0" baseline="0" noProof="0" dirty="0">
                  <a:ln>
                    <a:noFill/>
                  </a:ln>
                  <a:solidFill>
                    <a:prstClr val="black"/>
                  </a:solidFill>
                  <a:effectLst/>
                  <a:uLnTx/>
                  <a:uFillTx/>
                  <a:latin typeface="Arial" panose="020B0604020202020204"/>
                  <a:ea typeface="+mn-ea"/>
                  <a:cs typeface="Arial" panose="020B0604020202020204" pitchFamily="34" charset="0"/>
                </a:rPr>
                <a:t>#4	Declining business &amp; consumer sentiment</a:t>
              </a:r>
            </a:p>
          </p:txBody>
        </p:sp>
      </p:grpSp>
      <p:grpSp>
        <p:nvGrpSpPr>
          <p:cNvPr id="83" name="Group 82">
            <a:extLst>
              <a:ext uri="{FF2B5EF4-FFF2-40B4-BE49-F238E27FC236}">
                <a16:creationId xmlns:a16="http://schemas.microsoft.com/office/drawing/2014/main" id="{82E1B0F3-CE4B-3BC1-74BD-132040065EE8}"/>
              </a:ext>
            </a:extLst>
          </p:cNvPr>
          <p:cNvGrpSpPr/>
          <p:nvPr/>
        </p:nvGrpSpPr>
        <p:grpSpPr>
          <a:xfrm>
            <a:off x="274320" y="5029200"/>
            <a:ext cx="3291842" cy="686247"/>
            <a:chOff x="365758" y="5029200"/>
            <a:chExt cx="3291842" cy="686247"/>
          </a:xfrm>
        </p:grpSpPr>
        <p:grpSp>
          <p:nvGrpSpPr>
            <p:cNvPr id="34" name="Group 33">
              <a:extLst>
                <a:ext uri="{FF2B5EF4-FFF2-40B4-BE49-F238E27FC236}">
                  <a16:creationId xmlns:a16="http://schemas.microsoft.com/office/drawing/2014/main" id="{347DF53A-06F7-A956-D7C1-362A7A6EB8E7}"/>
                </a:ext>
              </a:extLst>
            </p:cNvPr>
            <p:cNvGrpSpPr/>
            <p:nvPr/>
          </p:nvGrpSpPr>
          <p:grpSpPr>
            <a:xfrm>
              <a:off x="365758" y="5349687"/>
              <a:ext cx="3291840" cy="365760"/>
              <a:chOff x="3749039" y="1388105"/>
              <a:chExt cx="1828799" cy="274320"/>
            </a:xfrm>
          </p:grpSpPr>
          <p:grpSp>
            <p:nvGrpSpPr>
              <p:cNvPr id="36" name="Group 35">
                <a:extLst>
                  <a:ext uri="{FF2B5EF4-FFF2-40B4-BE49-F238E27FC236}">
                    <a16:creationId xmlns:a16="http://schemas.microsoft.com/office/drawing/2014/main" id="{D1ABADCF-5CB2-FD24-0014-81661B40B0D1}"/>
                  </a:ext>
                </a:extLst>
              </p:cNvPr>
              <p:cNvGrpSpPr/>
              <p:nvPr/>
            </p:nvGrpSpPr>
            <p:grpSpPr>
              <a:xfrm>
                <a:off x="3749039" y="1388105"/>
                <a:ext cx="1828799" cy="274320"/>
                <a:chOff x="3749040" y="1424915"/>
                <a:chExt cx="1828800" cy="274320"/>
              </a:xfrm>
            </p:grpSpPr>
            <p:sp>
              <p:nvSpPr>
                <p:cNvPr id="38" name="Rectangle: Rounded Corners 37">
                  <a:extLst>
                    <a:ext uri="{FF2B5EF4-FFF2-40B4-BE49-F238E27FC236}">
                      <a16:creationId xmlns:a16="http://schemas.microsoft.com/office/drawing/2014/main" id="{ED45E41C-F4D8-67BD-FB30-1DEE43CF70F0}"/>
                    </a:ext>
                  </a:extLst>
                </p:cNvPr>
                <p:cNvSpPr/>
                <p:nvPr/>
              </p:nvSpPr>
              <p:spPr>
                <a:xfrm>
                  <a:off x="3749040" y="1424915"/>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9" name="Rectangle: Rounded Corners 38">
                  <a:extLst>
                    <a:ext uri="{FF2B5EF4-FFF2-40B4-BE49-F238E27FC236}">
                      <a16:creationId xmlns:a16="http://schemas.microsoft.com/office/drawing/2014/main" id="{AE79A9D2-4CB0-65ED-C362-23EF821B5C75}"/>
                    </a:ext>
                  </a:extLst>
                </p:cNvPr>
                <p:cNvSpPr/>
                <p:nvPr/>
              </p:nvSpPr>
              <p:spPr>
                <a:xfrm>
                  <a:off x="3778537" y="1470635"/>
                  <a:ext cx="1769806" cy="182880"/>
                </a:xfrm>
                <a:prstGeom prst="roundRect">
                  <a:avLst>
                    <a:gd name="adj" fmla="val 50000"/>
                  </a:avLst>
                </a:prstGeom>
                <a:gradFill>
                  <a:gsLst>
                    <a:gs pos="34000">
                      <a:srgbClr val="342D57">
                        <a:alpha val="50000"/>
                      </a:srgbClr>
                    </a:gs>
                    <a:gs pos="36000">
                      <a:srgbClr val="8DAACF">
                        <a:alpha val="50000"/>
                      </a:srgbClr>
                    </a:gs>
                    <a:gs pos="100000">
                      <a:srgbClr val="FF4E17">
                        <a:alpha val="50000"/>
                      </a:srgbClr>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7" name="TextBox 36">
                <a:extLst>
                  <a:ext uri="{FF2B5EF4-FFF2-40B4-BE49-F238E27FC236}">
                    <a16:creationId xmlns:a16="http://schemas.microsoft.com/office/drawing/2014/main" id="{3CCF65FD-C275-5CED-94DD-7CDB6B49E104}"/>
                  </a:ext>
                </a:extLst>
              </p:cNvPr>
              <p:cNvSpPr txBox="1"/>
              <p:nvPr/>
            </p:nvSpPr>
            <p:spPr>
              <a:xfrm>
                <a:off x="3778537" y="1388105"/>
                <a:ext cx="583814" cy="274320"/>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black"/>
                    </a:solidFill>
                    <a:effectLst/>
                    <a:uLnTx/>
                    <a:uFillTx/>
                    <a:latin typeface="Arial" panose="020B0604020202020204"/>
                    <a:ea typeface="+mn-ea"/>
                    <a:cs typeface="+mn-cs"/>
                  </a:rPr>
                  <a:t>34.7%</a:t>
                </a:r>
              </a:p>
            </p:txBody>
          </p:sp>
        </p:grpSp>
        <p:sp>
          <p:nvSpPr>
            <p:cNvPr id="35" name="TextBox 34">
              <a:extLst>
                <a:ext uri="{FF2B5EF4-FFF2-40B4-BE49-F238E27FC236}">
                  <a16:creationId xmlns:a16="http://schemas.microsoft.com/office/drawing/2014/main" id="{7737DBB1-7121-E68D-D3F8-B4408C78EACF}"/>
                </a:ext>
              </a:extLst>
            </p:cNvPr>
            <p:cNvSpPr txBox="1"/>
            <p:nvPr/>
          </p:nvSpPr>
          <p:spPr>
            <a:xfrm>
              <a:off x="365760" y="5029200"/>
              <a:ext cx="3291840" cy="307777"/>
            </a:xfrm>
            <a:prstGeom prst="rect">
              <a:avLst/>
            </a:prstGeom>
            <a:noFill/>
          </p:spPr>
          <p:txBody>
            <a:bodyPr wrap="square" rtlCol="0" anchor="b">
              <a:spAutoFit/>
            </a:bodyPr>
            <a:lstStyle/>
            <a:p>
              <a:pPr marL="274320" marR="0" lvl="0" indent="-274320" algn="l" defTabSz="228600" rtl="0" eaLnBrk="1" fontAlgn="auto" latinLnBrk="0" hangingPunct="1">
                <a:lnSpc>
                  <a:spcPct val="100000"/>
                </a:lnSpc>
                <a:spcBef>
                  <a:spcPts val="0"/>
                </a:spcBef>
                <a:spcAft>
                  <a:spcPts val="0"/>
                </a:spcAft>
                <a:buClrTx/>
                <a:buSzTx/>
                <a:buFontTx/>
                <a:buNone/>
                <a:tabLst/>
                <a:defRPr/>
              </a:pPr>
              <a:r>
                <a:rPr kumimoji="0" lang="en-MY" sz="1400" b="1" i="0" u="none" strike="noStrike" kern="0" cap="none" spc="-20" normalizeH="0" baseline="0" noProof="0" dirty="0">
                  <a:ln>
                    <a:noFill/>
                  </a:ln>
                  <a:solidFill>
                    <a:prstClr val="black"/>
                  </a:solidFill>
                  <a:effectLst/>
                  <a:uLnTx/>
                  <a:uFillTx/>
                  <a:latin typeface="Arial" panose="020B0604020202020204"/>
                  <a:ea typeface="+mn-ea"/>
                  <a:cs typeface="Arial" panose="020B0604020202020204" pitchFamily="34" charset="0"/>
                </a:rPr>
                <a:t>#5	 Cash flow problem</a:t>
              </a:r>
            </a:p>
          </p:txBody>
        </p:sp>
      </p:grpSp>
      <p:sp>
        <p:nvSpPr>
          <p:cNvPr id="84" name="Rectangle 83">
            <a:extLst>
              <a:ext uri="{FF2B5EF4-FFF2-40B4-BE49-F238E27FC236}">
                <a16:creationId xmlns:a16="http://schemas.microsoft.com/office/drawing/2014/main" id="{5D5524C6-E27C-2A40-8510-6F01EB4E6133}"/>
              </a:ext>
            </a:extLst>
          </p:cNvPr>
          <p:cNvSpPr/>
          <p:nvPr/>
        </p:nvSpPr>
        <p:spPr>
          <a:xfrm>
            <a:off x="4114800" y="822960"/>
            <a:ext cx="1965603" cy="307777"/>
          </a:xfrm>
          <a:prstGeom prst="rect">
            <a:avLst/>
          </a:prstGeom>
          <a:solidFill>
            <a:srgbClr val="052229"/>
          </a:solidFill>
          <a:ln w="12700" cap="flat" cmpd="sng" algn="ctr">
            <a:noFill/>
            <a:prstDash val="solid"/>
            <a:miter lim="800000"/>
          </a:ln>
          <a:effectLst/>
        </p:spPr>
        <p:txBody>
          <a:bodyPr wrap="squar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MY" sz="1400" b="1"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rPr>
              <a:t>By Sectors (1H 2025)</a:t>
            </a:r>
          </a:p>
        </p:txBody>
      </p:sp>
      <p:graphicFrame>
        <p:nvGraphicFramePr>
          <p:cNvPr id="85" name="Table 84">
            <a:extLst>
              <a:ext uri="{FF2B5EF4-FFF2-40B4-BE49-F238E27FC236}">
                <a16:creationId xmlns:a16="http://schemas.microsoft.com/office/drawing/2014/main" id="{ACF640CA-CBF0-762E-541E-2A4F59D15CBB}"/>
              </a:ext>
            </a:extLst>
          </p:cNvPr>
          <p:cNvGraphicFramePr>
            <a:graphicFrameLocks noGrp="1"/>
          </p:cNvGraphicFramePr>
          <p:nvPr/>
        </p:nvGraphicFramePr>
        <p:xfrm>
          <a:off x="4114800" y="1280160"/>
          <a:ext cx="7863840" cy="4632960"/>
        </p:xfrm>
        <a:graphic>
          <a:graphicData uri="http://schemas.openxmlformats.org/drawingml/2006/table">
            <a:tbl>
              <a:tblPr firstRow="1" bandRow="1"/>
              <a:tblGrid>
                <a:gridCol w="1965960">
                  <a:extLst>
                    <a:ext uri="{9D8B030D-6E8A-4147-A177-3AD203B41FA5}">
                      <a16:colId xmlns:a16="http://schemas.microsoft.com/office/drawing/2014/main" val="2470458022"/>
                    </a:ext>
                  </a:extLst>
                </a:gridCol>
                <a:gridCol w="1965960">
                  <a:extLst>
                    <a:ext uri="{9D8B030D-6E8A-4147-A177-3AD203B41FA5}">
                      <a16:colId xmlns:a16="http://schemas.microsoft.com/office/drawing/2014/main" val="3799352887"/>
                    </a:ext>
                  </a:extLst>
                </a:gridCol>
                <a:gridCol w="1965960">
                  <a:extLst>
                    <a:ext uri="{9D8B030D-6E8A-4147-A177-3AD203B41FA5}">
                      <a16:colId xmlns:a16="http://schemas.microsoft.com/office/drawing/2014/main" val="1075171162"/>
                    </a:ext>
                  </a:extLst>
                </a:gridCol>
                <a:gridCol w="1965960">
                  <a:extLst>
                    <a:ext uri="{9D8B030D-6E8A-4147-A177-3AD203B41FA5}">
                      <a16:colId xmlns:a16="http://schemas.microsoft.com/office/drawing/2014/main" val="1981155996"/>
                    </a:ext>
                  </a:extLst>
                </a:gridCol>
              </a:tblGrid>
              <a:tr h="3657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b="1" noProof="0" dirty="0">
                          <a:solidFill>
                            <a:schemeClr val="bg1"/>
                          </a:solidFill>
                        </a:rPr>
                        <a:t>Manufacturing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6191"/>
                    </a:solid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b="1" noProof="0" dirty="0">
                          <a:solidFill>
                            <a:schemeClr val="bg1"/>
                          </a:solidFill>
                        </a:rPr>
                        <a:t>Construction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6191"/>
                    </a:solid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b="1" noProof="0" dirty="0">
                          <a:solidFill>
                            <a:schemeClr val="bg1"/>
                          </a:solidFill>
                        </a:rPr>
                        <a:t>Wholesale and Retail Trade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6191"/>
                    </a:solid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b="1" noProof="0" dirty="0">
                          <a:solidFill>
                            <a:schemeClr val="bg1"/>
                          </a:solidFill>
                        </a:rPr>
                        <a:t>Professional and Business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6191"/>
                    </a:solidFill>
                  </a:tcPr>
                </a:tc>
                <a:extLst>
                  <a:ext uri="{0D108BD9-81ED-4DB2-BD59-A6C34878D82A}">
                    <a16:rowId xmlns:a16="http://schemas.microsoft.com/office/drawing/2014/main" val="195693374"/>
                  </a:ext>
                </a:extLst>
              </a:tr>
              <a:tr h="8229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High operating cost</a:t>
                      </a:r>
                    </a:p>
                    <a:p>
                      <a:pPr algn="ctr"/>
                      <a:endParaRPr lang="en-MY" sz="1400" noProof="0" dirty="0"/>
                    </a:p>
                    <a:p>
                      <a:pPr algn="ctr"/>
                      <a:r>
                        <a:rPr lang="en-MY" sz="1400" noProof="0" dirty="0"/>
                        <a:t>(64.5%)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Increase in prices of raw materials</a:t>
                      </a:r>
                    </a:p>
                    <a:p>
                      <a:pPr algn="ctr"/>
                      <a:r>
                        <a:rPr lang="en-MY" sz="1400" noProof="0" dirty="0"/>
                        <a:t>(58.8%)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High operating cost</a:t>
                      </a:r>
                    </a:p>
                    <a:p>
                      <a:pPr algn="ctr"/>
                      <a:endParaRPr lang="en-MY" sz="1400" noProof="0" dirty="0"/>
                    </a:p>
                    <a:p>
                      <a:pPr algn="ctr"/>
                      <a:r>
                        <a:rPr lang="en-MY" sz="1400" noProof="0" dirty="0"/>
                        <a:t>(59.6%)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High operating cost</a:t>
                      </a:r>
                    </a:p>
                    <a:p>
                      <a:pPr algn="ctr"/>
                      <a:endParaRPr lang="en-MY" sz="1400" noProof="0" dirty="0"/>
                    </a:p>
                    <a:p>
                      <a:pPr algn="ctr"/>
                      <a:r>
                        <a:rPr lang="en-MY" sz="1400" noProof="0" dirty="0"/>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302487"/>
                  </a:ext>
                </a:extLst>
              </a:tr>
              <a:tr h="8229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Increase in prices of raw materials</a:t>
                      </a:r>
                    </a:p>
                    <a:p>
                      <a:pPr algn="ctr"/>
                      <a:r>
                        <a:rPr lang="en-MY" sz="1400" noProof="0" dirty="0"/>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High operating cost</a:t>
                      </a:r>
                    </a:p>
                    <a:p>
                      <a:pPr algn="ctr"/>
                      <a:endParaRPr lang="en-MY" sz="1400" noProof="0" dirty="0"/>
                    </a:p>
                    <a:p>
                      <a:pPr algn="ctr"/>
                      <a:r>
                        <a:rPr lang="en-MY" sz="1400" noProof="0" dirty="0"/>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Changing consumer behaviour</a:t>
                      </a:r>
                    </a:p>
                    <a:p>
                      <a:pPr algn="ctr"/>
                      <a:r>
                        <a:rPr lang="en-MY" sz="1400" noProof="0" dirty="0"/>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Changing consumer behaviour</a:t>
                      </a:r>
                    </a:p>
                    <a:p>
                      <a:pPr algn="ctr"/>
                      <a:r>
                        <a:rPr lang="en-MY" sz="1400" noProof="0" dirty="0"/>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6072457"/>
                  </a:ext>
                </a:extLst>
              </a:tr>
              <a:tr h="8229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Lower domestic demand</a:t>
                      </a:r>
                    </a:p>
                    <a:p>
                      <a:pPr algn="ctr"/>
                      <a:r>
                        <a:rPr lang="en-MY" sz="1400" noProof="0" dirty="0"/>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Cash flow problem</a:t>
                      </a:r>
                    </a:p>
                    <a:p>
                      <a:pPr algn="ctr"/>
                      <a:endParaRPr lang="en-MY" sz="1400" noProof="0" dirty="0"/>
                    </a:p>
                    <a:p>
                      <a:pPr algn="ctr"/>
                      <a:r>
                        <a:rPr lang="en-MY" sz="1400" noProof="0" dirty="0"/>
                        <a:t>(51.8%)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Increase in prices of raw materials</a:t>
                      </a:r>
                    </a:p>
                    <a:p>
                      <a:pPr algn="ctr"/>
                      <a:r>
                        <a:rPr lang="en-MY" sz="1400" noProof="0" dirty="0"/>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Declining business &amp; consumer sentiment</a:t>
                      </a:r>
                    </a:p>
                    <a:p>
                      <a:pPr algn="ctr"/>
                      <a:r>
                        <a:rPr lang="en-MY" sz="1400" noProof="0" dirty="0"/>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3717895"/>
                  </a:ext>
                </a:extLst>
              </a:tr>
              <a:tr h="8229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Declining business &amp; consumer sentiment</a:t>
                      </a:r>
                    </a:p>
                    <a:p>
                      <a:pPr algn="ctr"/>
                      <a:r>
                        <a:rPr lang="en-MY" sz="1400" noProof="0" dirty="0"/>
                        <a:t>(38.0%)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Rising bad debts &amp; delayed receivables</a:t>
                      </a:r>
                    </a:p>
                    <a:p>
                      <a:pPr algn="ctr"/>
                      <a:r>
                        <a:rPr lang="en-MY" sz="1400" noProof="0" dirty="0"/>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Lower domestic demand</a:t>
                      </a:r>
                    </a:p>
                    <a:p>
                      <a:pPr algn="ctr"/>
                      <a:r>
                        <a:rPr lang="en-MY" sz="1400" noProof="0" dirty="0"/>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Regulatory change</a:t>
                      </a:r>
                    </a:p>
                    <a:p>
                      <a:pPr algn="ctr"/>
                      <a:endParaRPr lang="en-MY" sz="1400" noProof="0" dirty="0"/>
                    </a:p>
                    <a:p>
                      <a:pPr algn="ctr"/>
                      <a:r>
                        <a:rPr lang="en-MY" sz="1400" noProof="0" dirty="0"/>
                        <a:t>(32.1%)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210194"/>
                  </a:ext>
                </a:extLst>
              </a:tr>
              <a:tr h="822960">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Skilled manpower shortage</a:t>
                      </a:r>
                    </a:p>
                    <a:p>
                      <a:pPr algn="ctr"/>
                      <a:r>
                        <a:rPr lang="en-MY" sz="1400" noProof="0" dirty="0"/>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Shortage of workers</a:t>
                      </a:r>
                    </a:p>
                    <a:p>
                      <a:pPr algn="ctr"/>
                      <a:endParaRPr lang="en-MY" sz="1400" noProof="0" dirty="0"/>
                    </a:p>
                    <a:p>
                      <a:pPr algn="ctr"/>
                      <a:r>
                        <a:rPr lang="en-MY" sz="1400" noProof="0" dirty="0"/>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Declining business &amp; consumer sentiment</a:t>
                      </a:r>
                    </a:p>
                    <a:p>
                      <a:pPr algn="ctr"/>
                      <a:r>
                        <a:rPr lang="en-MY" sz="1400" noProof="0" dirty="0"/>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1613" rtl="0" eaLnBrk="1" latinLnBrk="0" hangingPunct="1">
                        <a:defRPr sz="1392" kern="1200">
                          <a:solidFill>
                            <a:schemeClr val="tx1"/>
                          </a:solidFill>
                          <a:latin typeface="Arial" panose="020B0604020202020204"/>
                        </a:defRPr>
                      </a:lvl1pPr>
                      <a:lvl2pPr marL="360806" algn="l" defTabSz="721613" rtl="0" eaLnBrk="1" latinLnBrk="0" hangingPunct="1">
                        <a:defRPr sz="1392" kern="1200">
                          <a:solidFill>
                            <a:schemeClr val="tx1"/>
                          </a:solidFill>
                          <a:latin typeface="Arial" panose="020B0604020202020204"/>
                        </a:defRPr>
                      </a:lvl2pPr>
                      <a:lvl3pPr marL="721613" algn="l" defTabSz="721613" rtl="0" eaLnBrk="1" latinLnBrk="0" hangingPunct="1">
                        <a:defRPr sz="1392" kern="1200">
                          <a:solidFill>
                            <a:schemeClr val="tx1"/>
                          </a:solidFill>
                          <a:latin typeface="Arial" panose="020B0604020202020204"/>
                        </a:defRPr>
                      </a:lvl3pPr>
                      <a:lvl4pPr marL="1082417" algn="l" defTabSz="721613" rtl="0" eaLnBrk="1" latinLnBrk="0" hangingPunct="1">
                        <a:defRPr sz="1392" kern="1200">
                          <a:solidFill>
                            <a:schemeClr val="tx1"/>
                          </a:solidFill>
                          <a:latin typeface="Arial" panose="020B0604020202020204"/>
                        </a:defRPr>
                      </a:lvl4pPr>
                      <a:lvl5pPr marL="1443223" algn="l" defTabSz="721613" rtl="0" eaLnBrk="1" latinLnBrk="0" hangingPunct="1">
                        <a:defRPr sz="1392" kern="1200">
                          <a:solidFill>
                            <a:schemeClr val="tx1"/>
                          </a:solidFill>
                          <a:latin typeface="Arial" panose="020B0604020202020204"/>
                        </a:defRPr>
                      </a:lvl5pPr>
                      <a:lvl6pPr marL="1804030" algn="l" defTabSz="721613" rtl="0" eaLnBrk="1" latinLnBrk="0" hangingPunct="1">
                        <a:defRPr sz="1392" kern="1200">
                          <a:solidFill>
                            <a:schemeClr val="tx1"/>
                          </a:solidFill>
                          <a:latin typeface="Arial" panose="020B0604020202020204"/>
                        </a:defRPr>
                      </a:lvl6pPr>
                      <a:lvl7pPr marL="2164835" algn="l" defTabSz="721613" rtl="0" eaLnBrk="1" latinLnBrk="0" hangingPunct="1">
                        <a:defRPr sz="1392" kern="1200">
                          <a:solidFill>
                            <a:schemeClr val="tx1"/>
                          </a:solidFill>
                          <a:latin typeface="Arial" panose="020B0604020202020204"/>
                        </a:defRPr>
                      </a:lvl7pPr>
                      <a:lvl8pPr marL="2525640" algn="l" defTabSz="721613" rtl="0" eaLnBrk="1" latinLnBrk="0" hangingPunct="1">
                        <a:defRPr sz="1392" kern="1200">
                          <a:solidFill>
                            <a:schemeClr val="tx1"/>
                          </a:solidFill>
                          <a:latin typeface="Arial" panose="020B0604020202020204"/>
                        </a:defRPr>
                      </a:lvl8pPr>
                      <a:lvl9pPr marL="2886447" algn="l" defTabSz="721613" rtl="0" eaLnBrk="1" latinLnBrk="0" hangingPunct="1">
                        <a:defRPr sz="1392" kern="1200">
                          <a:solidFill>
                            <a:schemeClr val="tx1"/>
                          </a:solidFill>
                          <a:latin typeface="Arial" panose="020B0604020202020204"/>
                        </a:defRPr>
                      </a:lvl9pPr>
                    </a:lstStyle>
                    <a:p>
                      <a:pPr algn="ctr"/>
                      <a:r>
                        <a:rPr lang="en-MY" sz="1400" noProof="0" dirty="0"/>
                        <a:t>Skilled manpower shortage</a:t>
                      </a:r>
                    </a:p>
                    <a:p>
                      <a:pPr algn="ctr"/>
                      <a:r>
                        <a:rPr lang="en-MY" sz="1400" noProof="0" dirty="0"/>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576397"/>
                  </a:ext>
                </a:extLst>
              </a:tr>
            </a:tbl>
          </a:graphicData>
        </a:graphic>
      </p:graphicFrame>
    </p:spTree>
    <p:extLst>
      <p:ext uri="{BB962C8B-B14F-4D97-AF65-F5344CB8AC3E}">
        <p14:creationId xmlns:p14="http://schemas.microsoft.com/office/powerpoint/2010/main" val="503567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269CEF-2309-1199-866B-AA90143A61F4}"/>
              </a:ext>
            </a:extLst>
          </p:cNvPr>
          <p:cNvSpPr>
            <a:spLocks noGrp="1"/>
          </p:cNvSpPr>
          <p:nvPr>
            <p:ph type="body" sz="quarter" idx="10"/>
          </p:nvPr>
        </p:nvSpPr>
        <p:spPr/>
        <p:txBody>
          <a:bodyPr/>
          <a:lstStyle/>
          <a:p>
            <a:r>
              <a:rPr lang="en-US" dirty="0"/>
              <a:t>The SST Expansion: Rising business costs and compliance burdens</a:t>
            </a:r>
            <a:endParaRPr lang="en-MY" dirty="0"/>
          </a:p>
        </p:txBody>
      </p:sp>
      <p:grpSp>
        <p:nvGrpSpPr>
          <p:cNvPr id="113" name="Group 112">
            <a:extLst>
              <a:ext uri="{FF2B5EF4-FFF2-40B4-BE49-F238E27FC236}">
                <a16:creationId xmlns:a16="http://schemas.microsoft.com/office/drawing/2014/main" id="{C5AC729D-94BE-387B-BBB9-58EF62BD8A19}"/>
              </a:ext>
            </a:extLst>
          </p:cNvPr>
          <p:cNvGrpSpPr/>
          <p:nvPr/>
        </p:nvGrpSpPr>
        <p:grpSpPr>
          <a:xfrm>
            <a:off x="0" y="822960"/>
            <a:ext cx="5120640" cy="2194560"/>
            <a:chOff x="0" y="822960"/>
            <a:chExt cx="5120640" cy="2194560"/>
          </a:xfrm>
        </p:grpSpPr>
        <p:sp>
          <p:nvSpPr>
            <p:cNvPr id="4" name="Rectangle 3">
              <a:extLst>
                <a:ext uri="{FF2B5EF4-FFF2-40B4-BE49-F238E27FC236}">
                  <a16:creationId xmlns:a16="http://schemas.microsoft.com/office/drawing/2014/main" id="{74A9C0D4-CB77-B5E8-1180-A6C668A9824D}"/>
                </a:ext>
              </a:extLst>
            </p:cNvPr>
            <p:cNvSpPr/>
            <p:nvPr/>
          </p:nvSpPr>
          <p:spPr>
            <a:xfrm>
              <a:off x="0" y="822960"/>
              <a:ext cx="5120640" cy="2194560"/>
            </a:xfrm>
            <a:prstGeom prst="rect">
              <a:avLst/>
            </a:prstGeom>
            <a:solidFill>
              <a:srgbClr val="FBEFE8"/>
            </a:solidFill>
            <a:ln w="12700" cap="flat" cmpd="sng" algn="ctr">
              <a:no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MY"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5" name="Partial Circle 4">
              <a:extLst>
                <a:ext uri="{FF2B5EF4-FFF2-40B4-BE49-F238E27FC236}">
                  <a16:creationId xmlns:a16="http://schemas.microsoft.com/office/drawing/2014/main" id="{2CF2DD30-A9CA-4F5F-F866-F70D93148874}"/>
                </a:ext>
              </a:extLst>
            </p:cNvPr>
            <p:cNvSpPr/>
            <p:nvPr/>
          </p:nvSpPr>
          <p:spPr>
            <a:xfrm>
              <a:off x="320040" y="1417320"/>
              <a:ext cx="1280160" cy="1280160"/>
            </a:xfrm>
            <a:prstGeom prst="pie">
              <a:avLst>
                <a:gd name="adj1" fmla="val 5328950"/>
                <a:gd name="adj2" fmla="val 1620000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8505233B-B011-3854-115A-C21C45E0508B}"/>
                </a:ext>
              </a:extLst>
            </p:cNvPr>
            <p:cNvGrpSpPr/>
            <p:nvPr/>
          </p:nvGrpSpPr>
          <p:grpSpPr>
            <a:xfrm>
              <a:off x="1097280" y="1280160"/>
              <a:ext cx="3124711" cy="502920"/>
              <a:chOff x="1097280" y="1280160"/>
              <a:chExt cx="3124711" cy="502920"/>
            </a:xfrm>
          </p:grpSpPr>
          <p:sp>
            <p:nvSpPr>
              <p:cNvPr id="7" name="Isosceles Triangle 6">
                <a:extLst>
                  <a:ext uri="{FF2B5EF4-FFF2-40B4-BE49-F238E27FC236}">
                    <a16:creationId xmlns:a16="http://schemas.microsoft.com/office/drawing/2014/main" id="{B26394BB-8049-6D7C-52BE-F360EDD42EDE}"/>
                  </a:ext>
                </a:extLst>
              </p:cNvPr>
              <p:cNvSpPr/>
              <p:nvPr/>
            </p:nvSpPr>
            <p:spPr>
              <a:xfrm rot="12600000">
                <a:off x="1097280" y="1508760"/>
                <a:ext cx="182880" cy="274320"/>
              </a:xfrm>
              <a:prstGeom prst="triangle">
                <a:avLst/>
              </a:prstGeom>
              <a:solidFill>
                <a:srgbClr val="FFCA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D6A86DC-06B8-97C6-A0DB-B52C7841FF6E}"/>
                  </a:ext>
                </a:extLst>
              </p:cNvPr>
              <p:cNvSpPr txBox="1"/>
              <p:nvPr/>
            </p:nvSpPr>
            <p:spPr>
              <a:xfrm>
                <a:off x="1280160" y="1280160"/>
                <a:ext cx="2941831" cy="307777"/>
              </a:xfrm>
              <a:prstGeom prst="rect">
                <a:avLst/>
              </a:prstGeom>
              <a:noFill/>
            </p:spPr>
            <p:txBody>
              <a:bodyPr wrap="none" rtlCol="0">
                <a:spAutoFit/>
              </a:bodyPr>
              <a:lstStyle/>
              <a:p>
                <a:pPr defTabSz="228600"/>
                <a:r>
                  <a:rPr lang="en-MY" sz="1400" dirty="0">
                    <a:solidFill>
                      <a:prstClr val="black"/>
                    </a:solidFill>
                    <a:latin typeface="Arial" panose="020B0604020202020204"/>
                  </a:rPr>
                  <a:t>Increase in business costs   79.5%</a:t>
                </a:r>
              </a:p>
            </p:txBody>
          </p:sp>
        </p:grpSp>
        <p:grpSp>
          <p:nvGrpSpPr>
            <p:cNvPr id="45" name="Group 44">
              <a:extLst>
                <a:ext uri="{FF2B5EF4-FFF2-40B4-BE49-F238E27FC236}">
                  <a16:creationId xmlns:a16="http://schemas.microsoft.com/office/drawing/2014/main" id="{BC154D9D-9145-0DBB-429C-CBBA6575D53C}"/>
                </a:ext>
              </a:extLst>
            </p:cNvPr>
            <p:cNvGrpSpPr/>
            <p:nvPr/>
          </p:nvGrpSpPr>
          <p:grpSpPr>
            <a:xfrm>
              <a:off x="1234440" y="1600200"/>
              <a:ext cx="2962877" cy="320040"/>
              <a:chOff x="1234440" y="1600200"/>
              <a:chExt cx="2962877" cy="320040"/>
            </a:xfrm>
          </p:grpSpPr>
          <p:sp>
            <p:nvSpPr>
              <p:cNvPr id="8" name="Isosceles Triangle 7">
                <a:extLst>
                  <a:ext uri="{FF2B5EF4-FFF2-40B4-BE49-F238E27FC236}">
                    <a16:creationId xmlns:a16="http://schemas.microsoft.com/office/drawing/2014/main" id="{3CD77CE1-FE0A-AD36-B419-EC1C704C7379}"/>
                  </a:ext>
                </a:extLst>
              </p:cNvPr>
              <p:cNvSpPr/>
              <p:nvPr/>
            </p:nvSpPr>
            <p:spPr>
              <a:xfrm rot="14400000">
                <a:off x="1280160" y="1691640"/>
                <a:ext cx="182880" cy="274320"/>
              </a:xfrm>
              <a:prstGeom prst="triangle">
                <a:avLst/>
              </a:prstGeom>
              <a:solidFill>
                <a:srgbClr val="FFCA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0EFDD497-EBFB-185F-211F-C931B230445E}"/>
                  </a:ext>
                </a:extLst>
              </p:cNvPr>
              <p:cNvSpPr txBox="1"/>
              <p:nvPr/>
            </p:nvSpPr>
            <p:spPr>
              <a:xfrm>
                <a:off x="1508760" y="1600200"/>
                <a:ext cx="2688557" cy="307777"/>
              </a:xfrm>
              <a:prstGeom prst="rect">
                <a:avLst/>
              </a:prstGeom>
              <a:noFill/>
            </p:spPr>
            <p:txBody>
              <a:bodyPr wrap="none" rtlCol="0">
                <a:spAutoFit/>
              </a:bodyPr>
              <a:lstStyle/>
              <a:p>
                <a:pPr defTabSz="457200"/>
                <a:r>
                  <a:rPr lang="en-MY" sz="1400" dirty="0">
                    <a:solidFill>
                      <a:prstClr val="black"/>
                    </a:solidFill>
                    <a:latin typeface="Arial" panose="020B0604020202020204"/>
                  </a:rPr>
                  <a:t>Reduce profit margins	   67.8%</a:t>
                </a:r>
              </a:p>
            </p:txBody>
          </p:sp>
        </p:grpSp>
        <p:grpSp>
          <p:nvGrpSpPr>
            <p:cNvPr id="46" name="Group 45">
              <a:extLst>
                <a:ext uri="{FF2B5EF4-FFF2-40B4-BE49-F238E27FC236}">
                  <a16:creationId xmlns:a16="http://schemas.microsoft.com/office/drawing/2014/main" id="{5AF1C26F-BAFF-0BA8-60A5-ABF5B6A64DB7}"/>
                </a:ext>
              </a:extLst>
            </p:cNvPr>
            <p:cNvGrpSpPr/>
            <p:nvPr/>
          </p:nvGrpSpPr>
          <p:grpSpPr>
            <a:xfrm>
              <a:off x="1280160" y="1920240"/>
              <a:ext cx="3661786" cy="307777"/>
              <a:chOff x="1280160" y="1920240"/>
              <a:chExt cx="3661786" cy="307777"/>
            </a:xfrm>
          </p:grpSpPr>
          <p:sp>
            <p:nvSpPr>
              <p:cNvPr id="9" name="Isosceles Triangle 8">
                <a:extLst>
                  <a:ext uri="{FF2B5EF4-FFF2-40B4-BE49-F238E27FC236}">
                    <a16:creationId xmlns:a16="http://schemas.microsoft.com/office/drawing/2014/main" id="{0720286C-EBCF-8F84-740B-5A7E857123B8}"/>
                  </a:ext>
                </a:extLst>
              </p:cNvPr>
              <p:cNvSpPr/>
              <p:nvPr/>
            </p:nvSpPr>
            <p:spPr>
              <a:xfrm rot="16200000">
                <a:off x="1325880" y="1920240"/>
                <a:ext cx="182880" cy="274320"/>
              </a:xfrm>
              <a:prstGeom prst="triangle">
                <a:avLst/>
              </a:prstGeom>
              <a:solidFill>
                <a:srgbClr val="FFCA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4E26EEF-E131-4CE2-35E8-76C65CB94968}"/>
                  </a:ext>
                </a:extLst>
              </p:cNvPr>
              <p:cNvSpPr txBox="1"/>
              <p:nvPr/>
            </p:nvSpPr>
            <p:spPr>
              <a:xfrm>
                <a:off x="1554480" y="1920240"/>
                <a:ext cx="3387466" cy="307777"/>
              </a:xfrm>
              <a:prstGeom prst="rect">
                <a:avLst/>
              </a:prstGeom>
              <a:noFill/>
            </p:spPr>
            <p:txBody>
              <a:bodyPr wrap="none" rtlCol="0">
                <a:spAutoFit/>
              </a:bodyPr>
              <a:lstStyle/>
              <a:p>
                <a:pPr defTabSz="457200"/>
                <a:r>
                  <a:rPr lang="en-MY" sz="1400" dirty="0">
                    <a:solidFill>
                      <a:prstClr val="black"/>
                    </a:solidFill>
                    <a:latin typeface="Arial" panose="020B0604020202020204"/>
                  </a:rPr>
                  <a:t>Increased administrative burden   49.1%</a:t>
                </a:r>
              </a:p>
            </p:txBody>
          </p:sp>
        </p:grpSp>
        <p:grpSp>
          <p:nvGrpSpPr>
            <p:cNvPr id="47" name="Group 46">
              <a:extLst>
                <a:ext uri="{FF2B5EF4-FFF2-40B4-BE49-F238E27FC236}">
                  <a16:creationId xmlns:a16="http://schemas.microsoft.com/office/drawing/2014/main" id="{8EDBAB7E-E582-9485-FBE1-F29CAB10983D}"/>
                </a:ext>
              </a:extLst>
            </p:cNvPr>
            <p:cNvGrpSpPr/>
            <p:nvPr/>
          </p:nvGrpSpPr>
          <p:grpSpPr>
            <a:xfrm>
              <a:off x="1234440" y="2194560"/>
              <a:ext cx="3084705" cy="353497"/>
              <a:chOff x="1234440" y="2194560"/>
              <a:chExt cx="3084705" cy="353497"/>
            </a:xfrm>
          </p:grpSpPr>
          <p:sp>
            <p:nvSpPr>
              <p:cNvPr id="10" name="Isosceles Triangle 9">
                <a:extLst>
                  <a:ext uri="{FF2B5EF4-FFF2-40B4-BE49-F238E27FC236}">
                    <a16:creationId xmlns:a16="http://schemas.microsoft.com/office/drawing/2014/main" id="{7825E0C6-EFA7-D3C7-26A2-38DD137BAF44}"/>
                  </a:ext>
                </a:extLst>
              </p:cNvPr>
              <p:cNvSpPr/>
              <p:nvPr/>
            </p:nvSpPr>
            <p:spPr>
              <a:xfrm rot="18000000">
                <a:off x="1280160" y="2148840"/>
                <a:ext cx="182880" cy="274320"/>
              </a:xfrm>
              <a:prstGeom prst="triangle">
                <a:avLst/>
              </a:prstGeom>
              <a:solidFill>
                <a:srgbClr val="FFCA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F695B2B9-A35F-EEC6-B676-9E6073568A35}"/>
                  </a:ext>
                </a:extLst>
              </p:cNvPr>
              <p:cNvSpPr txBox="1"/>
              <p:nvPr/>
            </p:nvSpPr>
            <p:spPr>
              <a:xfrm>
                <a:off x="1508760" y="2240280"/>
                <a:ext cx="2810385" cy="307777"/>
              </a:xfrm>
              <a:prstGeom prst="rect">
                <a:avLst/>
              </a:prstGeom>
              <a:noFill/>
            </p:spPr>
            <p:txBody>
              <a:bodyPr wrap="none" rtlCol="0">
                <a:spAutoFit/>
              </a:bodyPr>
              <a:lstStyle/>
              <a:p>
                <a:pPr defTabSz="457200"/>
                <a:r>
                  <a:rPr lang="en-MY" sz="1400" dirty="0">
                    <a:solidFill>
                      <a:prstClr val="black">
                        <a:lumMod val="50000"/>
                        <a:lumOff val="50000"/>
                      </a:prstClr>
                    </a:solidFill>
                    <a:latin typeface="Arial" panose="020B0604020202020204"/>
                  </a:rPr>
                  <a:t>Lower customer demand   46.9%</a:t>
                </a:r>
              </a:p>
            </p:txBody>
          </p:sp>
        </p:grpSp>
        <p:grpSp>
          <p:nvGrpSpPr>
            <p:cNvPr id="48" name="Group 47">
              <a:extLst>
                <a:ext uri="{FF2B5EF4-FFF2-40B4-BE49-F238E27FC236}">
                  <a16:creationId xmlns:a16="http://schemas.microsoft.com/office/drawing/2014/main" id="{780D72DE-145A-E940-1B44-B79FC62B1886}"/>
                </a:ext>
              </a:extLst>
            </p:cNvPr>
            <p:cNvGrpSpPr/>
            <p:nvPr/>
          </p:nvGrpSpPr>
          <p:grpSpPr>
            <a:xfrm>
              <a:off x="1097280" y="2331720"/>
              <a:ext cx="2876246" cy="536377"/>
              <a:chOff x="1097280" y="2331720"/>
              <a:chExt cx="2876246" cy="536377"/>
            </a:xfrm>
          </p:grpSpPr>
          <p:sp>
            <p:nvSpPr>
              <p:cNvPr id="11" name="Isosceles Triangle 10">
                <a:extLst>
                  <a:ext uri="{FF2B5EF4-FFF2-40B4-BE49-F238E27FC236}">
                    <a16:creationId xmlns:a16="http://schemas.microsoft.com/office/drawing/2014/main" id="{F1DFCA62-FB2D-C447-422A-82FD02C69841}"/>
                  </a:ext>
                </a:extLst>
              </p:cNvPr>
              <p:cNvSpPr/>
              <p:nvPr/>
            </p:nvSpPr>
            <p:spPr>
              <a:xfrm rot="19800000">
                <a:off x="1097280" y="2331720"/>
                <a:ext cx="182880" cy="274320"/>
              </a:xfrm>
              <a:prstGeom prst="triangle">
                <a:avLst/>
              </a:prstGeom>
              <a:solidFill>
                <a:srgbClr val="FFCA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54FFEF6-7E0F-1454-D17E-412B93EB1318}"/>
                  </a:ext>
                </a:extLst>
              </p:cNvPr>
              <p:cNvSpPr txBox="1"/>
              <p:nvPr/>
            </p:nvSpPr>
            <p:spPr>
              <a:xfrm>
                <a:off x="1280160" y="2560320"/>
                <a:ext cx="2693366" cy="307777"/>
              </a:xfrm>
              <a:prstGeom prst="rect">
                <a:avLst/>
              </a:prstGeom>
              <a:noFill/>
            </p:spPr>
            <p:txBody>
              <a:bodyPr wrap="none" rtlCol="0">
                <a:spAutoFit/>
              </a:bodyPr>
              <a:lstStyle/>
              <a:p>
                <a:pPr defTabSz="457200"/>
                <a:r>
                  <a:rPr lang="en-MY" sz="1400" dirty="0">
                    <a:solidFill>
                      <a:prstClr val="black">
                        <a:lumMod val="50000"/>
                        <a:lumOff val="50000"/>
                      </a:prstClr>
                    </a:solidFill>
                    <a:latin typeface="Arial" panose="020B0604020202020204"/>
                  </a:rPr>
                  <a:t>Supply chain disruption   12.9%</a:t>
                </a:r>
              </a:p>
            </p:txBody>
          </p:sp>
        </p:grpSp>
        <p:pic>
          <p:nvPicPr>
            <p:cNvPr id="18" name="Graphic 17" descr="Man with solid fill">
              <a:extLst>
                <a:ext uri="{FF2B5EF4-FFF2-40B4-BE49-F238E27FC236}">
                  <a16:creationId xmlns:a16="http://schemas.microsoft.com/office/drawing/2014/main" id="{44DB4D40-51AE-1E52-CC0D-FAA64DF063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320" y="1645920"/>
              <a:ext cx="822960" cy="822960"/>
            </a:xfrm>
            <a:prstGeom prst="rect">
              <a:avLst/>
            </a:prstGeom>
          </p:spPr>
        </p:pic>
        <p:sp>
          <p:nvSpPr>
            <p:cNvPr id="19" name="TextBox 18">
              <a:extLst>
                <a:ext uri="{FF2B5EF4-FFF2-40B4-BE49-F238E27FC236}">
                  <a16:creationId xmlns:a16="http://schemas.microsoft.com/office/drawing/2014/main" id="{78C0D2B4-1AAA-7A4F-C1E0-920F29AF7CC2}"/>
                </a:ext>
              </a:extLst>
            </p:cNvPr>
            <p:cNvSpPr txBox="1"/>
            <p:nvPr/>
          </p:nvSpPr>
          <p:spPr>
            <a:xfrm>
              <a:off x="274320" y="914400"/>
              <a:ext cx="3869970" cy="307777"/>
            </a:xfrm>
            <a:prstGeom prst="rect">
              <a:avLst/>
            </a:prstGeom>
            <a:noFill/>
          </p:spPr>
          <p:txBody>
            <a:bodyPr wrap="none" rtlCol="0">
              <a:spAutoFit/>
            </a:bodyPr>
            <a:lstStyle/>
            <a:p>
              <a:pPr defTabSz="457200"/>
              <a:r>
                <a:rPr lang="en-MY" sz="1400" b="1" dirty="0">
                  <a:solidFill>
                    <a:srgbClr val="CF5A2B"/>
                  </a:solidFill>
                  <a:latin typeface="Arial" panose="020B0604020202020204"/>
                </a:rPr>
                <a:t>Impact of the expanded SST on businesses</a:t>
              </a:r>
            </a:p>
          </p:txBody>
        </p:sp>
      </p:grpSp>
      <p:grpSp>
        <p:nvGrpSpPr>
          <p:cNvPr id="78" name="Group 77">
            <a:extLst>
              <a:ext uri="{FF2B5EF4-FFF2-40B4-BE49-F238E27FC236}">
                <a16:creationId xmlns:a16="http://schemas.microsoft.com/office/drawing/2014/main" id="{AE6B33FA-952D-3CEB-1C69-38A99EAE4D9A}"/>
              </a:ext>
            </a:extLst>
          </p:cNvPr>
          <p:cNvGrpSpPr/>
          <p:nvPr/>
        </p:nvGrpSpPr>
        <p:grpSpPr>
          <a:xfrm>
            <a:off x="0" y="3291840"/>
            <a:ext cx="5120640" cy="2743200"/>
            <a:chOff x="0" y="3291840"/>
            <a:chExt cx="5120640" cy="2743200"/>
          </a:xfrm>
        </p:grpSpPr>
        <p:sp>
          <p:nvSpPr>
            <p:cNvPr id="50" name="Rectangle 49">
              <a:extLst>
                <a:ext uri="{FF2B5EF4-FFF2-40B4-BE49-F238E27FC236}">
                  <a16:creationId xmlns:a16="http://schemas.microsoft.com/office/drawing/2014/main" id="{06479DA4-35B2-C78D-1AFD-321E015E3FEF}"/>
                </a:ext>
              </a:extLst>
            </p:cNvPr>
            <p:cNvSpPr/>
            <p:nvPr/>
          </p:nvSpPr>
          <p:spPr>
            <a:xfrm>
              <a:off x="0" y="3291840"/>
              <a:ext cx="5120640" cy="2743200"/>
            </a:xfrm>
            <a:prstGeom prst="rect">
              <a:avLst/>
            </a:prstGeom>
            <a:solidFill>
              <a:srgbClr val="FB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MY" sz="1100" noProof="0" dirty="0">
                <a:solidFill>
                  <a:schemeClr val="tx1"/>
                </a:solidFill>
              </a:endParaRPr>
            </a:p>
          </p:txBody>
        </p:sp>
        <p:sp>
          <p:nvSpPr>
            <p:cNvPr id="51" name="TextBox 50">
              <a:extLst>
                <a:ext uri="{FF2B5EF4-FFF2-40B4-BE49-F238E27FC236}">
                  <a16:creationId xmlns:a16="http://schemas.microsoft.com/office/drawing/2014/main" id="{FD74A46E-E5E4-A947-6F83-B4A001FA3CE2}"/>
                </a:ext>
              </a:extLst>
            </p:cNvPr>
            <p:cNvSpPr txBox="1"/>
            <p:nvPr/>
          </p:nvSpPr>
          <p:spPr>
            <a:xfrm>
              <a:off x="274320" y="3383280"/>
              <a:ext cx="2584105" cy="307777"/>
            </a:xfrm>
            <a:prstGeom prst="rect">
              <a:avLst/>
            </a:prstGeom>
            <a:noFill/>
          </p:spPr>
          <p:txBody>
            <a:bodyPr wrap="none" rtlCol="0">
              <a:spAutoFit/>
            </a:bodyPr>
            <a:lstStyle/>
            <a:p>
              <a:r>
                <a:rPr lang="en-MY" sz="1400" b="1" noProof="0" dirty="0">
                  <a:solidFill>
                    <a:srgbClr val="CF5A2B"/>
                  </a:solidFill>
                  <a:latin typeface="Arial" panose="020B0604020202020204" pitchFamily="34" charset="0"/>
                  <a:cs typeface="Arial" panose="020B0604020202020204" pitchFamily="34" charset="0"/>
                </a:rPr>
                <a:t>Business’s response to SST</a:t>
              </a:r>
            </a:p>
          </p:txBody>
        </p:sp>
        <p:grpSp>
          <p:nvGrpSpPr>
            <p:cNvPr id="71" name="Group 70">
              <a:extLst>
                <a:ext uri="{FF2B5EF4-FFF2-40B4-BE49-F238E27FC236}">
                  <a16:creationId xmlns:a16="http://schemas.microsoft.com/office/drawing/2014/main" id="{0587AA94-C312-D707-7D42-DB9DB1E70820}"/>
                </a:ext>
              </a:extLst>
            </p:cNvPr>
            <p:cNvGrpSpPr/>
            <p:nvPr/>
          </p:nvGrpSpPr>
          <p:grpSpPr>
            <a:xfrm>
              <a:off x="365760" y="3749040"/>
              <a:ext cx="4107352" cy="307777"/>
              <a:chOff x="365760" y="3840480"/>
              <a:chExt cx="4107352" cy="307777"/>
            </a:xfrm>
          </p:grpSpPr>
          <p:sp>
            <p:nvSpPr>
              <p:cNvPr id="65" name="TextBox 64">
                <a:extLst>
                  <a:ext uri="{FF2B5EF4-FFF2-40B4-BE49-F238E27FC236}">
                    <a16:creationId xmlns:a16="http://schemas.microsoft.com/office/drawing/2014/main" id="{25C4E182-511F-254F-A7E2-1EB73C017E29}"/>
                  </a:ext>
                </a:extLst>
              </p:cNvPr>
              <p:cNvSpPr txBox="1"/>
              <p:nvPr/>
            </p:nvSpPr>
            <p:spPr>
              <a:xfrm>
                <a:off x="548640" y="3840480"/>
                <a:ext cx="3924472" cy="307777"/>
              </a:xfrm>
              <a:prstGeom prst="rect">
                <a:avLst/>
              </a:prstGeom>
              <a:noFill/>
            </p:spPr>
            <p:txBody>
              <a:bodyPr wrap="none" rtlCol="0">
                <a:spAutoFit/>
              </a:bodyPr>
              <a:lstStyle/>
              <a:p>
                <a:pPr defTabSz="228600"/>
                <a:r>
                  <a:rPr lang="en-MY" sz="1400" noProof="0" dirty="0">
                    <a:latin typeface="Arial" panose="020B0604020202020204" pitchFamily="34" charset="0"/>
                    <a:cs typeface="Arial" panose="020B0604020202020204" pitchFamily="34" charset="0"/>
                  </a:rPr>
                  <a:t>Pass increased costs onto consumers	54.6%</a:t>
                </a:r>
              </a:p>
            </p:txBody>
          </p:sp>
          <p:sp>
            <p:nvSpPr>
              <p:cNvPr id="66" name="Circle: Hollow 65">
                <a:extLst>
                  <a:ext uri="{FF2B5EF4-FFF2-40B4-BE49-F238E27FC236}">
                    <a16:creationId xmlns:a16="http://schemas.microsoft.com/office/drawing/2014/main" id="{E9121236-223B-0B2E-D0E2-B051828C50FE}"/>
                  </a:ext>
                </a:extLst>
              </p:cNvPr>
              <p:cNvSpPr/>
              <p:nvPr/>
            </p:nvSpPr>
            <p:spPr>
              <a:xfrm>
                <a:off x="365760" y="3902928"/>
                <a:ext cx="182880" cy="182880"/>
              </a:xfrm>
              <a:prstGeom prst="donut">
                <a:avLst/>
              </a:prstGeom>
              <a:solidFill>
                <a:srgbClr val="FFCA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solidFill>
                    <a:schemeClr val="tx1"/>
                  </a:solidFill>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15B57BC7-3C84-235B-2162-C6377ADE4367}"/>
                </a:ext>
              </a:extLst>
            </p:cNvPr>
            <p:cNvGrpSpPr/>
            <p:nvPr/>
          </p:nvGrpSpPr>
          <p:grpSpPr>
            <a:xfrm>
              <a:off x="365760" y="4152379"/>
              <a:ext cx="2722358" cy="307777"/>
              <a:chOff x="365760" y="4206240"/>
              <a:chExt cx="2722358" cy="307777"/>
            </a:xfrm>
          </p:grpSpPr>
          <p:sp>
            <p:nvSpPr>
              <p:cNvPr id="63" name="TextBox 62">
                <a:extLst>
                  <a:ext uri="{FF2B5EF4-FFF2-40B4-BE49-F238E27FC236}">
                    <a16:creationId xmlns:a16="http://schemas.microsoft.com/office/drawing/2014/main" id="{9479A967-F17E-5783-FA89-056782673355}"/>
                  </a:ext>
                </a:extLst>
              </p:cNvPr>
              <p:cNvSpPr txBox="1"/>
              <p:nvPr/>
            </p:nvSpPr>
            <p:spPr>
              <a:xfrm>
                <a:off x="548640" y="4206240"/>
                <a:ext cx="2539478" cy="307777"/>
              </a:xfrm>
              <a:prstGeom prst="rect">
                <a:avLst/>
              </a:prstGeom>
              <a:noFill/>
            </p:spPr>
            <p:txBody>
              <a:bodyPr wrap="none" rtlCol="0">
                <a:spAutoFit/>
              </a:bodyPr>
              <a:lstStyle/>
              <a:p>
                <a:pPr defTabSz="228600"/>
                <a:r>
                  <a:rPr lang="en-MY" sz="1400" noProof="0" dirty="0">
                    <a:latin typeface="Arial" panose="020B0604020202020204" pitchFamily="34" charset="0"/>
                    <a:cs typeface="Arial" panose="020B0604020202020204" pitchFamily="34" charset="0"/>
                  </a:rPr>
                  <a:t>Absorb costs internally	44.6%</a:t>
                </a:r>
              </a:p>
            </p:txBody>
          </p:sp>
          <p:sp>
            <p:nvSpPr>
              <p:cNvPr id="64" name="Circle: Hollow 63">
                <a:extLst>
                  <a:ext uri="{FF2B5EF4-FFF2-40B4-BE49-F238E27FC236}">
                    <a16:creationId xmlns:a16="http://schemas.microsoft.com/office/drawing/2014/main" id="{D2927E1E-867E-35E9-BD16-D6F0DAB34E75}"/>
                  </a:ext>
                </a:extLst>
              </p:cNvPr>
              <p:cNvSpPr/>
              <p:nvPr/>
            </p:nvSpPr>
            <p:spPr>
              <a:xfrm>
                <a:off x="365760" y="4268688"/>
                <a:ext cx="182880" cy="182880"/>
              </a:xfrm>
              <a:prstGeom prst="donut">
                <a:avLst/>
              </a:prstGeom>
              <a:solidFill>
                <a:srgbClr val="FFCA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solidFill>
                    <a:schemeClr val="tx1"/>
                  </a:solidFill>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3298B436-596B-06C2-8A78-DBE44C8B05C9}"/>
                </a:ext>
              </a:extLst>
            </p:cNvPr>
            <p:cNvGrpSpPr/>
            <p:nvPr/>
          </p:nvGrpSpPr>
          <p:grpSpPr>
            <a:xfrm>
              <a:off x="365760" y="4555718"/>
              <a:ext cx="3745074" cy="523220"/>
              <a:chOff x="365760" y="4572000"/>
              <a:chExt cx="3745074" cy="523220"/>
            </a:xfrm>
          </p:grpSpPr>
          <p:sp>
            <p:nvSpPr>
              <p:cNvPr id="61" name="TextBox 60">
                <a:extLst>
                  <a:ext uri="{FF2B5EF4-FFF2-40B4-BE49-F238E27FC236}">
                    <a16:creationId xmlns:a16="http://schemas.microsoft.com/office/drawing/2014/main" id="{1EEEA67C-B64A-33A1-82B7-BBF8A1085BCC}"/>
                  </a:ext>
                </a:extLst>
              </p:cNvPr>
              <p:cNvSpPr txBox="1"/>
              <p:nvPr/>
            </p:nvSpPr>
            <p:spPr>
              <a:xfrm>
                <a:off x="548640" y="4572000"/>
                <a:ext cx="3562194" cy="523220"/>
              </a:xfrm>
              <a:prstGeom prst="rect">
                <a:avLst/>
              </a:prstGeom>
              <a:noFill/>
            </p:spPr>
            <p:txBody>
              <a:bodyPr wrap="none" rtlCol="0">
                <a:spAutoFit/>
              </a:bodyPr>
              <a:lstStyle/>
              <a:p>
                <a:pPr defTabSz="228600"/>
                <a:r>
                  <a:rPr lang="en-MY" sz="1400" noProof="0" dirty="0">
                    <a:latin typeface="Arial" panose="020B0604020202020204" pitchFamily="34" charset="0"/>
                    <a:cs typeface="Arial" panose="020B0604020202020204" pitchFamily="34" charset="0"/>
                  </a:rPr>
                  <a:t>Cautious business expansion		 37.4% </a:t>
                </a:r>
              </a:p>
              <a:p>
                <a:pPr defTabSz="228600"/>
                <a:r>
                  <a:rPr lang="en-MY" sz="1400" noProof="0" dirty="0">
                    <a:latin typeface="Arial" panose="020B0604020202020204" pitchFamily="34" charset="0"/>
                    <a:cs typeface="Arial" panose="020B0604020202020204" pitchFamily="34" charset="0"/>
                  </a:rPr>
                  <a:t>/ investment approach</a:t>
                </a:r>
              </a:p>
            </p:txBody>
          </p:sp>
          <p:sp>
            <p:nvSpPr>
              <p:cNvPr id="62" name="Circle: Hollow 61">
                <a:extLst>
                  <a:ext uri="{FF2B5EF4-FFF2-40B4-BE49-F238E27FC236}">
                    <a16:creationId xmlns:a16="http://schemas.microsoft.com/office/drawing/2014/main" id="{2EC5ACBE-E528-21D2-4F70-BDFB959925E7}"/>
                  </a:ext>
                </a:extLst>
              </p:cNvPr>
              <p:cNvSpPr/>
              <p:nvPr/>
            </p:nvSpPr>
            <p:spPr>
              <a:xfrm>
                <a:off x="365760" y="4617720"/>
                <a:ext cx="182880" cy="182880"/>
              </a:xfrm>
              <a:prstGeom prst="donut">
                <a:avLst/>
              </a:prstGeom>
              <a:solidFill>
                <a:srgbClr val="FFCA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solidFill>
                    <a:schemeClr val="tx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873D963B-6AE1-E44A-2325-FCDEE1283D9B}"/>
                </a:ext>
              </a:extLst>
            </p:cNvPr>
            <p:cNvGrpSpPr/>
            <p:nvPr/>
          </p:nvGrpSpPr>
          <p:grpSpPr>
            <a:xfrm>
              <a:off x="365760" y="5174500"/>
              <a:ext cx="4107352" cy="307777"/>
              <a:chOff x="365760" y="5120640"/>
              <a:chExt cx="4107352" cy="307777"/>
            </a:xfrm>
          </p:grpSpPr>
          <p:sp>
            <p:nvSpPr>
              <p:cNvPr id="59" name="TextBox 58">
                <a:extLst>
                  <a:ext uri="{FF2B5EF4-FFF2-40B4-BE49-F238E27FC236}">
                    <a16:creationId xmlns:a16="http://schemas.microsoft.com/office/drawing/2014/main" id="{D30AB00C-27E6-10CC-109A-AF055EC84BDF}"/>
                  </a:ext>
                </a:extLst>
              </p:cNvPr>
              <p:cNvSpPr txBox="1"/>
              <p:nvPr/>
            </p:nvSpPr>
            <p:spPr>
              <a:xfrm>
                <a:off x="548640" y="5120640"/>
                <a:ext cx="3924472" cy="307777"/>
              </a:xfrm>
              <a:prstGeom prst="rect">
                <a:avLst/>
              </a:prstGeom>
              <a:noFill/>
            </p:spPr>
            <p:txBody>
              <a:bodyPr wrap="none" rtlCol="0">
                <a:spAutoFit/>
              </a:bodyPr>
              <a:lstStyle/>
              <a:p>
                <a:pPr defTabSz="228600"/>
                <a:r>
                  <a:rPr lang="en-MY" sz="1400" noProof="0" dirty="0">
                    <a:solidFill>
                      <a:schemeClr val="tx1">
                        <a:lumMod val="50000"/>
                        <a:lumOff val="50000"/>
                      </a:schemeClr>
                    </a:solidFill>
                    <a:latin typeface="Arial" panose="020B0604020202020204" pitchFamily="34" charset="0"/>
                    <a:cs typeface="Arial" panose="020B0604020202020204" pitchFamily="34" charset="0"/>
                  </a:rPr>
                  <a:t>Seek tax / accounting advisory services	36.1%</a:t>
                </a:r>
              </a:p>
            </p:txBody>
          </p:sp>
          <p:sp>
            <p:nvSpPr>
              <p:cNvPr id="60" name="Circle: Hollow 59">
                <a:extLst>
                  <a:ext uri="{FF2B5EF4-FFF2-40B4-BE49-F238E27FC236}">
                    <a16:creationId xmlns:a16="http://schemas.microsoft.com/office/drawing/2014/main" id="{6F6D9579-1C1C-A097-B03F-69970C03BC7B}"/>
                  </a:ext>
                </a:extLst>
              </p:cNvPr>
              <p:cNvSpPr/>
              <p:nvPr/>
            </p:nvSpPr>
            <p:spPr>
              <a:xfrm>
                <a:off x="365760" y="5183088"/>
                <a:ext cx="182880" cy="182880"/>
              </a:xfrm>
              <a:prstGeom prst="donut">
                <a:avLst/>
              </a:prstGeom>
              <a:solidFill>
                <a:srgbClr val="FFCA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solidFill>
                    <a:schemeClr val="tx1"/>
                  </a:solidFill>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BEC8160B-3750-6CF6-8195-2C101DF7AAB9}"/>
                </a:ext>
              </a:extLst>
            </p:cNvPr>
            <p:cNvGrpSpPr/>
            <p:nvPr/>
          </p:nvGrpSpPr>
          <p:grpSpPr>
            <a:xfrm>
              <a:off x="365760" y="5577840"/>
              <a:ext cx="4338185" cy="307777"/>
              <a:chOff x="365760" y="5486400"/>
              <a:chExt cx="4338185" cy="307777"/>
            </a:xfrm>
          </p:grpSpPr>
          <p:sp>
            <p:nvSpPr>
              <p:cNvPr id="57" name="TextBox 56">
                <a:extLst>
                  <a:ext uri="{FF2B5EF4-FFF2-40B4-BE49-F238E27FC236}">
                    <a16:creationId xmlns:a16="http://schemas.microsoft.com/office/drawing/2014/main" id="{556749D6-C9C3-B487-83C7-1B00E628AF57}"/>
                  </a:ext>
                </a:extLst>
              </p:cNvPr>
              <p:cNvSpPr txBox="1"/>
              <p:nvPr/>
            </p:nvSpPr>
            <p:spPr>
              <a:xfrm>
                <a:off x="548640" y="5486400"/>
                <a:ext cx="4155305" cy="307777"/>
              </a:xfrm>
              <a:prstGeom prst="rect">
                <a:avLst/>
              </a:prstGeom>
              <a:noFill/>
            </p:spPr>
            <p:txBody>
              <a:bodyPr wrap="none" rtlCol="0">
                <a:spAutoFit/>
              </a:bodyPr>
              <a:lstStyle/>
              <a:p>
                <a:pPr defTabSz="228600"/>
                <a:r>
                  <a:rPr lang="en-MY" sz="1400" noProof="0" dirty="0">
                    <a:solidFill>
                      <a:schemeClr val="tx1">
                        <a:lumMod val="50000"/>
                        <a:lumOff val="50000"/>
                      </a:schemeClr>
                    </a:solidFill>
                    <a:latin typeface="Arial" panose="020B0604020202020204" pitchFamily="34" charset="0"/>
                    <a:cs typeface="Arial" panose="020B0604020202020204" pitchFamily="34" charset="0"/>
                  </a:rPr>
                  <a:t>Re-negotiate suppliers’ / tenants’ contracts	26.1%</a:t>
                </a:r>
              </a:p>
            </p:txBody>
          </p:sp>
          <p:sp>
            <p:nvSpPr>
              <p:cNvPr id="58" name="Circle: Hollow 57">
                <a:extLst>
                  <a:ext uri="{FF2B5EF4-FFF2-40B4-BE49-F238E27FC236}">
                    <a16:creationId xmlns:a16="http://schemas.microsoft.com/office/drawing/2014/main" id="{A15B47BF-71C4-5142-0D86-240F816F4A4B}"/>
                  </a:ext>
                </a:extLst>
              </p:cNvPr>
              <p:cNvSpPr/>
              <p:nvPr/>
            </p:nvSpPr>
            <p:spPr>
              <a:xfrm>
                <a:off x="365760" y="5548848"/>
                <a:ext cx="182880" cy="182880"/>
              </a:xfrm>
              <a:prstGeom prst="donut">
                <a:avLst/>
              </a:prstGeom>
              <a:solidFill>
                <a:srgbClr val="FFCA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solidFill>
                    <a:schemeClr val="tx1"/>
                  </a:solidFill>
                  <a:latin typeface="Arial" panose="020B0604020202020204" pitchFamily="34" charset="0"/>
                  <a:cs typeface="Arial" panose="020B0604020202020204" pitchFamily="34" charset="0"/>
                </a:endParaRPr>
              </a:p>
            </p:txBody>
          </p:sp>
        </p:grpSp>
      </p:grpSp>
      <p:sp>
        <p:nvSpPr>
          <p:cNvPr id="72" name="Rectangle 71">
            <a:extLst>
              <a:ext uri="{FF2B5EF4-FFF2-40B4-BE49-F238E27FC236}">
                <a16:creationId xmlns:a16="http://schemas.microsoft.com/office/drawing/2014/main" id="{F85DA937-16F4-DB28-7234-AAAB61E1FAF9}"/>
              </a:ext>
            </a:extLst>
          </p:cNvPr>
          <p:cNvSpPr/>
          <p:nvPr/>
        </p:nvSpPr>
        <p:spPr>
          <a:xfrm>
            <a:off x="0" y="2880360"/>
            <a:ext cx="182880" cy="548640"/>
          </a:xfrm>
          <a:prstGeom prst="rect">
            <a:avLst/>
          </a:prstGeom>
          <a:solidFill>
            <a:srgbClr val="393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noProof="0" dirty="0"/>
          </a:p>
        </p:txBody>
      </p:sp>
      <p:grpSp>
        <p:nvGrpSpPr>
          <p:cNvPr id="76" name="Group 75">
            <a:extLst>
              <a:ext uri="{FF2B5EF4-FFF2-40B4-BE49-F238E27FC236}">
                <a16:creationId xmlns:a16="http://schemas.microsoft.com/office/drawing/2014/main" id="{A556515A-520A-4B56-3FE3-560A2C4608FF}"/>
              </a:ext>
            </a:extLst>
          </p:cNvPr>
          <p:cNvGrpSpPr/>
          <p:nvPr/>
        </p:nvGrpSpPr>
        <p:grpSpPr>
          <a:xfrm>
            <a:off x="5212080" y="3840480"/>
            <a:ext cx="6979920" cy="2194560"/>
            <a:chOff x="5303520" y="822960"/>
            <a:chExt cx="6979920" cy="2194560"/>
          </a:xfrm>
        </p:grpSpPr>
        <p:sp>
          <p:nvSpPr>
            <p:cNvPr id="73" name="Rectangle 72">
              <a:extLst>
                <a:ext uri="{FF2B5EF4-FFF2-40B4-BE49-F238E27FC236}">
                  <a16:creationId xmlns:a16="http://schemas.microsoft.com/office/drawing/2014/main" id="{7CE3F8DD-B122-C6C2-EDC4-304B64F3EEA9}"/>
                </a:ext>
              </a:extLst>
            </p:cNvPr>
            <p:cNvSpPr/>
            <p:nvPr/>
          </p:nvSpPr>
          <p:spPr>
            <a:xfrm>
              <a:off x="5303520" y="822960"/>
              <a:ext cx="6979920" cy="2194560"/>
            </a:xfrm>
            <a:prstGeom prst="rect">
              <a:avLst/>
            </a:prstGeom>
            <a:solidFill>
              <a:srgbClr val="FB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MY" sz="1100" noProof="0" dirty="0">
                <a:solidFill>
                  <a:schemeClr val="tx1"/>
                </a:solidFill>
              </a:endParaRPr>
            </a:p>
          </p:txBody>
        </p:sp>
        <p:sp>
          <p:nvSpPr>
            <p:cNvPr id="74" name="TextBox 73">
              <a:extLst>
                <a:ext uri="{FF2B5EF4-FFF2-40B4-BE49-F238E27FC236}">
                  <a16:creationId xmlns:a16="http://schemas.microsoft.com/office/drawing/2014/main" id="{444AB1F7-B376-86A4-B533-4B1D3659BE36}"/>
                </a:ext>
              </a:extLst>
            </p:cNvPr>
            <p:cNvSpPr txBox="1"/>
            <p:nvPr/>
          </p:nvSpPr>
          <p:spPr>
            <a:xfrm>
              <a:off x="5394960" y="914400"/>
              <a:ext cx="4907113" cy="307777"/>
            </a:xfrm>
            <a:prstGeom prst="rect">
              <a:avLst/>
            </a:prstGeom>
            <a:noFill/>
          </p:spPr>
          <p:txBody>
            <a:bodyPr wrap="none" rtlCol="0">
              <a:spAutoFit/>
            </a:bodyPr>
            <a:lstStyle/>
            <a:p>
              <a:r>
                <a:rPr lang="en-MY" sz="1400" b="1" noProof="0" dirty="0">
                  <a:solidFill>
                    <a:srgbClr val="CF5A2B"/>
                  </a:solidFill>
                  <a:latin typeface="Arial" panose="020B0604020202020204" pitchFamily="34" charset="0"/>
                  <a:cs typeface="Arial" panose="020B0604020202020204" pitchFamily="34" charset="0"/>
                </a:rPr>
                <a:t>Appropriate annual sales threshold for SST registration</a:t>
              </a:r>
            </a:p>
          </p:txBody>
        </p:sp>
        <p:graphicFrame>
          <p:nvGraphicFramePr>
            <p:cNvPr id="75" name="Chart 74">
              <a:extLst>
                <a:ext uri="{FF2B5EF4-FFF2-40B4-BE49-F238E27FC236}">
                  <a16:creationId xmlns:a16="http://schemas.microsoft.com/office/drawing/2014/main" id="{1D2B9473-FCE3-C0ED-A804-110FBEA2164E}"/>
                </a:ext>
              </a:extLst>
            </p:cNvPr>
            <p:cNvGraphicFramePr/>
            <p:nvPr/>
          </p:nvGraphicFramePr>
          <p:xfrm>
            <a:off x="5486400" y="1280160"/>
            <a:ext cx="6428232" cy="1645920"/>
          </p:xfrm>
          <a:graphic>
            <a:graphicData uri="http://schemas.openxmlformats.org/drawingml/2006/chart">
              <c:chart xmlns:c="http://schemas.openxmlformats.org/drawingml/2006/chart" xmlns:r="http://schemas.openxmlformats.org/officeDocument/2006/relationships" r:id="rId4"/>
            </a:graphicData>
          </a:graphic>
        </p:graphicFrame>
      </p:grpSp>
      <p:sp>
        <p:nvSpPr>
          <p:cNvPr id="77" name="TextBox 76">
            <a:extLst>
              <a:ext uri="{FF2B5EF4-FFF2-40B4-BE49-F238E27FC236}">
                <a16:creationId xmlns:a16="http://schemas.microsoft.com/office/drawing/2014/main" id="{7A7DFEBE-2DFB-2B5C-2B8B-33D51F75E1A8}"/>
              </a:ext>
            </a:extLst>
          </p:cNvPr>
          <p:cNvSpPr txBox="1"/>
          <p:nvPr/>
        </p:nvSpPr>
        <p:spPr>
          <a:xfrm>
            <a:off x="182880" y="6217920"/>
            <a:ext cx="5773375" cy="138499"/>
          </a:xfrm>
          <a:prstGeom prst="rect">
            <a:avLst/>
          </a:prstGeom>
          <a:noFill/>
        </p:spPr>
        <p:txBody>
          <a:bodyPr wrap="none" lIns="45720" tIns="0" rIns="45720" bIns="0" rtlCol="0" anchor="b">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900" b="0" i="1" u="none" strike="noStrike" kern="0" cap="none" spc="0" normalizeH="0" baseline="0" noProof="0" dirty="0">
                <a:ln>
                  <a:noFill/>
                </a:ln>
                <a:solidFill>
                  <a:prstClr val="black"/>
                </a:solidFill>
                <a:effectLst/>
                <a:uLnTx/>
                <a:uFillTx/>
                <a:latin typeface="Arial" panose="020B0604020202020204"/>
              </a:rPr>
              <a:t>Source: ACCCIM’s </a:t>
            </a:r>
            <a:r>
              <a:rPr kumimoji="0" lang="en-US" sz="900" b="0" i="1" u="none" strike="noStrike" kern="0" cap="none" spc="0" normalizeH="0" baseline="0" noProof="0" dirty="0">
                <a:ln>
                  <a:noFill/>
                </a:ln>
                <a:solidFill>
                  <a:prstClr val="black"/>
                </a:solidFill>
                <a:effectLst/>
                <a:uLnTx/>
                <a:uFillTx/>
                <a:latin typeface="Arial" panose="020B0604020202020204"/>
              </a:rPr>
              <a:t>Malaysia Business and Economic Conditions Survey (M-BECS) 1H 2025 preliminary results.</a:t>
            </a:r>
            <a:endParaRPr kumimoji="0" lang="en-MY" sz="900" b="0" i="1" u="none" strike="noStrike" kern="0" cap="none" spc="0" normalizeH="0" baseline="0" noProof="0" dirty="0">
              <a:ln>
                <a:noFill/>
              </a:ln>
              <a:solidFill>
                <a:prstClr val="black"/>
              </a:solidFill>
              <a:effectLst/>
              <a:uLnTx/>
              <a:uFillTx/>
              <a:latin typeface="Arial" panose="020B0604020202020204"/>
            </a:endParaRPr>
          </a:p>
        </p:txBody>
      </p:sp>
      <p:grpSp>
        <p:nvGrpSpPr>
          <p:cNvPr id="114" name="Group 113">
            <a:extLst>
              <a:ext uri="{FF2B5EF4-FFF2-40B4-BE49-F238E27FC236}">
                <a16:creationId xmlns:a16="http://schemas.microsoft.com/office/drawing/2014/main" id="{A432CFA3-957D-176A-FA29-5D5133A37581}"/>
              </a:ext>
            </a:extLst>
          </p:cNvPr>
          <p:cNvGrpSpPr/>
          <p:nvPr/>
        </p:nvGrpSpPr>
        <p:grpSpPr>
          <a:xfrm>
            <a:off x="5303520" y="914400"/>
            <a:ext cx="6588912" cy="2683968"/>
            <a:chOff x="5303520" y="914400"/>
            <a:chExt cx="6588912" cy="2683968"/>
          </a:xfrm>
        </p:grpSpPr>
        <p:sp>
          <p:nvSpPr>
            <p:cNvPr id="79" name="TextBox 78">
              <a:extLst>
                <a:ext uri="{FF2B5EF4-FFF2-40B4-BE49-F238E27FC236}">
                  <a16:creationId xmlns:a16="http://schemas.microsoft.com/office/drawing/2014/main" id="{B27F8C52-9230-4432-B187-A0244F5E8173}"/>
                </a:ext>
              </a:extLst>
            </p:cNvPr>
            <p:cNvSpPr txBox="1"/>
            <p:nvPr/>
          </p:nvSpPr>
          <p:spPr>
            <a:xfrm>
              <a:off x="5303520" y="914400"/>
              <a:ext cx="1138453" cy="307777"/>
            </a:xfrm>
            <a:prstGeom prst="rect">
              <a:avLst/>
            </a:prstGeom>
            <a:noFill/>
          </p:spPr>
          <p:txBody>
            <a:bodyPr wrap="none" rtlCol="0">
              <a:spAutoFit/>
            </a:bodyPr>
            <a:lstStyle/>
            <a:p>
              <a:r>
                <a:rPr lang="en-MY" sz="1400" b="1" noProof="0" dirty="0">
                  <a:solidFill>
                    <a:srgbClr val="CF5A2B"/>
                  </a:solidFill>
                  <a:latin typeface="Arial" panose="020B0604020202020204" pitchFamily="34" charset="0"/>
                  <a:cs typeface="Arial" panose="020B0604020202020204" pitchFamily="34" charset="0"/>
                </a:rPr>
                <a:t>Challenges</a:t>
              </a:r>
            </a:p>
          </p:txBody>
        </p:sp>
        <p:grpSp>
          <p:nvGrpSpPr>
            <p:cNvPr id="95" name="Group 94">
              <a:extLst>
                <a:ext uri="{FF2B5EF4-FFF2-40B4-BE49-F238E27FC236}">
                  <a16:creationId xmlns:a16="http://schemas.microsoft.com/office/drawing/2014/main" id="{46A42E4F-976D-0F0C-27CC-8160F2BCE6FB}"/>
                </a:ext>
              </a:extLst>
            </p:cNvPr>
            <p:cNvGrpSpPr/>
            <p:nvPr/>
          </p:nvGrpSpPr>
          <p:grpSpPr>
            <a:xfrm>
              <a:off x="5394960" y="1188720"/>
              <a:ext cx="6497472" cy="1129488"/>
              <a:chOff x="5394960" y="1188720"/>
              <a:chExt cx="6497472" cy="1129488"/>
            </a:xfrm>
          </p:grpSpPr>
          <p:grpSp>
            <p:nvGrpSpPr>
              <p:cNvPr id="94" name="Group 93">
                <a:extLst>
                  <a:ext uri="{FF2B5EF4-FFF2-40B4-BE49-F238E27FC236}">
                    <a16:creationId xmlns:a16="http://schemas.microsoft.com/office/drawing/2014/main" id="{FEF84AE9-00A2-30C0-252C-796A762E4BC8}"/>
                  </a:ext>
                </a:extLst>
              </p:cNvPr>
              <p:cNvGrpSpPr/>
              <p:nvPr/>
            </p:nvGrpSpPr>
            <p:grpSpPr>
              <a:xfrm>
                <a:off x="5394960" y="1188720"/>
                <a:ext cx="2108352" cy="1129488"/>
                <a:chOff x="5486400" y="1280160"/>
                <a:chExt cx="2108352" cy="1129488"/>
              </a:xfrm>
            </p:grpSpPr>
            <p:sp>
              <p:nvSpPr>
                <p:cNvPr id="81" name="Rectangle 80">
                  <a:extLst>
                    <a:ext uri="{FF2B5EF4-FFF2-40B4-BE49-F238E27FC236}">
                      <a16:creationId xmlns:a16="http://schemas.microsoft.com/office/drawing/2014/main" id="{5E8DC397-1E9A-6C91-11B6-D1DB34A32A09}"/>
                    </a:ext>
                  </a:extLst>
                </p:cNvPr>
                <p:cNvSpPr/>
                <p:nvPr/>
              </p:nvSpPr>
              <p:spPr>
                <a:xfrm>
                  <a:off x="5486400" y="1508760"/>
                  <a:ext cx="2011680" cy="900888"/>
                </a:xfrm>
                <a:prstGeom prst="rect">
                  <a:avLst/>
                </a:prstGeom>
                <a:solidFill>
                  <a:srgbClr val="39304A"/>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white"/>
                      </a:solidFill>
                      <a:effectLst/>
                      <a:uLnTx/>
                      <a:uFillTx/>
                      <a:latin typeface="Arial" panose="020B0604020202020204"/>
                      <a:ea typeface="+mn-ea"/>
                      <a:cs typeface="+mn-cs"/>
                    </a:rPr>
                    <a:t>Ambiguous terms and definitions in the regulations</a:t>
                  </a:r>
                </a:p>
              </p:txBody>
            </p:sp>
            <p:sp>
              <p:nvSpPr>
                <p:cNvPr id="82" name="Right Triangle 81">
                  <a:extLst>
                    <a:ext uri="{FF2B5EF4-FFF2-40B4-BE49-F238E27FC236}">
                      <a16:creationId xmlns:a16="http://schemas.microsoft.com/office/drawing/2014/main" id="{E9637319-7D43-D2EC-5E49-F2A9062FC7F0}"/>
                    </a:ext>
                  </a:extLst>
                </p:cNvPr>
                <p:cNvSpPr/>
                <p:nvPr/>
              </p:nvSpPr>
              <p:spPr>
                <a:xfrm flipV="1">
                  <a:off x="7406640" y="1508760"/>
                  <a:ext cx="182880" cy="182880"/>
                </a:xfrm>
                <a:prstGeom prst="rtTriangle">
                  <a:avLst/>
                </a:prstGeom>
                <a:solidFill>
                  <a:srgbClr val="39304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0F98EF95-6C16-DAA9-02EF-A9598556B7CE}"/>
                    </a:ext>
                  </a:extLst>
                </p:cNvPr>
                <p:cNvSpPr txBox="1"/>
                <p:nvPr/>
              </p:nvSpPr>
              <p:spPr>
                <a:xfrm>
                  <a:off x="7086600" y="128016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56.1%</a:t>
                  </a:r>
                </a:p>
              </p:txBody>
            </p:sp>
          </p:grpSp>
          <p:grpSp>
            <p:nvGrpSpPr>
              <p:cNvPr id="92" name="Group 91">
                <a:extLst>
                  <a:ext uri="{FF2B5EF4-FFF2-40B4-BE49-F238E27FC236}">
                    <a16:creationId xmlns:a16="http://schemas.microsoft.com/office/drawing/2014/main" id="{6BE13F17-8035-7A86-EF2D-6200ACBF0638}"/>
                  </a:ext>
                </a:extLst>
              </p:cNvPr>
              <p:cNvGrpSpPr/>
              <p:nvPr/>
            </p:nvGrpSpPr>
            <p:grpSpPr>
              <a:xfrm>
                <a:off x="7589520" y="1188720"/>
                <a:ext cx="2108352" cy="1129488"/>
                <a:chOff x="7955280" y="2377440"/>
                <a:chExt cx="2108352" cy="1129488"/>
              </a:xfrm>
            </p:grpSpPr>
            <p:sp>
              <p:nvSpPr>
                <p:cNvPr id="85" name="Rectangle 84">
                  <a:extLst>
                    <a:ext uri="{FF2B5EF4-FFF2-40B4-BE49-F238E27FC236}">
                      <a16:creationId xmlns:a16="http://schemas.microsoft.com/office/drawing/2014/main" id="{EDE934BA-89EB-3840-C2F0-84DDBB539461}"/>
                    </a:ext>
                  </a:extLst>
                </p:cNvPr>
                <p:cNvSpPr/>
                <p:nvPr/>
              </p:nvSpPr>
              <p:spPr>
                <a:xfrm>
                  <a:off x="7955280" y="2606040"/>
                  <a:ext cx="2011680" cy="900888"/>
                </a:xfrm>
                <a:prstGeom prst="rect">
                  <a:avLst/>
                </a:prstGeom>
                <a:solidFill>
                  <a:srgbClr val="39304A"/>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white"/>
                      </a:solidFill>
                      <a:effectLst/>
                      <a:uLnTx/>
                      <a:uFillTx/>
                      <a:latin typeface="Arial" panose="020B0604020202020204"/>
                      <a:ea typeface="+mn-ea"/>
                      <a:cs typeface="+mn-cs"/>
                    </a:rPr>
                    <a:t>Complex categorisation of taxable vs. non-taxable items / services</a:t>
                  </a:r>
                </a:p>
              </p:txBody>
            </p:sp>
            <p:sp>
              <p:nvSpPr>
                <p:cNvPr id="86" name="Right Triangle 85">
                  <a:extLst>
                    <a:ext uri="{FF2B5EF4-FFF2-40B4-BE49-F238E27FC236}">
                      <a16:creationId xmlns:a16="http://schemas.microsoft.com/office/drawing/2014/main" id="{16958DE5-4BA8-38F3-4883-171E28AC19C8}"/>
                    </a:ext>
                  </a:extLst>
                </p:cNvPr>
                <p:cNvSpPr/>
                <p:nvPr/>
              </p:nvSpPr>
              <p:spPr>
                <a:xfrm flipV="1">
                  <a:off x="9875520" y="2606040"/>
                  <a:ext cx="182880" cy="182880"/>
                </a:xfrm>
                <a:prstGeom prst="rtTriangle">
                  <a:avLst/>
                </a:prstGeom>
                <a:solidFill>
                  <a:srgbClr val="39304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A7F268E9-688E-8E3D-2623-6760E1CDEEE1}"/>
                    </a:ext>
                  </a:extLst>
                </p:cNvPr>
                <p:cNvSpPr txBox="1"/>
                <p:nvPr/>
              </p:nvSpPr>
              <p:spPr>
                <a:xfrm>
                  <a:off x="9555480" y="237744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53.1%</a:t>
                  </a:r>
                </a:p>
              </p:txBody>
            </p:sp>
          </p:grpSp>
          <p:grpSp>
            <p:nvGrpSpPr>
              <p:cNvPr id="93" name="Group 92">
                <a:extLst>
                  <a:ext uri="{FF2B5EF4-FFF2-40B4-BE49-F238E27FC236}">
                    <a16:creationId xmlns:a16="http://schemas.microsoft.com/office/drawing/2014/main" id="{3896961D-C1DA-3F4A-5489-961A2A9180E9}"/>
                  </a:ext>
                </a:extLst>
              </p:cNvPr>
              <p:cNvGrpSpPr/>
              <p:nvPr/>
            </p:nvGrpSpPr>
            <p:grpSpPr>
              <a:xfrm>
                <a:off x="9784080" y="1188720"/>
                <a:ext cx="2108352" cy="1129488"/>
                <a:chOff x="9966960" y="1280160"/>
                <a:chExt cx="2108352" cy="1129488"/>
              </a:xfrm>
            </p:grpSpPr>
            <p:sp>
              <p:nvSpPr>
                <p:cNvPr id="89" name="Rectangle 88">
                  <a:extLst>
                    <a:ext uri="{FF2B5EF4-FFF2-40B4-BE49-F238E27FC236}">
                      <a16:creationId xmlns:a16="http://schemas.microsoft.com/office/drawing/2014/main" id="{EC314CC4-9556-3587-D547-D0B0B8E74A73}"/>
                    </a:ext>
                  </a:extLst>
                </p:cNvPr>
                <p:cNvSpPr/>
                <p:nvPr/>
              </p:nvSpPr>
              <p:spPr>
                <a:xfrm>
                  <a:off x="9966960" y="1508760"/>
                  <a:ext cx="2011680" cy="900888"/>
                </a:xfrm>
                <a:prstGeom prst="rect">
                  <a:avLst/>
                </a:prstGeom>
                <a:solidFill>
                  <a:srgbClr val="39304A"/>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white"/>
                      </a:solidFill>
                      <a:effectLst/>
                      <a:uLnTx/>
                      <a:uFillTx/>
                      <a:latin typeface="Arial" panose="020B0604020202020204"/>
                      <a:ea typeface="+mn-ea"/>
                      <a:cs typeface="+mn-cs"/>
                    </a:rPr>
                    <a:t>Confusion across various announcements and documents</a:t>
                  </a:r>
                </a:p>
              </p:txBody>
            </p:sp>
            <p:sp>
              <p:nvSpPr>
                <p:cNvPr id="90" name="Right Triangle 89">
                  <a:extLst>
                    <a:ext uri="{FF2B5EF4-FFF2-40B4-BE49-F238E27FC236}">
                      <a16:creationId xmlns:a16="http://schemas.microsoft.com/office/drawing/2014/main" id="{4553AB94-2CDF-5ACF-0C77-96116AD69224}"/>
                    </a:ext>
                  </a:extLst>
                </p:cNvPr>
                <p:cNvSpPr/>
                <p:nvPr/>
              </p:nvSpPr>
              <p:spPr>
                <a:xfrm flipV="1">
                  <a:off x="11887200" y="1508760"/>
                  <a:ext cx="182880" cy="182880"/>
                </a:xfrm>
                <a:prstGeom prst="rtTriangle">
                  <a:avLst/>
                </a:prstGeom>
                <a:solidFill>
                  <a:srgbClr val="39304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0B8EEB90-C2ED-F2C7-1AA2-D556876290E8}"/>
                    </a:ext>
                  </a:extLst>
                </p:cNvPr>
                <p:cNvSpPr txBox="1"/>
                <p:nvPr/>
              </p:nvSpPr>
              <p:spPr>
                <a:xfrm>
                  <a:off x="11567160" y="128016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49.8%</a:t>
                  </a:r>
                </a:p>
              </p:txBody>
            </p:sp>
          </p:grpSp>
        </p:grpSp>
        <p:grpSp>
          <p:nvGrpSpPr>
            <p:cNvPr id="96" name="Group 95">
              <a:extLst>
                <a:ext uri="{FF2B5EF4-FFF2-40B4-BE49-F238E27FC236}">
                  <a16:creationId xmlns:a16="http://schemas.microsoft.com/office/drawing/2014/main" id="{9C5E610D-59E8-425C-39CD-7D3EDFBFA79F}"/>
                </a:ext>
              </a:extLst>
            </p:cNvPr>
            <p:cNvGrpSpPr/>
            <p:nvPr/>
          </p:nvGrpSpPr>
          <p:grpSpPr>
            <a:xfrm>
              <a:off x="5394960" y="2468880"/>
              <a:ext cx="6497472" cy="1129488"/>
              <a:chOff x="5394960" y="1188720"/>
              <a:chExt cx="6497472" cy="1129488"/>
            </a:xfrm>
          </p:grpSpPr>
          <p:grpSp>
            <p:nvGrpSpPr>
              <p:cNvPr id="97" name="Group 96">
                <a:extLst>
                  <a:ext uri="{FF2B5EF4-FFF2-40B4-BE49-F238E27FC236}">
                    <a16:creationId xmlns:a16="http://schemas.microsoft.com/office/drawing/2014/main" id="{2DA6671B-C1F2-E9B8-95C2-5C84DAAEABB6}"/>
                  </a:ext>
                </a:extLst>
              </p:cNvPr>
              <p:cNvGrpSpPr/>
              <p:nvPr/>
            </p:nvGrpSpPr>
            <p:grpSpPr>
              <a:xfrm>
                <a:off x="5394960" y="1188720"/>
                <a:ext cx="2108352" cy="1129488"/>
                <a:chOff x="5486400" y="1280160"/>
                <a:chExt cx="2108352" cy="1129488"/>
              </a:xfrm>
            </p:grpSpPr>
            <p:sp>
              <p:nvSpPr>
                <p:cNvPr id="106" name="Rectangle 105">
                  <a:extLst>
                    <a:ext uri="{FF2B5EF4-FFF2-40B4-BE49-F238E27FC236}">
                      <a16:creationId xmlns:a16="http://schemas.microsoft.com/office/drawing/2014/main" id="{41E05399-66AB-2F93-D1E5-0A20623AFE40}"/>
                    </a:ext>
                  </a:extLst>
                </p:cNvPr>
                <p:cNvSpPr/>
                <p:nvPr/>
              </p:nvSpPr>
              <p:spPr>
                <a:xfrm>
                  <a:off x="5486400" y="1508760"/>
                  <a:ext cx="2011680" cy="900888"/>
                </a:xfrm>
                <a:prstGeom prst="rect">
                  <a:avLst/>
                </a:prstGeom>
                <a:solidFill>
                  <a:srgbClr val="A195B9"/>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rPr>
                    <a:t>Difficulty in understanding the SST guidelines</a:t>
                  </a:r>
                </a:p>
              </p:txBody>
            </p:sp>
            <p:sp>
              <p:nvSpPr>
                <p:cNvPr id="107" name="Right Triangle 106">
                  <a:extLst>
                    <a:ext uri="{FF2B5EF4-FFF2-40B4-BE49-F238E27FC236}">
                      <a16:creationId xmlns:a16="http://schemas.microsoft.com/office/drawing/2014/main" id="{3EB15C6A-AB30-1690-3BA6-2B44550FB68A}"/>
                    </a:ext>
                  </a:extLst>
                </p:cNvPr>
                <p:cNvSpPr/>
                <p:nvPr/>
              </p:nvSpPr>
              <p:spPr>
                <a:xfrm flipV="1">
                  <a:off x="7406640" y="1508760"/>
                  <a:ext cx="182880" cy="182880"/>
                </a:xfrm>
                <a:prstGeom prst="rtTriangle">
                  <a:avLst/>
                </a:prstGeom>
                <a:solidFill>
                  <a:srgbClr val="A195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8" name="TextBox 107">
                  <a:extLst>
                    <a:ext uri="{FF2B5EF4-FFF2-40B4-BE49-F238E27FC236}">
                      <a16:creationId xmlns:a16="http://schemas.microsoft.com/office/drawing/2014/main" id="{73C62146-6219-65FA-C40A-E1A6B9CCA09E}"/>
                    </a:ext>
                  </a:extLst>
                </p:cNvPr>
                <p:cNvSpPr txBox="1"/>
                <p:nvPr/>
              </p:nvSpPr>
              <p:spPr>
                <a:xfrm>
                  <a:off x="7086600" y="128016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44.9%</a:t>
                  </a:r>
                </a:p>
              </p:txBody>
            </p:sp>
          </p:grpSp>
          <p:grpSp>
            <p:nvGrpSpPr>
              <p:cNvPr id="98" name="Group 97">
                <a:extLst>
                  <a:ext uri="{FF2B5EF4-FFF2-40B4-BE49-F238E27FC236}">
                    <a16:creationId xmlns:a16="http://schemas.microsoft.com/office/drawing/2014/main" id="{5A66CCDD-4A99-7452-3759-E26987243794}"/>
                  </a:ext>
                </a:extLst>
              </p:cNvPr>
              <p:cNvGrpSpPr/>
              <p:nvPr/>
            </p:nvGrpSpPr>
            <p:grpSpPr>
              <a:xfrm>
                <a:off x="7589520" y="1188720"/>
                <a:ext cx="2108352" cy="883908"/>
                <a:chOff x="7955280" y="2377440"/>
                <a:chExt cx="2108352" cy="883908"/>
              </a:xfrm>
            </p:grpSpPr>
            <p:sp>
              <p:nvSpPr>
                <p:cNvPr id="103" name="Rectangle 102">
                  <a:extLst>
                    <a:ext uri="{FF2B5EF4-FFF2-40B4-BE49-F238E27FC236}">
                      <a16:creationId xmlns:a16="http://schemas.microsoft.com/office/drawing/2014/main" id="{4768897D-2505-8145-D119-D1B1A8B110EE}"/>
                    </a:ext>
                  </a:extLst>
                </p:cNvPr>
                <p:cNvSpPr/>
                <p:nvPr/>
              </p:nvSpPr>
              <p:spPr>
                <a:xfrm>
                  <a:off x="7955280" y="2606040"/>
                  <a:ext cx="2011680" cy="655308"/>
                </a:xfrm>
                <a:prstGeom prst="rect">
                  <a:avLst/>
                </a:prstGeom>
                <a:solidFill>
                  <a:srgbClr val="A195B9"/>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white"/>
                      </a:solidFill>
                      <a:effectLst/>
                      <a:uLnTx/>
                      <a:uFillTx/>
                      <a:latin typeface="Arial" panose="020B0604020202020204"/>
                      <a:ea typeface="+mn-ea"/>
                      <a:cs typeface="+mn-cs"/>
                    </a:rPr>
                    <a:t>Short timeline for preparation</a:t>
                  </a:r>
                </a:p>
              </p:txBody>
            </p:sp>
            <p:sp>
              <p:nvSpPr>
                <p:cNvPr id="104" name="Right Triangle 103">
                  <a:extLst>
                    <a:ext uri="{FF2B5EF4-FFF2-40B4-BE49-F238E27FC236}">
                      <a16:creationId xmlns:a16="http://schemas.microsoft.com/office/drawing/2014/main" id="{E4B3FA9C-0977-A186-C52C-C31357CB1B1B}"/>
                    </a:ext>
                  </a:extLst>
                </p:cNvPr>
                <p:cNvSpPr/>
                <p:nvPr/>
              </p:nvSpPr>
              <p:spPr>
                <a:xfrm flipV="1">
                  <a:off x="9875520" y="2606040"/>
                  <a:ext cx="182880" cy="182880"/>
                </a:xfrm>
                <a:prstGeom prst="rtTriangle">
                  <a:avLst/>
                </a:prstGeom>
                <a:solidFill>
                  <a:srgbClr val="A195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5" name="TextBox 104">
                  <a:extLst>
                    <a:ext uri="{FF2B5EF4-FFF2-40B4-BE49-F238E27FC236}">
                      <a16:creationId xmlns:a16="http://schemas.microsoft.com/office/drawing/2014/main" id="{A7D12317-466B-B1F6-4A0B-E7A29448B76F}"/>
                    </a:ext>
                  </a:extLst>
                </p:cNvPr>
                <p:cNvSpPr txBox="1"/>
                <p:nvPr/>
              </p:nvSpPr>
              <p:spPr>
                <a:xfrm>
                  <a:off x="9555480" y="237744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43.1%</a:t>
                  </a:r>
                </a:p>
              </p:txBody>
            </p:sp>
          </p:grpSp>
          <p:grpSp>
            <p:nvGrpSpPr>
              <p:cNvPr id="99" name="Group 98">
                <a:extLst>
                  <a:ext uri="{FF2B5EF4-FFF2-40B4-BE49-F238E27FC236}">
                    <a16:creationId xmlns:a16="http://schemas.microsoft.com/office/drawing/2014/main" id="{7B6DF73D-DB46-6F95-5766-B0DAE7F56A45}"/>
                  </a:ext>
                </a:extLst>
              </p:cNvPr>
              <p:cNvGrpSpPr/>
              <p:nvPr/>
            </p:nvGrpSpPr>
            <p:grpSpPr>
              <a:xfrm>
                <a:off x="9784080" y="1188720"/>
                <a:ext cx="2108352" cy="1129488"/>
                <a:chOff x="9966960" y="1280160"/>
                <a:chExt cx="2108352" cy="1129488"/>
              </a:xfrm>
            </p:grpSpPr>
            <p:sp>
              <p:nvSpPr>
                <p:cNvPr id="100" name="Rectangle 99">
                  <a:extLst>
                    <a:ext uri="{FF2B5EF4-FFF2-40B4-BE49-F238E27FC236}">
                      <a16:creationId xmlns:a16="http://schemas.microsoft.com/office/drawing/2014/main" id="{841C222F-7B04-B571-E602-AAA69E0B30C1}"/>
                    </a:ext>
                  </a:extLst>
                </p:cNvPr>
                <p:cNvSpPr/>
                <p:nvPr/>
              </p:nvSpPr>
              <p:spPr>
                <a:xfrm>
                  <a:off x="9966960" y="1508760"/>
                  <a:ext cx="2011680" cy="900888"/>
                </a:xfrm>
                <a:prstGeom prst="rect">
                  <a:avLst/>
                </a:prstGeom>
                <a:solidFill>
                  <a:srgbClr val="A195B9"/>
                </a:solidFill>
                <a:ln w="12700" cap="flat" cmpd="sng" algn="ctr">
                  <a:noFill/>
                  <a:prstDash val="solid"/>
                  <a:miter lim="800000"/>
                </a:ln>
                <a:effectLst/>
              </p:spPr>
              <p:txBody>
                <a:bodyPr lIns="45720" tIns="91440" rIns="45720" bIns="91440" rtlCol="0" anchor="t">
                  <a:spAutoFit/>
                </a:bodyPr>
                <a:lstStyle/>
                <a:p>
                  <a:pPr marL="0" marR="0" lvl="0" indent="0" defTabSz="457200" eaLnBrk="1" fontAlgn="auto" latinLnBrk="0" hangingPunct="1">
                    <a:lnSpc>
                      <a:spcPct val="114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white"/>
                      </a:solidFill>
                      <a:effectLst/>
                      <a:uLnTx/>
                      <a:uFillTx/>
                      <a:latin typeface="Arial" panose="020B0604020202020204"/>
                      <a:ea typeface="+mn-ea"/>
                      <a:cs typeface="+mn-cs"/>
                    </a:rPr>
                    <a:t>Limited stakeholder engagement / consultation</a:t>
                  </a:r>
                </a:p>
              </p:txBody>
            </p:sp>
            <p:sp>
              <p:nvSpPr>
                <p:cNvPr id="101" name="Right Triangle 100">
                  <a:extLst>
                    <a:ext uri="{FF2B5EF4-FFF2-40B4-BE49-F238E27FC236}">
                      <a16:creationId xmlns:a16="http://schemas.microsoft.com/office/drawing/2014/main" id="{4DE0D7DB-4B03-CA0B-9FD5-AD5D31D0CD3D}"/>
                    </a:ext>
                  </a:extLst>
                </p:cNvPr>
                <p:cNvSpPr/>
                <p:nvPr/>
              </p:nvSpPr>
              <p:spPr>
                <a:xfrm flipV="1">
                  <a:off x="11887200" y="1508760"/>
                  <a:ext cx="182880" cy="182880"/>
                </a:xfrm>
                <a:prstGeom prst="rtTriangle">
                  <a:avLst/>
                </a:prstGeom>
                <a:solidFill>
                  <a:srgbClr val="A195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191CE313-45D6-D810-B39E-01EE475F2E57}"/>
                    </a:ext>
                  </a:extLst>
                </p:cNvPr>
                <p:cNvSpPr txBox="1"/>
                <p:nvPr/>
              </p:nvSpPr>
              <p:spPr>
                <a:xfrm>
                  <a:off x="11567160" y="1280160"/>
                  <a:ext cx="508152" cy="215444"/>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a:rPr>
                    <a:t>31.0%</a:t>
                  </a:r>
                </a:p>
              </p:txBody>
            </p:sp>
          </p:grpSp>
        </p:grpSp>
      </p:grpSp>
    </p:spTree>
    <p:extLst>
      <p:ext uri="{BB962C8B-B14F-4D97-AF65-F5344CB8AC3E}">
        <p14:creationId xmlns:p14="http://schemas.microsoft.com/office/powerpoint/2010/main" val="108344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EF4B-4967-1A58-105E-BC763E18CB8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7350D1-D8BA-353A-2745-D692CF7F5390}"/>
              </a:ext>
            </a:extLst>
          </p:cNvPr>
          <p:cNvSpPr/>
          <p:nvPr/>
        </p:nvSpPr>
        <p:spPr>
          <a:xfrm>
            <a:off x="3048" y="685800"/>
            <a:ext cx="12188951" cy="2651760"/>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5" name="Rectangle 4">
            <a:extLst>
              <a:ext uri="{FF2B5EF4-FFF2-40B4-BE49-F238E27FC236}">
                <a16:creationId xmlns:a16="http://schemas.microsoft.com/office/drawing/2014/main" id="{2FE828A9-A1F6-0A35-8370-11F9F29CA5DF}"/>
              </a:ext>
            </a:extLst>
          </p:cNvPr>
          <p:cNvSpPr/>
          <p:nvPr/>
        </p:nvSpPr>
        <p:spPr>
          <a:xfrm>
            <a:off x="6126480" y="3429000"/>
            <a:ext cx="6062472" cy="2651760"/>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3" name="Rectangle 2">
            <a:extLst>
              <a:ext uri="{FF2B5EF4-FFF2-40B4-BE49-F238E27FC236}">
                <a16:creationId xmlns:a16="http://schemas.microsoft.com/office/drawing/2014/main" id="{CE3B0CAF-ACDD-B77A-898F-845CFFB41063}"/>
              </a:ext>
            </a:extLst>
          </p:cNvPr>
          <p:cNvSpPr/>
          <p:nvPr/>
        </p:nvSpPr>
        <p:spPr>
          <a:xfrm>
            <a:off x="0" y="3429000"/>
            <a:ext cx="6035040" cy="2651760"/>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4" name="Text Placeholder 3">
            <a:extLst>
              <a:ext uri="{FF2B5EF4-FFF2-40B4-BE49-F238E27FC236}">
                <a16:creationId xmlns:a16="http://schemas.microsoft.com/office/drawing/2014/main" id="{A3A5422D-FD7B-B994-F560-965E4CD5BDA4}"/>
              </a:ext>
            </a:extLst>
          </p:cNvPr>
          <p:cNvSpPr>
            <a:spLocks noGrp="1"/>
          </p:cNvSpPr>
          <p:nvPr>
            <p:ph type="body" sz="quarter" idx="10"/>
          </p:nvPr>
        </p:nvSpPr>
        <p:spPr/>
        <p:txBody>
          <a:bodyPr/>
          <a:lstStyle/>
          <a:p>
            <a:r>
              <a:rPr lang="en-US" noProof="0" dirty="0"/>
              <a:t>The ringgit</a:t>
            </a:r>
            <a:r>
              <a:rPr lang="en-US" dirty="0"/>
              <a:t> vs. </a:t>
            </a:r>
            <a:r>
              <a:rPr lang="en-US" noProof="0" dirty="0"/>
              <a:t>Foreign exchange reserves vs. </a:t>
            </a:r>
            <a:r>
              <a:rPr lang="en-US" dirty="0"/>
              <a:t>FDI inflows</a:t>
            </a:r>
            <a:endParaRPr lang="en-MY" noProof="0" dirty="0"/>
          </a:p>
        </p:txBody>
      </p:sp>
      <p:sp>
        <p:nvSpPr>
          <p:cNvPr id="12" name="TextBox 11">
            <a:extLst>
              <a:ext uri="{FF2B5EF4-FFF2-40B4-BE49-F238E27FC236}">
                <a16:creationId xmlns:a16="http://schemas.microsoft.com/office/drawing/2014/main" id="{04B715B9-6A6E-DF19-F2A9-0253D2FEBF86}"/>
              </a:ext>
            </a:extLst>
          </p:cNvPr>
          <p:cNvSpPr txBox="1"/>
          <p:nvPr/>
        </p:nvSpPr>
        <p:spPr>
          <a:xfrm>
            <a:off x="91440" y="6172200"/>
            <a:ext cx="5570756" cy="230832"/>
          </a:xfrm>
          <a:prstGeom prst="rect">
            <a:avLst/>
          </a:prstGeom>
          <a:noFill/>
        </p:spPr>
        <p:txBody>
          <a:bodyPr wrap="none" rtlCol="0">
            <a:spAutoFit/>
          </a:bodyPr>
          <a:lstStyle/>
          <a:p>
            <a:pPr defTabSz="228600"/>
            <a:r>
              <a:rPr lang="en-US" altLang="zh-CN" sz="900" i="1" dirty="0">
                <a:latin typeface="Arial" panose="020B0604020202020204" pitchFamily="34" charset="0"/>
                <a:cs typeface="Arial" panose="020B0604020202020204" pitchFamily="34" charset="0"/>
              </a:rPr>
              <a:t>Source:	 Bank Negara Malaysia (BNM); Department of Statistics, Malaysia (DOSM); Ministry of Economy</a:t>
            </a:r>
          </a:p>
        </p:txBody>
      </p:sp>
      <p:graphicFrame>
        <p:nvGraphicFramePr>
          <p:cNvPr id="2" name="Chart 1">
            <a:extLst>
              <a:ext uri="{FF2B5EF4-FFF2-40B4-BE49-F238E27FC236}">
                <a16:creationId xmlns:a16="http://schemas.microsoft.com/office/drawing/2014/main" id="{5518CE17-E041-C2CD-A5BB-8200980F62F7}"/>
              </a:ext>
            </a:extLst>
          </p:cNvPr>
          <p:cNvGraphicFramePr/>
          <p:nvPr/>
        </p:nvGraphicFramePr>
        <p:xfrm>
          <a:off x="182880" y="3474720"/>
          <a:ext cx="54864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05D9E34-F8A2-4481-150E-6A133CED9327}"/>
              </a:ext>
            </a:extLst>
          </p:cNvPr>
          <p:cNvGraphicFramePr/>
          <p:nvPr>
            <p:extLst>
              <p:ext uri="{D42A27DB-BD31-4B8C-83A1-F6EECF244321}">
                <p14:modId xmlns:p14="http://schemas.microsoft.com/office/powerpoint/2010/main" val="1137754190"/>
              </p:ext>
            </p:extLst>
          </p:nvPr>
        </p:nvGraphicFramePr>
        <p:xfrm>
          <a:off x="182880" y="731520"/>
          <a:ext cx="11704320" cy="255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a:extLst>
              <a:ext uri="{FF2B5EF4-FFF2-40B4-BE49-F238E27FC236}">
                <a16:creationId xmlns:a16="http://schemas.microsoft.com/office/drawing/2014/main" id="{8E126049-0BB5-A72A-B184-8C963CCC9DB2}"/>
              </a:ext>
            </a:extLst>
          </p:cNvPr>
          <p:cNvCxnSpPr/>
          <p:nvPr/>
        </p:nvCxnSpPr>
        <p:spPr>
          <a:xfrm flipV="1">
            <a:off x="5175136" y="1268760"/>
            <a:ext cx="0" cy="1920240"/>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1010DF66-5A16-8349-1A19-83091066CB45}"/>
              </a:ext>
            </a:extLst>
          </p:cNvPr>
          <p:cNvGraphicFramePr/>
          <p:nvPr/>
        </p:nvGraphicFramePr>
        <p:xfrm>
          <a:off x="6396533" y="3474720"/>
          <a:ext cx="5486400" cy="25560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9012B2F6-01DE-EAC8-5407-6D3F349D1963}"/>
              </a:ext>
            </a:extLst>
          </p:cNvPr>
          <p:cNvSpPr/>
          <p:nvPr/>
        </p:nvSpPr>
        <p:spPr>
          <a:xfrm>
            <a:off x="11064552" y="5645862"/>
            <a:ext cx="457200" cy="2616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kern="1200" dirty="0">
                <a:solidFill>
                  <a:schemeClr val="tx1"/>
                </a:solidFill>
                <a:latin typeface="Arial" panose="020B0604020202020204" pitchFamily="34" charset="0"/>
                <a:cs typeface="Arial" panose="020B0604020202020204" pitchFamily="34" charset="0"/>
              </a:rPr>
              <a:t>1H</a:t>
            </a:r>
          </a:p>
        </p:txBody>
      </p:sp>
    </p:spTree>
    <p:extLst>
      <p:ext uri="{BB962C8B-B14F-4D97-AF65-F5344CB8AC3E}">
        <p14:creationId xmlns:p14="http://schemas.microsoft.com/office/powerpoint/2010/main" val="240430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A293A-B6FE-4813-684B-566FB767E33F}"/>
              </a:ext>
            </a:extLst>
          </p:cNvPr>
          <p:cNvSpPr>
            <a:spLocks noGrp="1"/>
          </p:cNvSpPr>
          <p:nvPr>
            <p:ph type="body" sz="quarter" idx="10"/>
          </p:nvPr>
        </p:nvSpPr>
        <p:spPr/>
        <p:txBody>
          <a:bodyPr/>
          <a:lstStyle/>
          <a:p>
            <a:pPr>
              <a:lnSpc>
                <a:spcPct val="100000"/>
              </a:lnSpc>
            </a:pPr>
            <a:r>
              <a:rPr lang="en-MY" sz="2000" dirty="0"/>
              <a:t>Key points</a:t>
            </a:r>
          </a:p>
        </p:txBody>
      </p:sp>
      <p:sp>
        <p:nvSpPr>
          <p:cNvPr id="36" name="Oval 35">
            <a:extLst>
              <a:ext uri="{FF2B5EF4-FFF2-40B4-BE49-F238E27FC236}">
                <a16:creationId xmlns:a16="http://schemas.microsoft.com/office/drawing/2014/main" id="{6958A5E0-0381-4936-5F6F-F36C0430FDFB}"/>
              </a:ext>
            </a:extLst>
          </p:cNvPr>
          <p:cNvSpPr>
            <a:spLocks noChangeAspect="1"/>
          </p:cNvSpPr>
          <p:nvPr/>
        </p:nvSpPr>
        <p:spPr>
          <a:xfrm>
            <a:off x="792000" y="3765708"/>
            <a:ext cx="640080" cy="640080"/>
          </a:xfrm>
          <a:prstGeom prst="ellipse">
            <a:avLst/>
          </a:prstGeom>
          <a:solidFill>
            <a:srgbClr val="591C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3</a:t>
            </a:r>
          </a:p>
        </p:txBody>
      </p:sp>
      <p:grpSp>
        <p:nvGrpSpPr>
          <p:cNvPr id="8" name="Group 7">
            <a:extLst>
              <a:ext uri="{FF2B5EF4-FFF2-40B4-BE49-F238E27FC236}">
                <a16:creationId xmlns:a16="http://schemas.microsoft.com/office/drawing/2014/main" id="{ECD44946-E691-32F6-81F0-AEF79ABE24B5}"/>
              </a:ext>
            </a:extLst>
          </p:cNvPr>
          <p:cNvGrpSpPr/>
          <p:nvPr/>
        </p:nvGrpSpPr>
        <p:grpSpPr>
          <a:xfrm>
            <a:off x="792000" y="2505708"/>
            <a:ext cx="9972000" cy="828000"/>
            <a:chOff x="792000" y="2232000"/>
            <a:chExt cx="9972000" cy="828000"/>
          </a:xfrm>
        </p:grpSpPr>
        <p:sp>
          <p:nvSpPr>
            <p:cNvPr id="39" name="Oval 38">
              <a:extLst>
                <a:ext uri="{FF2B5EF4-FFF2-40B4-BE49-F238E27FC236}">
                  <a16:creationId xmlns:a16="http://schemas.microsoft.com/office/drawing/2014/main" id="{66DF806D-02A6-8E5C-8B1F-CC706F1CB9BD}"/>
                </a:ext>
              </a:extLst>
            </p:cNvPr>
            <p:cNvSpPr>
              <a:spLocks noChangeAspect="1"/>
            </p:cNvSpPr>
            <p:nvPr/>
          </p:nvSpPr>
          <p:spPr>
            <a:xfrm>
              <a:off x="792000" y="2317932"/>
              <a:ext cx="640080" cy="640080"/>
            </a:xfrm>
            <a:prstGeom prst="ellipse">
              <a:avLst/>
            </a:prstGeom>
            <a:solidFill>
              <a:srgbClr val="591C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2</a:t>
              </a:r>
            </a:p>
          </p:txBody>
        </p:sp>
        <p:sp>
          <p:nvSpPr>
            <p:cNvPr id="40" name="Rectangle: Rounded Corners 39">
              <a:extLst>
                <a:ext uri="{FF2B5EF4-FFF2-40B4-BE49-F238E27FC236}">
                  <a16:creationId xmlns:a16="http://schemas.microsoft.com/office/drawing/2014/main" id="{FAF10C00-264F-F5AB-ED31-DE84C3514FB6}"/>
                </a:ext>
              </a:extLst>
            </p:cNvPr>
            <p:cNvSpPr/>
            <p:nvPr/>
          </p:nvSpPr>
          <p:spPr>
            <a:xfrm>
              <a:off x="1584000" y="2232000"/>
              <a:ext cx="9180000" cy="828000"/>
            </a:xfrm>
            <a:prstGeom prst="roundRect">
              <a:avLst/>
            </a:prstGeom>
            <a:noFill/>
            <a:ln w="25400">
              <a:solidFill>
                <a:srgbClr val="591C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800" b="1" dirty="0">
                  <a:solidFill>
                    <a:schemeClr val="tx1"/>
                  </a:solidFill>
                  <a:latin typeface="Arial" panose="020B0604020202020204" pitchFamily="34" charset="0"/>
                  <a:cs typeface="Arial" panose="020B0604020202020204" pitchFamily="34" charset="0"/>
                </a:rPr>
                <a:t>The Malaysian Economy Slowing in 2H 2025; Domestic Demand to the Rescue</a:t>
              </a:r>
            </a:p>
          </p:txBody>
        </p:sp>
      </p:grpSp>
      <p:sp>
        <p:nvSpPr>
          <p:cNvPr id="43" name="Rectangle: Rounded Corners 42">
            <a:extLst>
              <a:ext uri="{FF2B5EF4-FFF2-40B4-BE49-F238E27FC236}">
                <a16:creationId xmlns:a16="http://schemas.microsoft.com/office/drawing/2014/main" id="{75383B14-16C5-FDD0-5F41-7B3FD038C86E}"/>
              </a:ext>
            </a:extLst>
          </p:cNvPr>
          <p:cNvSpPr/>
          <p:nvPr/>
        </p:nvSpPr>
        <p:spPr>
          <a:xfrm>
            <a:off x="1566661" y="3825136"/>
            <a:ext cx="9180000" cy="828000"/>
          </a:xfrm>
          <a:prstGeom prst="roundRect">
            <a:avLst/>
          </a:prstGeom>
          <a:noFill/>
          <a:ln w="25400">
            <a:solidFill>
              <a:srgbClr val="591C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800" b="1" dirty="0">
                <a:solidFill>
                  <a:schemeClr val="tx1"/>
                </a:solidFill>
                <a:latin typeface="Arial" panose="020B0604020202020204" pitchFamily="34" charset="0"/>
                <a:cs typeface="Arial" panose="020B0604020202020204" pitchFamily="34" charset="0"/>
              </a:rPr>
              <a:t>The 2026 National Budget to Lay the Foundation for the First-year Implementation of the 13MP (2026-2030)</a:t>
            </a:r>
          </a:p>
        </p:txBody>
      </p:sp>
      <p:grpSp>
        <p:nvGrpSpPr>
          <p:cNvPr id="7" name="Group 6">
            <a:extLst>
              <a:ext uri="{FF2B5EF4-FFF2-40B4-BE49-F238E27FC236}">
                <a16:creationId xmlns:a16="http://schemas.microsoft.com/office/drawing/2014/main" id="{4E824742-BC54-0CB5-C04E-F753DE45CF15}"/>
              </a:ext>
            </a:extLst>
          </p:cNvPr>
          <p:cNvGrpSpPr/>
          <p:nvPr/>
        </p:nvGrpSpPr>
        <p:grpSpPr>
          <a:xfrm>
            <a:off x="792000" y="1425708"/>
            <a:ext cx="9972000" cy="828000"/>
            <a:chOff x="792000" y="1152000"/>
            <a:chExt cx="9972000" cy="828000"/>
          </a:xfrm>
        </p:grpSpPr>
        <p:sp>
          <p:nvSpPr>
            <p:cNvPr id="4" name="Oval 3">
              <a:extLst>
                <a:ext uri="{FF2B5EF4-FFF2-40B4-BE49-F238E27FC236}">
                  <a16:creationId xmlns:a16="http://schemas.microsoft.com/office/drawing/2014/main" id="{93F49CB7-8365-413E-BAED-5B269BD5E946}"/>
                </a:ext>
              </a:extLst>
            </p:cNvPr>
            <p:cNvSpPr>
              <a:spLocks noChangeAspect="1"/>
            </p:cNvSpPr>
            <p:nvPr/>
          </p:nvSpPr>
          <p:spPr>
            <a:xfrm>
              <a:off x="792000" y="1260000"/>
              <a:ext cx="640080" cy="640080"/>
            </a:xfrm>
            <a:prstGeom prst="ellipse">
              <a:avLst/>
            </a:prstGeom>
            <a:solidFill>
              <a:srgbClr val="591C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1</a:t>
              </a:r>
            </a:p>
          </p:txBody>
        </p:sp>
        <p:sp>
          <p:nvSpPr>
            <p:cNvPr id="5" name="Rectangle: Rounded Corners 4">
              <a:extLst>
                <a:ext uri="{FF2B5EF4-FFF2-40B4-BE49-F238E27FC236}">
                  <a16:creationId xmlns:a16="http://schemas.microsoft.com/office/drawing/2014/main" id="{70B91531-8591-6374-A55A-9DFB79553AF1}"/>
                </a:ext>
              </a:extLst>
            </p:cNvPr>
            <p:cNvSpPr/>
            <p:nvPr/>
          </p:nvSpPr>
          <p:spPr>
            <a:xfrm>
              <a:off x="1584000" y="1152000"/>
              <a:ext cx="9180000" cy="828000"/>
            </a:xfrm>
            <a:prstGeom prst="roundRect">
              <a:avLst/>
            </a:prstGeom>
            <a:noFill/>
            <a:ln w="25400">
              <a:solidFill>
                <a:srgbClr val="591C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b="1" dirty="0">
                  <a:solidFill>
                    <a:schemeClr val="tx1"/>
                  </a:solidFill>
                  <a:latin typeface="Arial" panose="020B0604020202020204" pitchFamily="34" charset="0"/>
                  <a:cs typeface="Arial" panose="020B0604020202020204" pitchFamily="34" charset="0"/>
                </a:rPr>
                <a:t>The Global Economy Softening in 2H 2025, but Avoiding a Recession</a:t>
              </a:r>
              <a:endParaRPr lang="en-GB" sz="18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1144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FFE5-222C-EF46-64E2-5C13D1F9B4D8}"/>
            </a:ext>
          </a:extLst>
        </p:cNvPr>
        <p:cNvGrpSpPr/>
        <p:nvPr/>
      </p:nvGrpSpPr>
      <p:grpSpPr>
        <a:xfrm>
          <a:off x="0" y="0"/>
          <a:ext cx="0" cy="0"/>
          <a:chOff x="0" y="0"/>
          <a:chExt cx="0" cy="0"/>
        </a:xfrm>
      </p:grpSpPr>
      <p:sp>
        <p:nvSpPr>
          <p:cNvPr id="45" name="Hexagon 44">
            <a:extLst>
              <a:ext uri="{FF2B5EF4-FFF2-40B4-BE49-F238E27FC236}">
                <a16:creationId xmlns:a16="http://schemas.microsoft.com/office/drawing/2014/main" id="{F7DF66CC-58E6-B38B-2D15-5637892E4398}"/>
              </a:ext>
            </a:extLst>
          </p:cNvPr>
          <p:cNvSpPr/>
          <p:nvPr/>
        </p:nvSpPr>
        <p:spPr>
          <a:xfrm>
            <a:off x="10378440" y="539496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1.4%</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44" name="Hexagon 43">
            <a:extLst>
              <a:ext uri="{FF2B5EF4-FFF2-40B4-BE49-F238E27FC236}">
                <a16:creationId xmlns:a16="http://schemas.microsoft.com/office/drawing/2014/main" id="{B035E37F-EB62-B093-8B3A-206C67D09819}"/>
              </a:ext>
            </a:extLst>
          </p:cNvPr>
          <p:cNvSpPr/>
          <p:nvPr/>
        </p:nvSpPr>
        <p:spPr>
          <a:xfrm>
            <a:off x="10378440" y="429768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1.5%**</a:t>
            </a:r>
          </a:p>
          <a:p>
            <a:pPr algn="ctr" defTabSz="228600" hangingPunct="0"/>
            <a:r>
              <a:rPr lang="en-MY" sz="1100" noProof="0" dirty="0">
                <a:solidFill>
                  <a:schemeClr val="bg1">
                    <a:lumMod val="50000"/>
                  </a:schemeClr>
                </a:solidFill>
                <a:latin typeface="Arial" pitchFamily="34" charset="0"/>
                <a:ea typeface="宋体" pitchFamily="2" charset="-122"/>
              </a:rPr>
              <a:t>(2024)</a:t>
            </a:r>
          </a:p>
        </p:txBody>
      </p:sp>
      <p:sp>
        <p:nvSpPr>
          <p:cNvPr id="43" name="Hexagon 42">
            <a:extLst>
              <a:ext uri="{FF2B5EF4-FFF2-40B4-BE49-F238E27FC236}">
                <a16:creationId xmlns:a16="http://schemas.microsoft.com/office/drawing/2014/main" id="{B9D950DC-B010-23BA-14E4-E881DC2B9901}"/>
              </a:ext>
            </a:extLst>
          </p:cNvPr>
          <p:cNvSpPr/>
          <p:nvPr/>
        </p:nvSpPr>
        <p:spPr>
          <a:xfrm>
            <a:off x="10378440" y="320040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2.6%</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42" name="Hexagon 41">
            <a:extLst>
              <a:ext uri="{FF2B5EF4-FFF2-40B4-BE49-F238E27FC236}">
                <a16:creationId xmlns:a16="http://schemas.microsoft.com/office/drawing/2014/main" id="{09059049-A85E-089A-A3A1-CE40AA9CB31B}"/>
              </a:ext>
            </a:extLst>
          </p:cNvPr>
          <p:cNvSpPr/>
          <p:nvPr/>
        </p:nvSpPr>
        <p:spPr>
          <a:xfrm>
            <a:off x="10378440" y="210312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3.8%</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37" name="Hexagon 36">
            <a:extLst>
              <a:ext uri="{FF2B5EF4-FFF2-40B4-BE49-F238E27FC236}">
                <a16:creationId xmlns:a16="http://schemas.microsoft.com/office/drawing/2014/main" id="{16C03C35-3EEE-BB78-9D07-8609CDF1732F}"/>
              </a:ext>
            </a:extLst>
          </p:cNvPr>
          <p:cNvSpPr/>
          <p:nvPr/>
        </p:nvSpPr>
        <p:spPr>
          <a:xfrm>
            <a:off x="10378440" y="100584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RM57,598*</a:t>
            </a:r>
          </a:p>
          <a:p>
            <a:pPr algn="ctr" defTabSz="228600" hangingPunct="0"/>
            <a:r>
              <a:rPr lang="en-MY" sz="1100" noProof="0" dirty="0">
                <a:solidFill>
                  <a:schemeClr val="bg1">
                    <a:lumMod val="50000"/>
                  </a:schemeClr>
                </a:solidFill>
                <a:latin typeface="Arial" pitchFamily="34" charset="0"/>
                <a:ea typeface="宋体" pitchFamily="2" charset="-122"/>
              </a:rPr>
              <a:t>(2025)</a:t>
            </a:r>
          </a:p>
        </p:txBody>
      </p:sp>
      <p:sp>
        <p:nvSpPr>
          <p:cNvPr id="41" name="Hexagon 40">
            <a:extLst>
              <a:ext uri="{FF2B5EF4-FFF2-40B4-BE49-F238E27FC236}">
                <a16:creationId xmlns:a16="http://schemas.microsoft.com/office/drawing/2014/main" id="{712D05C2-B9CA-94C0-DED7-6636929CE271}"/>
              </a:ext>
            </a:extLst>
          </p:cNvPr>
          <p:cNvSpPr/>
          <p:nvPr/>
        </p:nvSpPr>
        <p:spPr>
          <a:xfrm>
            <a:off x="4434840" y="539496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33.5%*</a:t>
            </a:r>
          </a:p>
          <a:p>
            <a:pPr algn="ctr" defTabSz="228600" hangingPunct="0"/>
            <a:r>
              <a:rPr lang="en-MY" sz="1100" noProof="0" dirty="0">
                <a:solidFill>
                  <a:schemeClr val="bg1">
                    <a:lumMod val="50000"/>
                  </a:schemeClr>
                </a:solidFill>
                <a:latin typeface="Arial" pitchFamily="34" charset="0"/>
                <a:ea typeface="宋体" pitchFamily="2" charset="-122"/>
              </a:rPr>
              <a:t>(2025)</a:t>
            </a:r>
          </a:p>
        </p:txBody>
      </p:sp>
      <p:sp>
        <p:nvSpPr>
          <p:cNvPr id="39" name="Hexagon 38">
            <a:extLst>
              <a:ext uri="{FF2B5EF4-FFF2-40B4-BE49-F238E27FC236}">
                <a16:creationId xmlns:a16="http://schemas.microsoft.com/office/drawing/2014/main" id="{394D2EA8-80B5-9C98-09C8-05ACB5606A18}"/>
              </a:ext>
            </a:extLst>
          </p:cNvPr>
          <p:cNvSpPr/>
          <p:nvPr/>
        </p:nvSpPr>
        <p:spPr>
          <a:xfrm>
            <a:off x="4434840" y="429768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9.8%</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38" name="Hexagon 37">
            <a:extLst>
              <a:ext uri="{FF2B5EF4-FFF2-40B4-BE49-F238E27FC236}">
                <a16:creationId xmlns:a16="http://schemas.microsoft.com/office/drawing/2014/main" id="{E50A26B1-4E20-A19F-E879-DCDC71E61EA7}"/>
              </a:ext>
            </a:extLst>
          </p:cNvPr>
          <p:cNvSpPr/>
          <p:nvPr/>
        </p:nvSpPr>
        <p:spPr>
          <a:xfrm>
            <a:off x="4434840" y="320040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4.1%**</a:t>
            </a:r>
          </a:p>
          <a:p>
            <a:pPr algn="ctr" defTabSz="228600" hangingPunct="0"/>
            <a:r>
              <a:rPr lang="en-MY" sz="1100" noProof="0" dirty="0">
                <a:solidFill>
                  <a:schemeClr val="bg1">
                    <a:lumMod val="50000"/>
                  </a:schemeClr>
                </a:solidFill>
                <a:latin typeface="Arial" pitchFamily="34" charset="0"/>
                <a:ea typeface="宋体" pitchFamily="2" charset="-122"/>
              </a:rPr>
              <a:t>(2024)</a:t>
            </a:r>
          </a:p>
        </p:txBody>
      </p:sp>
      <p:sp>
        <p:nvSpPr>
          <p:cNvPr id="36" name="Hexagon 35">
            <a:extLst>
              <a:ext uri="{FF2B5EF4-FFF2-40B4-BE49-F238E27FC236}">
                <a16:creationId xmlns:a16="http://schemas.microsoft.com/office/drawing/2014/main" id="{4955145F-74D0-AB09-3BE4-885D09A035C2}"/>
              </a:ext>
            </a:extLst>
          </p:cNvPr>
          <p:cNvSpPr/>
          <p:nvPr/>
        </p:nvSpPr>
        <p:spPr>
          <a:xfrm>
            <a:off x="4434840" y="210312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6.5%</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22" name="Hexagon 21">
            <a:extLst>
              <a:ext uri="{FF2B5EF4-FFF2-40B4-BE49-F238E27FC236}">
                <a16:creationId xmlns:a16="http://schemas.microsoft.com/office/drawing/2014/main" id="{B0D83F6D-ABC9-BA08-3C32-44D9EC59A86A}"/>
              </a:ext>
            </a:extLst>
          </p:cNvPr>
          <p:cNvSpPr/>
          <p:nvPr/>
        </p:nvSpPr>
        <p:spPr>
          <a:xfrm>
            <a:off x="4434840" y="1005840"/>
            <a:ext cx="1280160" cy="731520"/>
          </a:xfrm>
          <a:prstGeom prst="hexagon">
            <a:avLst/>
          </a:prstGeom>
          <a:solidFill>
            <a:srgbClr val="FFF3EB">
              <a:alpha val="80000"/>
            </a:srgbClr>
          </a:solidFill>
          <a:ln w="76200">
            <a:solidFill>
              <a:srgbClr val="D3D9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400" b="1" noProof="0" dirty="0">
                <a:solidFill>
                  <a:schemeClr val="bg1">
                    <a:lumMod val="50000"/>
                  </a:schemeClr>
                </a:solidFill>
                <a:latin typeface="Arial" pitchFamily="34" charset="0"/>
                <a:ea typeface="宋体" pitchFamily="2" charset="-122"/>
              </a:rPr>
              <a:t>5.1%</a:t>
            </a:r>
          </a:p>
          <a:p>
            <a:pPr algn="ctr" defTabSz="228600" hangingPunct="0"/>
            <a:r>
              <a:rPr lang="en-MY" sz="1100" noProof="0" dirty="0">
                <a:solidFill>
                  <a:schemeClr val="bg1">
                    <a:lumMod val="50000"/>
                  </a:schemeClr>
                </a:solidFill>
                <a:latin typeface="Arial" pitchFamily="34" charset="0"/>
                <a:ea typeface="宋体" pitchFamily="2" charset="-122"/>
              </a:rPr>
              <a:t>(2021-2025)</a:t>
            </a:r>
          </a:p>
        </p:txBody>
      </p:sp>
      <p:sp>
        <p:nvSpPr>
          <p:cNvPr id="3" name="Text Placeholder 2">
            <a:extLst>
              <a:ext uri="{FF2B5EF4-FFF2-40B4-BE49-F238E27FC236}">
                <a16:creationId xmlns:a16="http://schemas.microsoft.com/office/drawing/2014/main" id="{53AA96DA-CD8F-3687-5AE6-0E0A73851122}"/>
              </a:ext>
            </a:extLst>
          </p:cNvPr>
          <p:cNvSpPr>
            <a:spLocks noGrp="1"/>
          </p:cNvSpPr>
          <p:nvPr>
            <p:ph type="body" sz="quarter" idx="10"/>
          </p:nvPr>
        </p:nvSpPr>
        <p:spPr/>
        <p:txBody>
          <a:bodyPr/>
          <a:lstStyle/>
          <a:p>
            <a:r>
              <a:rPr lang="en-MY" noProof="0" dirty="0"/>
              <a:t>Key macroeconomic targets under 13MP vs. estimated performance under 12MP</a:t>
            </a:r>
          </a:p>
        </p:txBody>
      </p:sp>
      <p:grpSp>
        <p:nvGrpSpPr>
          <p:cNvPr id="13" name="Group 12">
            <a:extLst>
              <a:ext uri="{FF2B5EF4-FFF2-40B4-BE49-F238E27FC236}">
                <a16:creationId xmlns:a16="http://schemas.microsoft.com/office/drawing/2014/main" id="{1F892C14-57FA-A87E-0DC8-BE7EBAA335EF}"/>
              </a:ext>
            </a:extLst>
          </p:cNvPr>
          <p:cNvGrpSpPr/>
          <p:nvPr/>
        </p:nvGrpSpPr>
        <p:grpSpPr>
          <a:xfrm>
            <a:off x="274320" y="822960"/>
            <a:ext cx="4297680" cy="914400"/>
            <a:chOff x="274320" y="822960"/>
            <a:chExt cx="4297680" cy="914400"/>
          </a:xfrm>
          <a:solidFill>
            <a:srgbClr val="37436B"/>
          </a:solidFill>
        </p:grpSpPr>
        <p:sp>
          <p:nvSpPr>
            <p:cNvPr id="2" name="Flowchart: Terminator 1">
              <a:extLst>
                <a:ext uri="{FF2B5EF4-FFF2-40B4-BE49-F238E27FC236}">
                  <a16:creationId xmlns:a16="http://schemas.microsoft.com/office/drawing/2014/main" id="{E89AD334-7EF0-AC6B-3E15-9CB0EC27BAB1}"/>
                </a:ext>
              </a:extLst>
            </p:cNvPr>
            <p:cNvSpPr/>
            <p:nvPr/>
          </p:nvSpPr>
          <p:spPr>
            <a:xfrm>
              <a:off x="274320" y="822960"/>
              <a:ext cx="3657600" cy="914400"/>
            </a:xfrm>
            <a:prstGeom prst="flowChartTerminator">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annual GDP</a:t>
              </a:r>
            </a:p>
            <a:p>
              <a:pPr algn="r" defTabSz="228600" hangingPunct="0"/>
              <a:r>
                <a:rPr lang="en-MY" sz="1400" b="1" noProof="0" dirty="0">
                  <a:solidFill>
                    <a:schemeClr val="bg1"/>
                  </a:solidFill>
                  <a:latin typeface="Arial" pitchFamily="34" charset="0"/>
                  <a:ea typeface="宋体" pitchFamily="2" charset="-122"/>
                </a:rPr>
                <a:t>growth rate</a:t>
              </a:r>
            </a:p>
          </p:txBody>
        </p:sp>
        <p:sp>
          <p:nvSpPr>
            <p:cNvPr id="8" name="Hexagon 7">
              <a:extLst>
                <a:ext uri="{FF2B5EF4-FFF2-40B4-BE49-F238E27FC236}">
                  <a16:creationId xmlns:a16="http://schemas.microsoft.com/office/drawing/2014/main" id="{4370F06F-9383-2661-EB7D-146996FD206E}"/>
                </a:ext>
              </a:extLst>
            </p:cNvPr>
            <p:cNvSpPr/>
            <p:nvPr/>
          </p:nvSpPr>
          <p:spPr>
            <a:xfrm>
              <a:off x="3108960" y="82296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4.5%-5.5%</a:t>
              </a:r>
            </a:p>
            <a:p>
              <a:pPr algn="ctr" defTabSz="228600" hangingPunct="0"/>
              <a:r>
                <a:rPr lang="en-MY" sz="1200" noProof="0" dirty="0">
                  <a:solidFill>
                    <a:schemeClr val="tx1"/>
                  </a:solidFill>
                  <a:latin typeface="Arial" pitchFamily="34" charset="0"/>
                  <a:ea typeface="宋体" pitchFamily="2" charset="-122"/>
                </a:rPr>
                <a:t>(2026-2030)</a:t>
              </a:r>
            </a:p>
          </p:txBody>
        </p:sp>
      </p:grpSp>
      <p:grpSp>
        <p:nvGrpSpPr>
          <p:cNvPr id="14" name="Group 13">
            <a:extLst>
              <a:ext uri="{FF2B5EF4-FFF2-40B4-BE49-F238E27FC236}">
                <a16:creationId xmlns:a16="http://schemas.microsoft.com/office/drawing/2014/main" id="{73625F82-B03F-7487-8BD2-B9732A16DEB8}"/>
              </a:ext>
            </a:extLst>
          </p:cNvPr>
          <p:cNvGrpSpPr/>
          <p:nvPr/>
        </p:nvGrpSpPr>
        <p:grpSpPr>
          <a:xfrm>
            <a:off x="274320" y="1920240"/>
            <a:ext cx="4297680" cy="914400"/>
            <a:chOff x="274320" y="1920240"/>
            <a:chExt cx="4297680" cy="914400"/>
          </a:xfrm>
        </p:grpSpPr>
        <p:sp>
          <p:nvSpPr>
            <p:cNvPr id="4" name="Flowchart: Terminator 3">
              <a:extLst>
                <a:ext uri="{FF2B5EF4-FFF2-40B4-BE49-F238E27FC236}">
                  <a16:creationId xmlns:a16="http://schemas.microsoft.com/office/drawing/2014/main" id="{2B1D7928-AA94-8610-3207-7AD1788E908E}"/>
                </a:ext>
              </a:extLst>
            </p:cNvPr>
            <p:cNvSpPr/>
            <p:nvPr/>
          </p:nvSpPr>
          <p:spPr>
            <a:xfrm>
              <a:off x="274320" y="192024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annual real private investment growth rate</a:t>
              </a:r>
            </a:p>
          </p:txBody>
        </p:sp>
        <p:sp>
          <p:nvSpPr>
            <p:cNvPr id="9" name="Hexagon 8">
              <a:extLst>
                <a:ext uri="{FF2B5EF4-FFF2-40B4-BE49-F238E27FC236}">
                  <a16:creationId xmlns:a16="http://schemas.microsoft.com/office/drawing/2014/main" id="{0C6CD53E-046F-C6C8-949E-29AC7E62A372}"/>
                </a:ext>
              </a:extLst>
            </p:cNvPr>
            <p:cNvSpPr/>
            <p:nvPr/>
          </p:nvSpPr>
          <p:spPr>
            <a:xfrm>
              <a:off x="3108960" y="192024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6.0%</a:t>
              </a:r>
            </a:p>
            <a:p>
              <a:pPr algn="ctr" defTabSz="228600" hangingPunct="0"/>
              <a:r>
                <a:rPr lang="en-MY" sz="1200" noProof="0" dirty="0">
                  <a:solidFill>
                    <a:schemeClr val="tx1"/>
                  </a:solidFill>
                  <a:latin typeface="Arial" pitchFamily="34" charset="0"/>
                  <a:ea typeface="宋体" pitchFamily="2" charset="-122"/>
                </a:rPr>
                <a:t>(2026-2030)</a:t>
              </a:r>
            </a:p>
          </p:txBody>
        </p:sp>
      </p:grpSp>
      <p:grpSp>
        <p:nvGrpSpPr>
          <p:cNvPr id="15" name="Group 14">
            <a:extLst>
              <a:ext uri="{FF2B5EF4-FFF2-40B4-BE49-F238E27FC236}">
                <a16:creationId xmlns:a16="http://schemas.microsoft.com/office/drawing/2014/main" id="{034906AF-E350-D00D-3000-8CF238585412}"/>
              </a:ext>
            </a:extLst>
          </p:cNvPr>
          <p:cNvGrpSpPr/>
          <p:nvPr/>
        </p:nvGrpSpPr>
        <p:grpSpPr>
          <a:xfrm>
            <a:off x="274320" y="3017520"/>
            <a:ext cx="4297680" cy="914400"/>
            <a:chOff x="274320" y="3017520"/>
            <a:chExt cx="4297680" cy="914400"/>
          </a:xfrm>
        </p:grpSpPr>
        <p:sp>
          <p:nvSpPr>
            <p:cNvPr id="5" name="Flowchart: Terminator 4">
              <a:extLst>
                <a:ext uri="{FF2B5EF4-FFF2-40B4-BE49-F238E27FC236}">
                  <a16:creationId xmlns:a16="http://schemas.microsoft.com/office/drawing/2014/main" id="{7C217CBA-6C68-A853-444F-E13C5E5D9CE9}"/>
                </a:ext>
              </a:extLst>
            </p:cNvPr>
            <p:cNvSpPr/>
            <p:nvPr/>
          </p:nvSpPr>
          <p:spPr>
            <a:xfrm>
              <a:off x="274320" y="301752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Fiscal deficit to GDP ratio</a:t>
              </a:r>
            </a:p>
          </p:txBody>
        </p:sp>
        <p:sp>
          <p:nvSpPr>
            <p:cNvPr id="10" name="Hexagon 9">
              <a:extLst>
                <a:ext uri="{FF2B5EF4-FFF2-40B4-BE49-F238E27FC236}">
                  <a16:creationId xmlns:a16="http://schemas.microsoft.com/office/drawing/2014/main" id="{C3B35933-0EF6-5BE4-B01B-CB208CFFCC33}"/>
                </a:ext>
              </a:extLst>
            </p:cNvPr>
            <p:cNvSpPr/>
            <p:nvPr/>
          </p:nvSpPr>
          <p:spPr>
            <a:xfrm>
              <a:off x="3108960" y="301752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&lt;3.0%</a:t>
              </a:r>
            </a:p>
            <a:p>
              <a:pPr algn="ctr" defTabSz="228600" hangingPunct="0"/>
              <a:r>
                <a:rPr lang="en-MY" sz="1200" noProof="0" dirty="0">
                  <a:solidFill>
                    <a:schemeClr val="tx1"/>
                  </a:solidFill>
                  <a:latin typeface="Arial" pitchFamily="34" charset="0"/>
                  <a:ea typeface="宋体" pitchFamily="2" charset="-122"/>
                </a:rPr>
                <a:t>(2030)</a:t>
              </a:r>
            </a:p>
          </p:txBody>
        </p:sp>
      </p:grpSp>
      <p:grpSp>
        <p:nvGrpSpPr>
          <p:cNvPr id="16" name="Group 15">
            <a:extLst>
              <a:ext uri="{FF2B5EF4-FFF2-40B4-BE49-F238E27FC236}">
                <a16:creationId xmlns:a16="http://schemas.microsoft.com/office/drawing/2014/main" id="{A38B03CB-8349-5B6E-6981-76D3AE85A699}"/>
              </a:ext>
            </a:extLst>
          </p:cNvPr>
          <p:cNvGrpSpPr/>
          <p:nvPr/>
        </p:nvGrpSpPr>
        <p:grpSpPr>
          <a:xfrm>
            <a:off x="274320" y="4114800"/>
            <a:ext cx="4297680" cy="914400"/>
            <a:chOff x="274320" y="4114800"/>
            <a:chExt cx="4297680" cy="914400"/>
          </a:xfrm>
        </p:grpSpPr>
        <p:sp>
          <p:nvSpPr>
            <p:cNvPr id="6" name="Flowchart: Terminator 5">
              <a:extLst>
                <a:ext uri="{FF2B5EF4-FFF2-40B4-BE49-F238E27FC236}">
                  <a16:creationId xmlns:a16="http://schemas.microsoft.com/office/drawing/2014/main" id="{41F5C489-29C7-A97B-8FFF-58E792B76282}"/>
                </a:ext>
              </a:extLst>
            </p:cNvPr>
            <p:cNvSpPr/>
            <p:nvPr/>
          </p:nvSpPr>
          <p:spPr>
            <a:xfrm>
              <a:off x="274320" y="411480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annual gross export growth rate</a:t>
              </a:r>
            </a:p>
          </p:txBody>
        </p:sp>
        <p:sp>
          <p:nvSpPr>
            <p:cNvPr id="11" name="Hexagon 10">
              <a:extLst>
                <a:ext uri="{FF2B5EF4-FFF2-40B4-BE49-F238E27FC236}">
                  <a16:creationId xmlns:a16="http://schemas.microsoft.com/office/drawing/2014/main" id="{509D6BDF-A399-858F-BEB1-8CA83255C648}"/>
                </a:ext>
              </a:extLst>
            </p:cNvPr>
            <p:cNvSpPr/>
            <p:nvPr/>
          </p:nvSpPr>
          <p:spPr>
            <a:xfrm>
              <a:off x="3108960" y="411480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5.8%</a:t>
              </a:r>
            </a:p>
            <a:p>
              <a:pPr algn="ctr" defTabSz="228600" hangingPunct="0"/>
              <a:r>
                <a:rPr lang="en-MY" sz="1200" noProof="0" dirty="0">
                  <a:solidFill>
                    <a:schemeClr val="tx1"/>
                  </a:solidFill>
                  <a:latin typeface="Arial" pitchFamily="34" charset="0"/>
                  <a:ea typeface="宋体" pitchFamily="2" charset="-122"/>
                </a:rPr>
                <a:t>(2026-2030)</a:t>
              </a:r>
            </a:p>
          </p:txBody>
        </p:sp>
      </p:grpSp>
      <p:grpSp>
        <p:nvGrpSpPr>
          <p:cNvPr id="17" name="Group 16">
            <a:extLst>
              <a:ext uri="{FF2B5EF4-FFF2-40B4-BE49-F238E27FC236}">
                <a16:creationId xmlns:a16="http://schemas.microsoft.com/office/drawing/2014/main" id="{428372BE-B43B-26EE-B0F7-D97C72A11EAF}"/>
              </a:ext>
            </a:extLst>
          </p:cNvPr>
          <p:cNvGrpSpPr/>
          <p:nvPr/>
        </p:nvGrpSpPr>
        <p:grpSpPr>
          <a:xfrm>
            <a:off x="274320" y="5212080"/>
            <a:ext cx="4297680" cy="914400"/>
            <a:chOff x="274320" y="5212080"/>
            <a:chExt cx="4297680" cy="914400"/>
          </a:xfrm>
        </p:grpSpPr>
        <p:sp>
          <p:nvSpPr>
            <p:cNvPr id="7" name="Flowchart: Terminator 6">
              <a:extLst>
                <a:ext uri="{FF2B5EF4-FFF2-40B4-BE49-F238E27FC236}">
                  <a16:creationId xmlns:a16="http://schemas.microsoft.com/office/drawing/2014/main" id="{4CC1D609-37C5-FB4E-CF75-3A52B7775353}"/>
                </a:ext>
              </a:extLst>
            </p:cNvPr>
            <p:cNvSpPr/>
            <p:nvPr/>
          </p:nvSpPr>
          <p:spPr>
            <a:xfrm>
              <a:off x="274320" y="521208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Compensation of employees to GDP ratio</a:t>
              </a:r>
            </a:p>
          </p:txBody>
        </p:sp>
        <p:sp>
          <p:nvSpPr>
            <p:cNvPr id="12" name="Hexagon 11">
              <a:extLst>
                <a:ext uri="{FF2B5EF4-FFF2-40B4-BE49-F238E27FC236}">
                  <a16:creationId xmlns:a16="http://schemas.microsoft.com/office/drawing/2014/main" id="{5B40CE8A-85A7-2338-153C-5C6AF1FC4388}"/>
                </a:ext>
              </a:extLst>
            </p:cNvPr>
            <p:cNvSpPr/>
            <p:nvPr/>
          </p:nvSpPr>
          <p:spPr>
            <a:xfrm>
              <a:off x="3108960" y="521208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40%</a:t>
              </a:r>
            </a:p>
            <a:p>
              <a:pPr algn="ctr" defTabSz="228600" hangingPunct="0"/>
              <a:r>
                <a:rPr lang="en-MY" sz="1200" noProof="0" dirty="0">
                  <a:solidFill>
                    <a:schemeClr val="tx1"/>
                  </a:solidFill>
                  <a:latin typeface="Arial" pitchFamily="34" charset="0"/>
                  <a:ea typeface="宋体" pitchFamily="2" charset="-122"/>
                </a:rPr>
                <a:t>(2030)</a:t>
              </a:r>
            </a:p>
          </p:txBody>
        </p:sp>
      </p:grpSp>
      <p:grpSp>
        <p:nvGrpSpPr>
          <p:cNvPr id="20" name="Group 19">
            <a:extLst>
              <a:ext uri="{FF2B5EF4-FFF2-40B4-BE49-F238E27FC236}">
                <a16:creationId xmlns:a16="http://schemas.microsoft.com/office/drawing/2014/main" id="{4557A331-F433-2C83-56A7-7363453441E7}"/>
              </a:ext>
            </a:extLst>
          </p:cNvPr>
          <p:cNvGrpSpPr/>
          <p:nvPr/>
        </p:nvGrpSpPr>
        <p:grpSpPr>
          <a:xfrm>
            <a:off x="6217920" y="822960"/>
            <a:ext cx="4297680" cy="914400"/>
            <a:chOff x="274320" y="822960"/>
            <a:chExt cx="4297680" cy="914400"/>
          </a:xfrm>
        </p:grpSpPr>
        <p:sp>
          <p:nvSpPr>
            <p:cNvPr id="34" name="Flowchart: Terminator 33">
              <a:extLst>
                <a:ext uri="{FF2B5EF4-FFF2-40B4-BE49-F238E27FC236}">
                  <a16:creationId xmlns:a16="http://schemas.microsoft.com/office/drawing/2014/main" id="{0370B054-019C-EEA5-6542-31318D3FE093}"/>
                </a:ext>
              </a:extLst>
            </p:cNvPr>
            <p:cNvSpPr/>
            <p:nvPr/>
          </p:nvSpPr>
          <p:spPr>
            <a:xfrm>
              <a:off x="274320" y="82296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GNI per capita</a:t>
              </a:r>
            </a:p>
          </p:txBody>
        </p:sp>
        <p:sp>
          <p:nvSpPr>
            <p:cNvPr id="35" name="Hexagon 34">
              <a:extLst>
                <a:ext uri="{FF2B5EF4-FFF2-40B4-BE49-F238E27FC236}">
                  <a16:creationId xmlns:a16="http://schemas.microsoft.com/office/drawing/2014/main" id="{003636D6-B707-88A5-02C3-DF06250F1E81}"/>
                </a:ext>
              </a:extLst>
            </p:cNvPr>
            <p:cNvSpPr/>
            <p:nvPr/>
          </p:nvSpPr>
          <p:spPr>
            <a:xfrm>
              <a:off x="3108960" y="82296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RM77,200</a:t>
              </a:r>
            </a:p>
            <a:p>
              <a:pPr algn="ctr" defTabSz="228600" hangingPunct="0"/>
              <a:r>
                <a:rPr lang="en-MY" sz="1200" noProof="0" dirty="0">
                  <a:solidFill>
                    <a:schemeClr val="tx1"/>
                  </a:solidFill>
                  <a:latin typeface="Arial" pitchFamily="34" charset="0"/>
                  <a:ea typeface="宋体" pitchFamily="2" charset="-122"/>
                </a:rPr>
                <a:t>(2030)</a:t>
              </a:r>
            </a:p>
          </p:txBody>
        </p:sp>
      </p:grpSp>
      <p:grpSp>
        <p:nvGrpSpPr>
          <p:cNvPr id="21" name="Group 20">
            <a:extLst>
              <a:ext uri="{FF2B5EF4-FFF2-40B4-BE49-F238E27FC236}">
                <a16:creationId xmlns:a16="http://schemas.microsoft.com/office/drawing/2014/main" id="{3F257724-D534-68C6-DABF-20398793D7EC}"/>
              </a:ext>
            </a:extLst>
          </p:cNvPr>
          <p:cNvGrpSpPr/>
          <p:nvPr/>
        </p:nvGrpSpPr>
        <p:grpSpPr>
          <a:xfrm>
            <a:off x="6217920" y="1920240"/>
            <a:ext cx="4297680" cy="914400"/>
            <a:chOff x="274320" y="1920240"/>
            <a:chExt cx="4297680" cy="914400"/>
          </a:xfrm>
          <a:solidFill>
            <a:srgbClr val="37436B"/>
          </a:solidFill>
        </p:grpSpPr>
        <p:sp>
          <p:nvSpPr>
            <p:cNvPr id="32" name="Flowchart: Terminator 31">
              <a:extLst>
                <a:ext uri="{FF2B5EF4-FFF2-40B4-BE49-F238E27FC236}">
                  <a16:creationId xmlns:a16="http://schemas.microsoft.com/office/drawing/2014/main" id="{B442BDC5-5052-C3E5-CF06-ECC9F5D11DA1}"/>
                </a:ext>
              </a:extLst>
            </p:cNvPr>
            <p:cNvSpPr/>
            <p:nvPr/>
          </p:nvSpPr>
          <p:spPr>
            <a:xfrm>
              <a:off x="274320" y="1920240"/>
              <a:ext cx="3657600" cy="914400"/>
            </a:xfrm>
            <a:prstGeom prst="flowChartTerminator">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annual real public investment growth rate</a:t>
              </a:r>
            </a:p>
          </p:txBody>
        </p:sp>
        <p:sp>
          <p:nvSpPr>
            <p:cNvPr id="33" name="Hexagon 32">
              <a:extLst>
                <a:ext uri="{FF2B5EF4-FFF2-40B4-BE49-F238E27FC236}">
                  <a16:creationId xmlns:a16="http://schemas.microsoft.com/office/drawing/2014/main" id="{1F7CA4E3-DD7D-9029-9697-CBE97BF21325}"/>
                </a:ext>
              </a:extLst>
            </p:cNvPr>
            <p:cNvSpPr/>
            <p:nvPr/>
          </p:nvSpPr>
          <p:spPr>
            <a:xfrm>
              <a:off x="3108960" y="192024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3.6%</a:t>
              </a:r>
            </a:p>
            <a:p>
              <a:pPr algn="ctr" defTabSz="228600" hangingPunct="0"/>
              <a:r>
                <a:rPr lang="en-MY" sz="1200" noProof="0" dirty="0">
                  <a:solidFill>
                    <a:schemeClr val="tx1"/>
                  </a:solidFill>
                  <a:latin typeface="Arial" pitchFamily="34" charset="0"/>
                  <a:ea typeface="宋体" pitchFamily="2" charset="-122"/>
                </a:rPr>
                <a:t>(2026-2030)</a:t>
              </a:r>
            </a:p>
          </p:txBody>
        </p:sp>
      </p:grpSp>
      <p:grpSp>
        <p:nvGrpSpPr>
          <p:cNvPr id="23" name="Group 22">
            <a:extLst>
              <a:ext uri="{FF2B5EF4-FFF2-40B4-BE49-F238E27FC236}">
                <a16:creationId xmlns:a16="http://schemas.microsoft.com/office/drawing/2014/main" id="{86FD393A-FC72-1494-A741-18BCAE074F13}"/>
              </a:ext>
            </a:extLst>
          </p:cNvPr>
          <p:cNvGrpSpPr/>
          <p:nvPr/>
        </p:nvGrpSpPr>
        <p:grpSpPr>
          <a:xfrm>
            <a:off x="6217920" y="3017520"/>
            <a:ext cx="4297680" cy="914400"/>
            <a:chOff x="274320" y="3017520"/>
            <a:chExt cx="4297680" cy="914400"/>
          </a:xfrm>
        </p:grpSpPr>
        <p:sp>
          <p:nvSpPr>
            <p:cNvPr id="30" name="Flowchart: Terminator 29">
              <a:extLst>
                <a:ext uri="{FF2B5EF4-FFF2-40B4-BE49-F238E27FC236}">
                  <a16:creationId xmlns:a16="http://schemas.microsoft.com/office/drawing/2014/main" id="{1D8878A9-A4A2-A898-272D-654590840CD4}"/>
                </a:ext>
              </a:extLst>
            </p:cNvPr>
            <p:cNvSpPr/>
            <p:nvPr/>
          </p:nvSpPr>
          <p:spPr>
            <a:xfrm>
              <a:off x="274320" y="301752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inflation rate</a:t>
              </a:r>
            </a:p>
          </p:txBody>
        </p:sp>
        <p:sp>
          <p:nvSpPr>
            <p:cNvPr id="31" name="Hexagon 30">
              <a:extLst>
                <a:ext uri="{FF2B5EF4-FFF2-40B4-BE49-F238E27FC236}">
                  <a16:creationId xmlns:a16="http://schemas.microsoft.com/office/drawing/2014/main" id="{B15BC98B-D094-8353-720A-EE8B97C61FFF}"/>
                </a:ext>
              </a:extLst>
            </p:cNvPr>
            <p:cNvSpPr/>
            <p:nvPr/>
          </p:nvSpPr>
          <p:spPr>
            <a:xfrm>
              <a:off x="3108960" y="301752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2.0%-3.0%</a:t>
              </a:r>
            </a:p>
            <a:p>
              <a:pPr algn="ctr" defTabSz="228600" hangingPunct="0"/>
              <a:r>
                <a:rPr lang="en-MY" sz="1200" noProof="0" dirty="0">
                  <a:solidFill>
                    <a:schemeClr val="tx1"/>
                  </a:solidFill>
                  <a:latin typeface="Arial" pitchFamily="34" charset="0"/>
                  <a:ea typeface="宋体" pitchFamily="2" charset="-122"/>
                </a:rPr>
                <a:t>(2026-2030)</a:t>
              </a:r>
            </a:p>
          </p:txBody>
        </p:sp>
      </p:grpSp>
      <p:grpSp>
        <p:nvGrpSpPr>
          <p:cNvPr id="24" name="Group 23">
            <a:extLst>
              <a:ext uri="{FF2B5EF4-FFF2-40B4-BE49-F238E27FC236}">
                <a16:creationId xmlns:a16="http://schemas.microsoft.com/office/drawing/2014/main" id="{3256C61C-454B-6D4B-4BA2-D92B51F91BFC}"/>
              </a:ext>
            </a:extLst>
          </p:cNvPr>
          <p:cNvGrpSpPr/>
          <p:nvPr/>
        </p:nvGrpSpPr>
        <p:grpSpPr>
          <a:xfrm>
            <a:off x="6217920" y="4114800"/>
            <a:ext cx="4297680" cy="914400"/>
            <a:chOff x="274320" y="4114800"/>
            <a:chExt cx="4297680" cy="914400"/>
          </a:xfrm>
        </p:grpSpPr>
        <p:sp>
          <p:nvSpPr>
            <p:cNvPr id="28" name="Flowchart: Terminator 27">
              <a:extLst>
                <a:ext uri="{FF2B5EF4-FFF2-40B4-BE49-F238E27FC236}">
                  <a16:creationId xmlns:a16="http://schemas.microsoft.com/office/drawing/2014/main" id="{D6DB6FC2-20D8-44E7-36C3-5D4123412FB9}"/>
                </a:ext>
              </a:extLst>
            </p:cNvPr>
            <p:cNvSpPr/>
            <p:nvPr/>
          </p:nvSpPr>
          <p:spPr>
            <a:xfrm>
              <a:off x="274320" y="411480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Current account balance under BOP to GNI ratio</a:t>
              </a:r>
            </a:p>
          </p:txBody>
        </p:sp>
        <p:sp>
          <p:nvSpPr>
            <p:cNvPr id="29" name="Hexagon 28">
              <a:extLst>
                <a:ext uri="{FF2B5EF4-FFF2-40B4-BE49-F238E27FC236}">
                  <a16:creationId xmlns:a16="http://schemas.microsoft.com/office/drawing/2014/main" id="{F1834EF4-75D1-5F6C-4DD0-D5F378002CCF}"/>
                </a:ext>
              </a:extLst>
            </p:cNvPr>
            <p:cNvSpPr/>
            <p:nvPr/>
          </p:nvSpPr>
          <p:spPr>
            <a:xfrm>
              <a:off x="3108960" y="411480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228600" hangingPunct="0">
                <a:spcAft>
                  <a:spcPts val="600"/>
                </a:spcAft>
              </a:pPr>
              <a:r>
                <a:rPr lang="en-MY" sz="1600" b="1" noProof="0" dirty="0">
                  <a:solidFill>
                    <a:schemeClr val="tx1"/>
                  </a:solidFill>
                  <a:latin typeface="Arial" pitchFamily="34" charset="0"/>
                  <a:ea typeface="宋体" pitchFamily="2" charset="-122"/>
                </a:rPr>
                <a:t>2.2%</a:t>
              </a:r>
            </a:p>
            <a:p>
              <a:pPr algn="ctr" defTabSz="228600" hangingPunct="0"/>
              <a:r>
                <a:rPr lang="en-MY" sz="1200" noProof="0" dirty="0">
                  <a:solidFill>
                    <a:schemeClr val="tx1"/>
                  </a:solidFill>
                  <a:latin typeface="Arial" pitchFamily="34" charset="0"/>
                  <a:ea typeface="宋体" pitchFamily="2" charset="-122"/>
                </a:rPr>
                <a:t>(2030)</a:t>
              </a:r>
            </a:p>
          </p:txBody>
        </p:sp>
      </p:grpSp>
      <p:grpSp>
        <p:nvGrpSpPr>
          <p:cNvPr id="25" name="Group 24">
            <a:extLst>
              <a:ext uri="{FF2B5EF4-FFF2-40B4-BE49-F238E27FC236}">
                <a16:creationId xmlns:a16="http://schemas.microsoft.com/office/drawing/2014/main" id="{524246D8-81A5-1698-DA13-112EE70DE46B}"/>
              </a:ext>
            </a:extLst>
          </p:cNvPr>
          <p:cNvGrpSpPr/>
          <p:nvPr/>
        </p:nvGrpSpPr>
        <p:grpSpPr>
          <a:xfrm>
            <a:off x="6217920" y="5212080"/>
            <a:ext cx="4297680" cy="914400"/>
            <a:chOff x="274320" y="5212080"/>
            <a:chExt cx="4297680" cy="914400"/>
          </a:xfrm>
        </p:grpSpPr>
        <p:sp>
          <p:nvSpPr>
            <p:cNvPr id="26" name="Flowchart: Terminator 25">
              <a:extLst>
                <a:ext uri="{FF2B5EF4-FFF2-40B4-BE49-F238E27FC236}">
                  <a16:creationId xmlns:a16="http://schemas.microsoft.com/office/drawing/2014/main" id="{B369DA9D-A752-226B-4130-503B0CCEAED6}"/>
                </a:ext>
              </a:extLst>
            </p:cNvPr>
            <p:cNvSpPr/>
            <p:nvPr/>
          </p:nvSpPr>
          <p:spPr>
            <a:xfrm>
              <a:off x="274320" y="5212080"/>
              <a:ext cx="3657600" cy="914400"/>
            </a:xfrm>
            <a:prstGeom prst="flowChartTerminator">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nchorCtr="0"/>
            <a:lstStyle/>
            <a:p>
              <a:pPr algn="r" defTabSz="228600" hangingPunct="0"/>
              <a:r>
                <a:rPr lang="en-MY" sz="1400" b="1" noProof="0" dirty="0">
                  <a:solidFill>
                    <a:schemeClr val="bg1"/>
                  </a:solidFill>
                  <a:latin typeface="Arial" pitchFamily="34" charset="0"/>
                  <a:ea typeface="宋体" pitchFamily="2" charset="-122"/>
                </a:rPr>
                <a:t>Average annual 	growth rate in Well-being Index (MyWI)</a:t>
              </a:r>
            </a:p>
          </p:txBody>
        </p:sp>
        <p:sp>
          <p:nvSpPr>
            <p:cNvPr id="27" name="Hexagon 26">
              <a:extLst>
                <a:ext uri="{FF2B5EF4-FFF2-40B4-BE49-F238E27FC236}">
                  <a16:creationId xmlns:a16="http://schemas.microsoft.com/office/drawing/2014/main" id="{B9CACDCC-7244-6C40-FCB4-7C39395C94E9}"/>
                </a:ext>
              </a:extLst>
            </p:cNvPr>
            <p:cNvSpPr/>
            <p:nvPr/>
          </p:nvSpPr>
          <p:spPr>
            <a:xfrm>
              <a:off x="3108960" y="5212080"/>
              <a:ext cx="1463040" cy="914400"/>
            </a:xfrm>
            <a:prstGeom prst="hexagon">
              <a:avLst/>
            </a:prstGeom>
            <a:solidFill>
              <a:srgbClr val="FFF3EB"/>
            </a:solidFill>
            <a:ln w="76200">
              <a:solidFill>
                <a:srgbClr val="DBB3B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ctr" defTabSz="228600" rtl="0" eaLnBrk="1" fontAlgn="auto" latinLnBrk="0" hangingPunct="0">
                <a:lnSpc>
                  <a:spcPct val="100000"/>
                </a:lnSpc>
                <a:spcBef>
                  <a:spcPts val="0"/>
                </a:spcBef>
                <a:spcAft>
                  <a:spcPts val="600"/>
                </a:spcAft>
                <a:buClrTx/>
                <a:buSzTx/>
                <a:buFontTx/>
                <a:buNone/>
                <a:tabLst/>
                <a:defRPr/>
              </a:pPr>
              <a:r>
                <a:rPr kumimoji="0" lang="en-MY" sz="16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1.6%</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(2026-2030)</a:t>
              </a:r>
            </a:p>
          </p:txBody>
        </p:sp>
      </p:grpSp>
      <p:sp>
        <p:nvSpPr>
          <p:cNvPr id="47" name="TextBox 46">
            <a:extLst>
              <a:ext uri="{FF2B5EF4-FFF2-40B4-BE49-F238E27FC236}">
                <a16:creationId xmlns:a16="http://schemas.microsoft.com/office/drawing/2014/main" id="{511EDD77-48FD-0BCC-E8D7-66D14B220768}"/>
              </a:ext>
            </a:extLst>
          </p:cNvPr>
          <p:cNvSpPr txBox="1"/>
          <p:nvPr/>
        </p:nvSpPr>
        <p:spPr>
          <a:xfrm>
            <a:off x="274320" y="6172200"/>
            <a:ext cx="8789586" cy="230832"/>
          </a:xfrm>
          <a:prstGeom prst="rect">
            <a:avLst/>
          </a:prstGeom>
          <a:noFill/>
        </p:spPr>
        <p:txBody>
          <a:bodyPr wrap="none" rtlCol="0">
            <a:spAutoFit/>
          </a:bodyPr>
          <a:lstStyle/>
          <a:p>
            <a:pPr defTabSz="228600"/>
            <a:r>
              <a:rPr lang="en-MY" sz="900" i="1" noProof="0" dirty="0">
                <a:latin typeface="Arial" panose="020B0604020202020204" pitchFamily="34" charset="0"/>
                <a:cs typeface="Arial" panose="020B0604020202020204" pitchFamily="34" charset="0"/>
              </a:rPr>
              <a:t>* 2025E was derived based on the 12MP estimates by Ministry of Economy under 13MP.	** No estimation made for 12MP or 2025 by Ministry of Economy under 13MP.</a:t>
            </a:r>
          </a:p>
        </p:txBody>
      </p:sp>
    </p:spTree>
    <p:extLst>
      <p:ext uri="{BB962C8B-B14F-4D97-AF65-F5344CB8AC3E}">
        <p14:creationId xmlns:p14="http://schemas.microsoft.com/office/powerpoint/2010/main" val="36603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BC087-AAF4-6FB7-0CD1-4D99030AFD3B}"/>
              </a:ext>
            </a:extLst>
          </p:cNvPr>
          <p:cNvSpPr>
            <a:spLocks noGrp="1"/>
          </p:cNvSpPr>
          <p:nvPr>
            <p:ph type="body" sz="quarter" idx="10"/>
          </p:nvPr>
        </p:nvSpPr>
        <p:spPr/>
        <p:txBody>
          <a:bodyPr/>
          <a:lstStyle/>
          <a:p>
            <a:r>
              <a:rPr lang="en-MY" dirty="0">
                <a:solidFill>
                  <a:prstClr val="black"/>
                </a:solidFill>
              </a:rPr>
              <a:t>2026 Budget theme – Catalysing MADANI Economy, Empowering the Rakyat </a:t>
            </a:r>
          </a:p>
          <a:p>
            <a:r>
              <a:rPr lang="en-MY" dirty="0">
                <a:solidFill>
                  <a:prstClr val="black"/>
                </a:solidFill>
              </a:rPr>
              <a:t>(to be tabled on 10 Oct 2025)</a:t>
            </a:r>
          </a:p>
        </p:txBody>
      </p:sp>
      <p:sp>
        <p:nvSpPr>
          <p:cNvPr id="3" name="Rectangle 2">
            <a:extLst>
              <a:ext uri="{FF2B5EF4-FFF2-40B4-BE49-F238E27FC236}">
                <a16:creationId xmlns:a16="http://schemas.microsoft.com/office/drawing/2014/main" id="{1DBD0AA4-25F6-A0A7-33C8-8B1C5E592046}"/>
              </a:ext>
            </a:extLst>
          </p:cNvPr>
          <p:cNvSpPr/>
          <p:nvPr/>
        </p:nvSpPr>
        <p:spPr>
          <a:xfrm>
            <a:off x="0" y="1097280"/>
            <a:ext cx="3383280" cy="4846320"/>
          </a:xfrm>
          <a:prstGeom prst="rect">
            <a:avLst/>
          </a:prstGeom>
          <a:solidFill>
            <a:srgbClr val="F4DED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nchorCtr="0">
            <a:noAutofit/>
          </a:bodyPr>
          <a:lstStyle/>
          <a:p>
            <a:pPr algn="just" defTabSz="228600" hangingPunct="0">
              <a:lnSpc>
                <a:spcPct val="113000"/>
              </a:lnSpc>
              <a:spcAft>
                <a:spcPts val="600"/>
              </a:spcAft>
            </a:pPr>
            <a:r>
              <a:rPr lang="en-MY" sz="1400" noProof="0" dirty="0">
                <a:solidFill>
                  <a:schemeClr val="tx1"/>
                </a:solidFill>
                <a:latin typeface="Arial" pitchFamily="34" charset="0"/>
                <a:ea typeface="宋体" pitchFamily="2" charset="-122"/>
              </a:rPr>
              <a:t>2026, the first year of the 13MP (2026-2030), to lay stronger foundation to </a:t>
            </a:r>
            <a:r>
              <a:rPr lang="en-MY" sz="1400" b="1" noProof="0" dirty="0">
                <a:solidFill>
                  <a:schemeClr val="tx1"/>
                </a:solidFill>
                <a:latin typeface="Arial" pitchFamily="34" charset="0"/>
                <a:ea typeface="宋体" pitchFamily="2" charset="-122"/>
              </a:rPr>
              <a:t>strengthen economic resilience and future-proofing the economy through sound fiscal management, investing in high growth high value sector, accelerating technology and innovation, capacity building, developing a flexible and responsive workforce, and fostering public-private partnership in driving Malaysia forward.</a:t>
            </a:r>
          </a:p>
        </p:txBody>
      </p:sp>
      <p:grpSp>
        <p:nvGrpSpPr>
          <p:cNvPr id="35" name="Group 34">
            <a:extLst>
              <a:ext uri="{FF2B5EF4-FFF2-40B4-BE49-F238E27FC236}">
                <a16:creationId xmlns:a16="http://schemas.microsoft.com/office/drawing/2014/main" id="{119647CB-E029-A5B4-8219-1808F724EFC0}"/>
              </a:ext>
            </a:extLst>
          </p:cNvPr>
          <p:cNvGrpSpPr/>
          <p:nvPr/>
        </p:nvGrpSpPr>
        <p:grpSpPr>
          <a:xfrm>
            <a:off x="3657600" y="1005840"/>
            <a:ext cx="8534400" cy="796821"/>
            <a:chOff x="3657600" y="1005840"/>
            <a:chExt cx="8534400" cy="796821"/>
          </a:xfrm>
        </p:grpSpPr>
        <p:sp>
          <p:nvSpPr>
            <p:cNvPr id="4" name="TextBox 3">
              <a:extLst>
                <a:ext uri="{FF2B5EF4-FFF2-40B4-BE49-F238E27FC236}">
                  <a16:creationId xmlns:a16="http://schemas.microsoft.com/office/drawing/2014/main" id="{4FABB283-72D2-F5CE-2E32-AA7168315027}"/>
                </a:ext>
              </a:extLst>
            </p:cNvPr>
            <p:cNvSpPr txBox="1"/>
            <p:nvPr/>
          </p:nvSpPr>
          <p:spPr>
            <a:xfrm>
              <a:off x="3657600" y="1005840"/>
              <a:ext cx="7863840" cy="796821"/>
            </a:xfrm>
            <a:prstGeom prst="rect">
              <a:avLst/>
            </a:prstGeom>
            <a:noFill/>
          </p:spPr>
          <p:txBody>
            <a:bodyPr wrap="square" lIns="91440" tIns="45720" rIns="91440" bIns="45720" rtlCol="0" anchor="t">
              <a:spAutoFit/>
            </a:bodyPr>
            <a:lstStyle/>
            <a:p>
              <a:pPr algn="just" defTabSz="228600">
                <a:lnSpc>
                  <a:spcPct val="110000"/>
                </a:lnSpc>
                <a:spcAft>
                  <a:spcPts val="600"/>
                </a:spcAft>
                <a:tabLst>
                  <a:tab pos="228600" algn="l"/>
                </a:tabLst>
              </a:pPr>
              <a:r>
                <a:rPr lang="en-MY" sz="1400" b="1" noProof="0" dirty="0">
                  <a:solidFill>
                    <a:srgbClr val="281E30"/>
                  </a:solidFill>
                  <a:latin typeface="Arial" panose="020B0604020202020204" pitchFamily="34" charset="0"/>
                  <a:cs typeface="Arial" panose="020B0604020202020204" pitchFamily="34" charset="0"/>
                </a:rPr>
                <a:t>Economic Restructuring and Competitiveness</a:t>
              </a:r>
            </a:p>
            <a:p>
              <a:pPr algn="just" defTabSz="228600">
                <a:lnSpc>
                  <a:spcPct val="110000"/>
                </a:lnSpc>
                <a:spcAft>
                  <a:spcPts val="600"/>
                </a:spcAft>
                <a:tabLst>
                  <a:tab pos="228600" algn="l"/>
                </a:tabLst>
              </a:pPr>
              <a:r>
                <a:rPr lang="en-MY" sz="1200" noProof="0" dirty="0">
                  <a:solidFill>
                    <a:schemeClr val="tx1">
                      <a:lumMod val="50000"/>
                      <a:lumOff val="50000"/>
                    </a:schemeClr>
                  </a:solidFill>
                  <a:latin typeface="Arial" panose="020B0604020202020204" pitchFamily="34" charset="0"/>
                  <a:cs typeface="Arial" panose="020B0604020202020204" pitchFamily="34" charset="0"/>
                </a:rPr>
                <a:t>Positioning Malaysia as a key economic leader in the Asian region. Prioritizing investments in innovation, high growth high value sectors, and research and development (R&amp;D).</a:t>
              </a:r>
            </a:p>
          </p:txBody>
        </p:sp>
        <p:grpSp>
          <p:nvGrpSpPr>
            <p:cNvPr id="13" name="Group 12">
              <a:extLst>
                <a:ext uri="{FF2B5EF4-FFF2-40B4-BE49-F238E27FC236}">
                  <a16:creationId xmlns:a16="http://schemas.microsoft.com/office/drawing/2014/main" id="{12CBD343-0696-DAFF-7592-D2E865FBBC6C}"/>
                </a:ext>
              </a:extLst>
            </p:cNvPr>
            <p:cNvGrpSpPr/>
            <p:nvPr/>
          </p:nvGrpSpPr>
          <p:grpSpPr>
            <a:xfrm>
              <a:off x="11643360" y="1175650"/>
              <a:ext cx="548640" cy="457200"/>
              <a:chOff x="11643360" y="1737360"/>
              <a:chExt cx="548640" cy="457200"/>
            </a:xfrm>
          </p:grpSpPr>
          <p:sp>
            <p:nvSpPr>
              <p:cNvPr id="11" name="Rectangle: Top Corners Rounded 10">
                <a:extLst>
                  <a:ext uri="{FF2B5EF4-FFF2-40B4-BE49-F238E27FC236}">
                    <a16:creationId xmlns:a16="http://schemas.microsoft.com/office/drawing/2014/main" id="{4F53AC64-C99E-CD39-04FE-9E96069E8B87}"/>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12" name="Oval 11">
                <a:extLst>
                  <a:ext uri="{FF2B5EF4-FFF2-40B4-BE49-F238E27FC236}">
                    <a16:creationId xmlns:a16="http://schemas.microsoft.com/office/drawing/2014/main" id="{3B1F942E-5755-9C3A-6AF1-43F36978A5EF}"/>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R="0" lvl="0" indent="0" algn="ctr" defTabSz="2286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rPr>
                  <a:t>1</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grpSp>
        <p:nvGrpSpPr>
          <p:cNvPr id="34" name="Group 33">
            <a:extLst>
              <a:ext uri="{FF2B5EF4-FFF2-40B4-BE49-F238E27FC236}">
                <a16:creationId xmlns:a16="http://schemas.microsoft.com/office/drawing/2014/main" id="{20F53E66-8FFD-1326-D1B7-D67F7F739934}"/>
              </a:ext>
            </a:extLst>
          </p:cNvPr>
          <p:cNvGrpSpPr/>
          <p:nvPr/>
        </p:nvGrpSpPr>
        <p:grpSpPr>
          <a:xfrm>
            <a:off x="3657600" y="1865376"/>
            <a:ext cx="8534400" cy="796821"/>
            <a:chOff x="3657600" y="1920240"/>
            <a:chExt cx="8534400" cy="796821"/>
          </a:xfrm>
        </p:grpSpPr>
        <p:sp>
          <p:nvSpPr>
            <p:cNvPr id="5" name="TextBox 4">
              <a:extLst>
                <a:ext uri="{FF2B5EF4-FFF2-40B4-BE49-F238E27FC236}">
                  <a16:creationId xmlns:a16="http://schemas.microsoft.com/office/drawing/2014/main" id="{E8724086-E56F-B662-3505-6404E982117D}"/>
                </a:ext>
              </a:extLst>
            </p:cNvPr>
            <p:cNvSpPr txBox="1"/>
            <p:nvPr/>
          </p:nvSpPr>
          <p:spPr>
            <a:xfrm>
              <a:off x="3657600" y="1920240"/>
              <a:ext cx="7863840" cy="796821"/>
            </a:xfrm>
            <a:prstGeom prst="rect">
              <a:avLst/>
            </a:prstGeom>
            <a:noFill/>
          </p:spPr>
          <p:txBody>
            <a:bodyPr wrap="square" lIns="91440" tIns="45720" rIns="91440" bIns="45720" rtlCol="0" anchor="t">
              <a:spAutoFit/>
            </a:bodyPr>
            <a:lstStyle/>
            <a:p>
              <a:pPr algn="just">
                <a:lnSpc>
                  <a:spcPct val="110000"/>
                </a:lnSpc>
                <a:spcAft>
                  <a:spcPts val="600"/>
                </a:spcAft>
              </a:pPr>
              <a:r>
                <a:rPr lang="en-MY" sz="1400" b="1" noProof="0" dirty="0">
                  <a:latin typeface="Arial" panose="020B0604020202020204" pitchFamily="34" charset="0"/>
                  <a:cs typeface="Arial" panose="020B0604020202020204" pitchFamily="34" charset="0"/>
                </a:rPr>
                <a:t>Anchoring Domestic Demand</a:t>
              </a:r>
            </a:p>
            <a:p>
              <a:pPr algn="just">
                <a:lnSpc>
                  <a:spcPct val="110000"/>
                </a:lnSpc>
                <a:spcAft>
                  <a:spcPts val="600"/>
                </a:spcAft>
              </a:pPr>
              <a:r>
                <a:rPr lang="en-MY" sz="1200" noProof="0" dirty="0">
                  <a:solidFill>
                    <a:schemeClr val="tx1">
                      <a:lumMod val="50000"/>
                      <a:lumOff val="50000"/>
                    </a:schemeClr>
                  </a:solidFill>
                  <a:latin typeface="Arial" panose="020B0604020202020204" pitchFamily="34" charset="0"/>
                  <a:cs typeface="Arial" panose="020B0604020202020204" pitchFamily="34" charset="0"/>
                </a:rPr>
                <a:t>Focuses on income growth, targeted subsidies, and cash assistance (STR), aiming to boost private consumption and overall economic resilience.</a:t>
              </a:r>
            </a:p>
          </p:txBody>
        </p:sp>
        <p:grpSp>
          <p:nvGrpSpPr>
            <p:cNvPr id="14" name="Group 13">
              <a:extLst>
                <a:ext uri="{FF2B5EF4-FFF2-40B4-BE49-F238E27FC236}">
                  <a16:creationId xmlns:a16="http://schemas.microsoft.com/office/drawing/2014/main" id="{821765FF-82C7-94AB-D5AB-5D486103B0DE}"/>
                </a:ext>
              </a:extLst>
            </p:cNvPr>
            <p:cNvGrpSpPr/>
            <p:nvPr/>
          </p:nvGrpSpPr>
          <p:grpSpPr>
            <a:xfrm>
              <a:off x="11643360" y="2090050"/>
              <a:ext cx="548640" cy="457200"/>
              <a:chOff x="11643360" y="1737360"/>
              <a:chExt cx="548640" cy="457200"/>
            </a:xfrm>
          </p:grpSpPr>
          <p:sp>
            <p:nvSpPr>
              <p:cNvPr id="15" name="Rectangle: Top Corners Rounded 14">
                <a:extLst>
                  <a:ext uri="{FF2B5EF4-FFF2-40B4-BE49-F238E27FC236}">
                    <a16:creationId xmlns:a16="http://schemas.microsoft.com/office/drawing/2014/main" id="{50A1147B-6976-3C29-F13A-7BAE709BC52A}"/>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16" name="Oval 15">
                <a:extLst>
                  <a:ext uri="{FF2B5EF4-FFF2-40B4-BE49-F238E27FC236}">
                    <a16:creationId xmlns:a16="http://schemas.microsoft.com/office/drawing/2014/main" id="{6F6A49B9-5F68-A6C1-485F-CE28DFB6240C}"/>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228600" rtl="0" eaLnBrk="1" fontAlgn="auto" latinLnBrk="0" hangingPunct="0">
                  <a:lnSpc>
                    <a:spcPct val="100000"/>
                  </a:lnSpc>
                  <a:spcBef>
                    <a:spcPts val="0"/>
                  </a:spcBef>
                  <a:spcAft>
                    <a:spcPts val="0"/>
                  </a:spcAft>
                  <a:buClrTx/>
                  <a:buSzTx/>
                  <a:buFontTx/>
                  <a:buNone/>
                  <a:tabLst/>
                  <a:defRPr/>
                </a:pPr>
                <a:r>
                  <a:rPr lang="en-US" sz="1400" b="1" dirty="0">
                    <a:solidFill>
                      <a:prstClr val="black"/>
                    </a:solidFill>
                    <a:latin typeface="Arial" pitchFamily="34" charset="0"/>
                    <a:ea typeface="宋体" pitchFamily="2" charset="-122"/>
                  </a:rPr>
                  <a:t>2</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grpSp>
        <p:nvGrpSpPr>
          <p:cNvPr id="33" name="Group 32">
            <a:extLst>
              <a:ext uri="{FF2B5EF4-FFF2-40B4-BE49-F238E27FC236}">
                <a16:creationId xmlns:a16="http://schemas.microsoft.com/office/drawing/2014/main" id="{93EDAD21-58A7-7541-4FF3-BBA4ED905F58}"/>
              </a:ext>
            </a:extLst>
          </p:cNvPr>
          <p:cNvGrpSpPr/>
          <p:nvPr/>
        </p:nvGrpSpPr>
        <p:grpSpPr>
          <a:xfrm>
            <a:off x="3657600" y="2724912"/>
            <a:ext cx="8534400" cy="796821"/>
            <a:chOff x="3657600" y="2743200"/>
            <a:chExt cx="8534400" cy="796821"/>
          </a:xfrm>
        </p:grpSpPr>
        <p:sp>
          <p:nvSpPr>
            <p:cNvPr id="6" name="TextBox 5">
              <a:extLst>
                <a:ext uri="{FF2B5EF4-FFF2-40B4-BE49-F238E27FC236}">
                  <a16:creationId xmlns:a16="http://schemas.microsoft.com/office/drawing/2014/main" id="{B9FAF094-A896-A66D-7F63-B33A1726A8FC}"/>
                </a:ext>
              </a:extLst>
            </p:cNvPr>
            <p:cNvSpPr txBox="1"/>
            <p:nvPr/>
          </p:nvSpPr>
          <p:spPr>
            <a:xfrm>
              <a:off x="3657600" y="2743200"/>
              <a:ext cx="7863840" cy="796821"/>
            </a:xfrm>
            <a:prstGeom prst="rect">
              <a:avLst/>
            </a:prstGeom>
            <a:noFill/>
          </p:spPr>
          <p:txBody>
            <a:bodyPr wrap="square" lIns="91440" tIns="45720" rIns="91440" bIns="45720" rtlCol="0" anchor="t">
              <a:spAutoFit/>
            </a:bodyPr>
            <a:lstStyle/>
            <a:p>
              <a:pPr algn="just">
                <a:lnSpc>
                  <a:spcPct val="110000"/>
                </a:lnSpc>
                <a:spcAft>
                  <a:spcPts val="600"/>
                </a:spcAft>
              </a:pPr>
              <a:r>
                <a:rPr lang="en-MY" sz="1400" b="1" noProof="0" dirty="0">
                  <a:latin typeface="Arial" panose="020B0604020202020204" pitchFamily="34" charset="0"/>
                  <a:cs typeface="Arial" panose="020B0604020202020204" pitchFamily="34" charset="0"/>
                </a:rPr>
                <a:t>High Growth High Value Sectors</a:t>
              </a:r>
            </a:p>
            <a:p>
              <a:pPr algn="just">
                <a:lnSpc>
                  <a:spcPct val="110000"/>
                </a:lnSpc>
                <a:spcAft>
                  <a:spcPts val="600"/>
                </a:spcAft>
              </a:pPr>
              <a:r>
                <a:rPr lang="en-MY" sz="1200" noProof="0" dirty="0">
                  <a:solidFill>
                    <a:schemeClr val="tx1">
                      <a:lumMod val="50000"/>
                      <a:lumOff val="50000"/>
                    </a:schemeClr>
                  </a:solidFill>
                  <a:latin typeface="Arial" panose="020B0604020202020204" pitchFamily="34" charset="0"/>
                  <a:cs typeface="Arial" panose="020B0604020202020204" pitchFamily="34" charset="0"/>
                </a:rPr>
                <a:t>Reduction in corporate tax rate; higher threshold for SMEs enjoying preferential tax rate; 100% Extended Reinvestment Allowance; overhaul of R&amp;D support system; strategic fund and grant for AI and innovation.</a:t>
              </a:r>
            </a:p>
          </p:txBody>
        </p:sp>
        <p:grpSp>
          <p:nvGrpSpPr>
            <p:cNvPr id="17" name="Group 16">
              <a:extLst>
                <a:ext uri="{FF2B5EF4-FFF2-40B4-BE49-F238E27FC236}">
                  <a16:creationId xmlns:a16="http://schemas.microsoft.com/office/drawing/2014/main" id="{86C46BBB-5742-6B58-7081-CD58B0458056}"/>
                </a:ext>
              </a:extLst>
            </p:cNvPr>
            <p:cNvGrpSpPr/>
            <p:nvPr/>
          </p:nvGrpSpPr>
          <p:grpSpPr>
            <a:xfrm>
              <a:off x="11643360" y="2913010"/>
              <a:ext cx="548640" cy="457200"/>
              <a:chOff x="11643360" y="1737360"/>
              <a:chExt cx="548640" cy="457200"/>
            </a:xfrm>
          </p:grpSpPr>
          <p:sp>
            <p:nvSpPr>
              <p:cNvPr id="18" name="Rectangle: Top Corners Rounded 17">
                <a:extLst>
                  <a:ext uri="{FF2B5EF4-FFF2-40B4-BE49-F238E27FC236}">
                    <a16:creationId xmlns:a16="http://schemas.microsoft.com/office/drawing/2014/main" id="{A1D9C9FC-643B-406E-1DC3-7BF710EF3B59}"/>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19" name="Oval 18">
                <a:extLst>
                  <a:ext uri="{FF2B5EF4-FFF2-40B4-BE49-F238E27FC236}">
                    <a16:creationId xmlns:a16="http://schemas.microsoft.com/office/drawing/2014/main" id="{C0EDCDEA-BDF6-CF95-DFF3-6FAC4F3B7DED}"/>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228600" rtl="0" eaLnBrk="1" fontAlgn="auto" latinLnBrk="0" hangingPunct="0">
                  <a:lnSpc>
                    <a:spcPct val="100000"/>
                  </a:lnSpc>
                  <a:spcBef>
                    <a:spcPts val="0"/>
                  </a:spcBef>
                  <a:spcAft>
                    <a:spcPts val="0"/>
                  </a:spcAft>
                  <a:buClrTx/>
                  <a:buSzTx/>
                  <a:buFontTx/>
                  <a:buNone/>
                  <a:tabLst/>
                  <a:defRPr/>
                </a:pPr>
                <a:r>
                  <a:rPr lang="en-US" sz="1400" b="1" dirty="0">
                    <a:solidFill>
                      <a:prstClr val="black"/>
                    </a:solidFill>
                    <a:latin typeface="Arial" pitchFamily="34" charset="0"/>
                    <a:ea typeface="宋体" pitchFamily="2" charset="-122"/>
                  </a:rPr>
                  <a:t>3</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grpSp>
        <p:nvGrpSpPr>
          <p:cNvPr id="32" name="Group 31">
            <a:extLst>
              <a:ext uri="{FF2B5EF4-FFF2-40B4-BE49-F238E27FC236}">
                <a16:creationId xmlns:a16="http://schemas.microsoft.com/office/drawing/2014/main" id="{28278F60-DDE2-125E-5271-1F10E8FAD099}"/>
              </a:ext>
            </a:extLst>
          </p:cNvPr>
          <p:cNvGrpSpPr/>
          <p:nvPr/>
        </p:nvGrpSpPr>
        <p:grpSpPr>
          <a:xfrm>
            <a:off x="3657600" y="3584448"/>
            <a:ext cx="8534400" cy="796821"/>
            <a:chOff x="3657600" y="3566160"/>
            <a:chExt cx="8534400" cy="796821"/>
          </a:xfrm>
        </p:grpSpPr>
        <p:sp>
          <p:nvSpPr>
            <p:cNvPr id="7" name="TextBox 6">
              <a:extLst>
                <a:ext uri="{FF2B5EF4-FFF2-40B4-BE49-F238E27FC236}">
                  <a16:creationId xmlns:a16="http://schemas.microsoft.com/office/drawing/2014/main" id="{8F00D869-AEB1-55D5-4DAF-A4B5616462E7}"/>
                </a:ext>
              </a:extLst>
            </p:cNvPr>
            <p:cNvSpPr txBox="1"/>
            <p:nvPr/>
          </p:nvSpPr>
          <p:spPr>
            <a:xfrm>
              <a:off x="3657600" y="3566160"/>
              <a:ext cx="7863840" cy="796821"/>
            </a:xfrm>
            <a:prstGeom prst="rect">
              <a:avLst/>
            </a:prstGeom>
            <a:noFill/>
          </p:spPr>
          <p:txBody>
            <a:bodyPr wrap="square" lIns="91440" tIns="45720" rIns="91440" bIns="45720" rtlCol="0" anchor="t">
              <a:spAutoFit/>
            </a:bodyPr>
            <a:lstStyle/>
            <a:p>
              <a:pPr algn="just">
                <a:lnSpc>
                  <a:spcPct val="110000"/>
                </a:lnSpc>
                <a:spcAft>
                  <a:spcPts val="600"/>
                </a:spcAft>
              </a:pPr>
              <a:r>
                <a:rPr lang="en-MY" sz="1400" b="1" noProof="0" dirty="0">
                  <a:latin typeface="Arial" panose="020B0604020202020204" pitchFamily="34" charset="0"/>
                  <a:cs typeface="Arial" panose="020B0604020202020204" pitchFamily="34" charset="0"/>
                </a:rPr>
                <a:t>Greening for Growth</a:t>
              </a:r>
              <a:endParaRPr lang="en-MY" sz="1200" noProof="0" dirty="0">
                <a:latin typeface="Arial" panose="020B0604020202020204" pitchFamily="34" charset="0"/>
                <a:cs typeface="Arial" panose="020B0604020202020204" pitchFamily="34" charset="0"/>
              </a:endParaRPr>
            </a:p>
            <a:p>
              <a:pPr algn="just">
                <a:lnSpc>
                  <a:spcPct val="110000"/>
                </a:lnSpc>
                <a:spcAft>
                  <a:spcPts val="600"/>
                </a:spcAft>
              </a:pPr>
              <a:r>
                <a:rPr lang="en-MY" sz="1200" noProof="0" dirty="0">
                  <a:solidFill>
                    <a:schemeClr val="tx1">
                      <a:lumMod val="50000"/>
                      <a:lumOff val="50000"/>
                    </a:schemeClr>
                  </a:solidFill>
                  <a:latin typeface="Arial" panose="020B0604020202020204" pitchFamily="34" charset="0"/>
                  <a:cs typeface="Arial" panose="020B0604020202020204" pitchFamily="34" charset="0"/>
                </a:rPr>
                <a:t>Carbon tax is set for implementation in 2026. Low Carbon Transition Facility (LCTF) - financing amount, tenure and financing rate; incentives and invest in green innovation, sustainable technologies and green skillset.</a:t>
              </a:r>
            </a:p>
          </p:txBody>
        </p:sp>
        <p:grpSp>
          <p:nvGrpSpPr>
            <p:cNvPr id="20" name="Group 19">
              <a:extLst>
                <a:ext uri="{FF2B5EF4-FFF2-40B4-BE49-F238E27FC236}">
                  <a16:creationId xmlns:a16="http://schemas.microsoft.com/office/drawing/2014/main" id="{86CF7E18-FAE6-14C3-5A60-B6120C5EAFAE}"/>
                </a:ext>
              </a:extLst>
            </p:cNvPr>
            <p:cNvGrpSpPr/>
            <p:nvPr/>
          </p:nvGrpSpPr>
          <p:grpSpPr>
            <a:xfrm>
              <a:off x="11643360" y="3735970"/>
              <a:ext cx="548640" cy="457200"/>
              <a:chOff x="11643360" y="1737360"/>
              <a:chExt cx="548640" cy="457200"/>
            </a:xfrm>
          </p:grpSpPr>
          <p:sp>
            <p:nvSpPr>
              <p:cNvPr id="21" name="Rectangle: Top Corners Rounded 20">
                <a:extLst>
                  <a:ext uri="{FF2B5EF4-FFF2-40B4-BE49-F238E27FC236}">
                    <a16:creationId xmlns:a16="http://schemas.microsoft.com/office/drawing/2014/main" id="{44313093-50B4-CEEA-AB78-7B0DAED066CF}"/>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22" name="Oval 21">
                <a:extLst>
                  <a:ext uri="{FF2B5EF4-FFF2-40B4-BE49-F238E27FC236}">
                    <a16:creationId xmlns:a16="http://schemas.microsoft.com/office/drawing/2014/main" id="{A9A7E461-7411-EF37-38DB-115C536E8CE2}"/>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228600" rtl="0" eaLnBrk="1" fontAlgn="auto" latinLnBrk="0" hangingPunct="0">
                  <a:lnSpc>
                    <a:spcPct val="100000"/>
                  </a:lnSpc>
                  <a:spcBef>
                    <a:spcPts val="0"/>
                  </a:spcBef>
                  <a:spcAft>
                    <a:spcPts val="0"/>
                  </a:spcAft>
                  <a:buClrTx/>
                  <a:buSzTx/>
                  <a:buFontTx/>
                  <a:buNone/>
                  <a:tabLst/>
                  <a:defRPr/>
                </a:pPr>
                <a:r>
                  <a:rPr lang="en-US" sz="1400" b="1" dirty="0">
                    <a:solidFill>
                      <a:prstClr val="black"/>
                    </a:solidFill>
                    <a:latin typeface="Arial" pitchFamily="34" charset="0"/>
                    <a:ea typeface="宋体" pitchFamily="2" charset="-122"/>
                  </a:rPr>
                  <a:t>4</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grpSp>
        <p:nvGrpSpPr>
          <p:cNvPr id="31" name="Group 30">
            <a:extLst>
              <a:ext uri="{FF2B5EF4-FFF2-40B4-BE49-F238E27FC236}">
                <a16:creationId xmlns:a16="http://schemas.microsoft.com/office/drawing/2014/main" id="{5D6F0495-64CF-CDDA-9E1C-17313074B9C6}"/>
              </a:ext>
            </a:extLst>
          </p:cNvPr>
          <p:cNvGrpSpPr/>
          <p:nvPr/>
        </p:nvGrpSpPr>
        <p:grpSpPr>
          <a:xfrm>
            <a:off x="3657600" y="4443984"/>
            <a:ext cx="8534400" cy="796821"/>
            <a:chOff x="3657600" y="4389120"/>
            <a:chExt cx="8534400" cy="796821"/>
          </a:xfrm>
        </p:grpSpPr>
        <p:sp>
          <p:nvSpPr>
            <p:cNvPr id="8" name="TextBox 7">
              <a:extLst>
                <a:ext uri="{FF2B5EF4-FFF2-40B4-BE49-F238E27FC236}">
                  <a16:creationId xmlns:a16="http://schemas.microsoft.com/office/drawing/2014/main" id="{11712393-DD64-4C2E-E3E7-2FF6E3CDB638}"/>
                </a:ext>
              </a:extLst>
            </p:cNvPr>
            <p:cNvSpPr txBox="1"/>
            <p:nvPr/>
          </p:nvSpPr>
          <p:spPr>
            <a:xfrm>
              <a:off x="3657600" y="4389120"/>
              <a:ext cx="7863840" cy="796821"/>
            </a:xfrm>
            <a:prstGeom prst="rect">
              <a:avLst/>
            </a:prstGeom>
            <a:noFill/>
          </p:spPr>
          <p:txBody>
            <a:bodyPr wrap="square" lIns="91440" tIns="45720" rIns="91440" bIns="45720" rtlCol="0" anchor="t">
              <a:spAutoFit/>
            </a:bodyPr>
            <a:lstStyle/>
            <a:p>
              <a:pPr algn="just">
                <a:lnSpc>
                  <a:spcPct val="110000"/>
                </a:lnSpc>
                <a:spcAft>
                  <a:spcPts val="600"/>
                </a:spcAft>
              </a:pPr>
              <a:r>
                <a:rPr lang="en-MY" sz="1400" b="1" noProof="0" dirty="0">
                  <a:latin typeface="Arial" panose="020B0604020202020204" pitchFamily="34" charset="0"/>
                  <a:cs typeface="Arial" panose="020B0604020202020204" pitchFamily="34" charset="0"/>
                </a:rPr>
                <a:t>Future-proofing for the Digital Economy</a:t>
              </a:r>
              <a:endParaRPr lang="en-MY" sz="1200" noProof="0" dirty="0">
                <a:latin typeface="Arial" panose="020B0604020202020204" pitchFamily="34" charset="0"/>
                <a:cs typeface="Arial" panose="020B0604020202020204" pitchFamily="34" charset="0"/>
              </a:endParaRPr>
            </a:p>
            <a:p>
              <a:pPr algn="just">
                <a:lnSpc>
                  <a:spcPct val="110000"/>
                </a:lnSpc>
                <a:spcAft>
                  <a:spcPts val="600"/>
                </a:spcAft>
              </a:pPr>
              <a:r>
                <a:rPr lang="en-MY" sz="1200" noProof="0" dirty="0">
                  <a:solidFill>
                    <a:schemeClr val="tx1">
                      <a:lumMod val="50000"/>
                      <a:lumOff val="50000"/>
                    </a:schemeClr>
                  </a:solidFill>
                  <a:latin typeface="Arial" panose="020B0604020202020204" pitchFamily="34" charset="0"/>
                  <a:cs typeface="Arial" panose="020B0604020202020204" pitchFamily="34" charset="0"/>
                </a:rPr>
                <a:t>The formulation of the AI Technology Action Plan 2026–2030; Addressing the digital gap between SMEs and larger companies through strategic partnerships and tailored support.</a:t>
              </a:r>
            </a:p>
          </p:txBody>
        </p:sp>
        <p:grpSp>
          <p:nvGrpSpPr>
            <p:cNvPr id="23" name="Group 22">
              <a:extLst>
                <a:ext uri="{FF2B5EF4-FFF2-40B4-BE49-F238E27FC236}">
                  <a16:creationId xmlns:a16="http://schemas.microsoft.com/office/drawing/2014/main" id="{52EA00BF-BF79-D6E7-B4C5-6A72BCAEAC47}"/>
                </a:ext>
              </a:extLst>
            </p:cNvPr>
            <p:cNvGrpSpPr/>
            <p:nvPr/>
          </p:nvGrpSpPr>
          <p:grpSpPr>
            <a:xfrm>
              <a:off x="11643360" y="4558930"/>
              <a:ext cx="548640" cy="457200"/>
              <a:chOff x="11643360" y="1737360"/>
              <a:chExt cx="548640" cy="457200"/>
            </a:xfrm>
          </p:grpSpPr>
          <p:sp>
            <p:nvSpPr>
              <p:cNvPr id="24" name="Rectangle: Top Corners Rounded 23">
                <a:extLst>
                  <a:ext uri="{FF2B5EF4-FFF2-40B4-BE49-F238E27FC236}">
                    <a16:creationId xmlns:a16="http://schemas.microsoft.com/office/drawing/2014/main" id="{5604B4D3-3903-37A5-680A-00621CFECB2E}"/>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25" name="Oval 24">
                <a:extLst>
                  <a:ext uri="{FF2B5EF4-FFF2-40B4-BE49-F238E27FC236}">
                    <a16:creationId xmlns:a16="http://schemas.microsoft.com/office/drawing/2014/main" id="{F6B6148B-C4B8-B5F5-05B9-DA11A5101CCC}"/>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228600" rtl="0" eaLnBrk="1" fontAlgn="auto" latinLnBrk="0" hangingPunct="0">
                  <a:lnSpc>
                    <a:spcPct val="100000"/>
                  </a:lnSpc>
                  <a:spcBef>
                    <a:spcPts val="0"/>
                  </a:spcBef>
                  <a:spcAft>
                    <a:spcPts val="0"/>
                  </a:spcAft>
                  <a:buClrTx/>
                  <a:buSzTx/>
                  <a:buFontTx/>
                  <a:buNone/>
                  <a:tabLst/>
                  <a:defRPr/>
                </a:pPr>
                <a:r>
                  <a:rPr lang="en-US" sz="1400" b="1" dirty="0">
                    <a:solidFill>
                      <a:prstClr val="black"/>
                    </a:solidFill>
                    <a:latin typeface="Arial" pitchFamily="34" charset="0"/>
                    <a:ea typeface="宋体" pitchFamily="2" charset="-122"/>
                  </a:rPr>
                  <a:t>5</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grpSp>
        <p:nvGrpSpPr>
          <p:cNvPr id="30" name="Group 29">
            <a:extLst>
              <a:ext uri="{FF2B5EF4-FFF2-40B4-BE49-F238E27FC236}">
                <a16:creationId xmlns:a16="http://schemas.microsoft.com/office/drawing/2014/main" id="{D69167E9-FD22-4012-E2A5-5E7386BF3610}"/>
              </a:ext>
            </a:extLst>
          </p:cNvPr>
          <p:cNvGrpSpPr/>
          <p:nvPr/>
        </p:nvGrpSpPr>
        <p:grpSpPr>
          <a:xfrm>
            <a:off x="3657600" y="5303520"/>
            <a:ext cx="8534400" cy="999954"/>
            <a:chOff x="3657600" y="5212080"/>
            <a:chExt cx="8534400" cy="999954"/>
          </a:xfrm>
        </p:grpSpPr>
        <p:sp>
          <p:nvSpPr>
            <p:cNvPr id="9" name="TextBox 8">
              <a:extLst>
                <a:ext uri="{FF2B5EF4-FFF2-40B4-BE49-F238E27FC236}">
                  <a16:creationId xmlns:a16="http://schemas.microsoft.com/office/drawing/2014/main" id="{EEE98A9A-1692-E481-A19E-A694A5690A47}"/>
                </a:ext>
              </a:extLst>
            </p:cNvPr>
            <p:cNvSpPr txBox="1"/>
            <p:nvPr/>
          </p:nvSpPr>
          <p:spPr>
            <a:xfrm>
              <a:off x="3657600" y="5212080"/>
              <a:ext cx="7863840" cy="999954"/>
            </a:xfrm>
            <a:prstGeom prst="rect">
              <a:avLst/>
            </a:prstGeom>
            <a:noFill/>
          </p:spPr>
          <p:txBody>
            <a:bodyPr wrap="square" lIns="91440" tIns="45720" rIns="91440" bIns="45720" rtlCol="0" anchor="t">
              <a:spAutoFit/>
            </a:bodyPr>
            <a:lstStyle/>
            <a:p>
              <a:pPr algn="just">
                <a:lnSpc>
                  <a:spcPct val="110000"/>
                </a:lnSpc>
                <a:spcAft>
                  <a:spcPts val="600"/>
                </a:spcAft>
              </a:pPr>
              <a:r>
                <a:rPr lang="en-MY" sz="1400" b="1" noProof="0" dirty="0">
                  <a:latin typeface="Arial" panose="020B0604020202020204" pitchFamily="34" charset="0"/>
                  <a:cs typeface="Arial" panose="020B0604020202020204" pitchFamily="34" charset="0"/>
                </a:rPr>
                <a:t>Reskilling and Upskilling </a:t>
              </a:r>
              <a:endParaRPr lang="en-MY" sz="1200" noProof="0" dirty="0">
                <a:latin typeface="Arial" panose="020B0604020202020204" pitchFamily="34" charset="0"/>
                <a:cs typeface="Arial" panose="020B0604020202020204" pitchFamily="34" charset="0"/>
              </a:endParaRPr>
            </a:p>
            <a:p>
              <a:pPr algn="just">
                <a:lnSpc>
                  <a:spcPct val="110000"/>
                </a:lnSpc>
                <a:spcAft>
                  <a:spcPts val="600"/>
                </a:spcAft>
              </a:pPr>
              <a:r>
                <a:rPr lang="en-MY" sz="1200" noProof="0" dirty="0">
                  <a:solidFill>
                    <a:schemeClr val="tx1">
                      <a:lumMod val="50000"/>
                      <a:lumOff val="50000"/>
                    </a:schemeClr>
                  </a:solidFill>
                  <a:latin typeface="Arial" panose="020B0604020202020204" pitchFamily="34" charset="0"/>
                  <a:cs typeface="Arial" panose="020B0604020202020204" pitchFamily="34" charset="0"/>
                </a:rPr>
                <a:t>Higher allocation for TVET - examining industry partnerships, curriculum changes, the integration of new and emerging technologies, and encouraging government policies. Continued allocation for skill enhancement, quality programmes and development.</a:t>
              </a:r>
            </a:p>
          </p:txBody>
        </p:sp>
        <p:grpSp>
          <p:nvGrpSpPr>
            <p:cNvPr id="26" name="Group 25">
              <a:extLst>
                <a:ext uri="{FF2B5EF4-FFF2-40B4-BE49-F238E27FC236}">
                  <a16:creationId xmlns:a16="http://schemas.microsoft.com/office/drawing/2014/main" id="{C1055FD9-F989-FB5A-5A39-46A5DC846525}"/>
                </a:ext>
              </a:extLst>
            </p:cNvPr>
            <p:cNvGrpSpPr/>
            <p:nvPr/>
          </p:nvGrpSpPr>
          <p:grpSpPr>
            <a:xfrm>
              <a:off x="11643360" y="5483457"/>
              <a:ext cx="548640" cy="457200"/>
              <a:chOff x="11643360" y="1737360"/>
              <a:chExt cx="548640" cy="457200"/>
            </a:xfrm>
          </p:grpSpPr>
          <p:sp>
            <p:nvSpPr>
              <p:cNvPr id="27" name="Rectangle: Top Corners Rounded 26">
                <a:extLst>
                  <a:ext uri="{FF2B5EF4-FFF2-40B4-BE49-F238E27FC236}">
                    <a16:creationId xmlns:a16="http://schemas.microsoft.com/office/drawing/2014/main" id="{176E7136-0DCA-F57B-EE1C-57CD9267030D}"/>
                  </a:ext>
                </a:extLst>
              </p:cNvPr>
              <p:cNvSpPr/>
              <p:nvPr/>
            </p:nvSpPr>
            <p:spPr>
              <a:xfrm rot="16200000" flipH="1">
                <a:off x="11689080" y="1691640"/>
                <a:ext cx="457200" cy="548640"/>
              </a:xfrm>
              <a:prstGeom prst="round2SameRect">
                <a:avLst>
                  <a:gd name="adj1" fmla="val 50000"/>
                  <a:gd name="adj2" fmla="val 0"/>
                </a:avLst>
              </a:prstGeom>
              <a:solidFill>
                <a:srgbClr val="3743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28" name="Oval 27">
                <a:extLst>
                  <a:ext uri="{FF2B5EF4-FFF2-40B4-BE49-F238E27FC236}">
                    <a16:creationId xmlns:a16="http://schemas.microsoft.com/office/drawing/2014/main" id="{B69CD08D-C820-76B5-9475-9CCC012D69AA}"/>
                  </a:ext>
                </a:extLst>
              </p:cNvPr>
              <p:cNvSpPr/>
              <p:nvPr/>
            </p:nvSpPr>
            <p:spPr>
              <a:xfrm>
                <a:off x="11734800" y="1805940"/>
                <a:ext cx="320040" cy="320040"/>
              </a:xfrm>
              <a:prstGeom prst="ellipse">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228600" rtl="0" eaLnBrk="1" fontAlgn="auto" latinLnBrk="0" hangingPunct="0">
                  <a:lnSpc>
                    <a:spcPct val="100000"/>
                  </a:lnSpc>
                  <a:spcBef>
                    <a:spcPts val="0"/>
                  </a:spcBef>
                  <a:spcAft>
                    <a:spcPts val="0"/>
                  </a:spcAft>
                  <a:buClrTx/>
                  <a:buSzTx/>
                  <a:buFontTx/>
                  <a:buNone/>
                  <a:tabLst/>
                  <a:defRPr/>
                </a:pPr>
                <a:r>
                  <a:rPr lang="en-US" sz="1400" b="1" dirty="0">
                    <a:solidFill>
                      <a:prstClr val="black"/>
                    </a:solidFill>
                    <a:latin typeface="Arial" pitchFamily="34" charset="0"/>
                    <a:ea typeface="宋体" pitchFamily="2" charset="-122"/>
                  </a:rPr>
                  <a:t>6</a:t>
                </a:r>
                <a:endParaRPr kumimoji="0" lang="en-MY" sz="1400" b="1"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sp>
        <p:nvSpPr>
          <p:cNvPr id="36" name="Rectangle 35">
            <a:extLst>
              <a:ext uri="{FF2B5EF4-FFF2-40B4-BE49-F238E27FC236}">
                <a16:creationId xmlns:a16="http://schemas.microsoft.com/office/drawing/2014/main" id="{2D43818B-BC08-9C66-8043-A26595C12DEE}"/>
              </a:ext>
            </a:extLst>
          </p:cNvPr>
          <p:cNvSpPr/>
          <p:nvPr/>
        </p:nvSpPr>
        <p:spPr>
          <a:xfrm>
            <a:off x="274320" y="1371600"/>
            <a:ext cx="2834640" cy="274320"/>
          </a:xfrm>
          <a:prstGeom prst="rect">
            <a:avLst/>
          </a:prstGeom>
          <a:solidFill>
            <a:srgbClr val="95373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nchorCtr="0">
            <a:noAutofit/>
          </a:bodyPr>
          <a:lstStyle/>
          <a:p>
            <a:pPr algn="just" defTabSz="228600" hangingPunct="0">
              <a:lnSpc>
                <a:spcPct val="113000"/>
              </a:lnSpc>
              <a:spcAft>
                <a:spcPts val="600"/>
              </a:spcAft>
            </a:pPr>
            <a:endParaRPr lang="en-MY" sz="1400" b="1" noProof="0" dirty="0">
              <a:solidFill>
                <a:schemeClr val="tx1"/>
              </a:solidFill>
              <a:latin typeface="Arial" pitchFamily="34" charset="0"/>
              <a:ea typeface="宋体" pitchFamily="2" charset="-122"/>
            </a:endParaRPr>
          </a:p>
        </p:txBody>
      </p:sp>
      <p:sp>
        <p:nvSpPr>
          <p:cNvPr id="37" name="Rectangle 36">
            <a:extLst>
              <a:ext uri="{FF2B5EF4-FFF2-40B4-BE49-F238E27FC236}">
                <a16:creationId xmlns:a16="http://schemas.microsoft.com/office/drawing/2014/main" id="{F80A39BA-5506-8A95-902A-06E01EFC6E56}"/>
              </a:ext>
            </a:extLst>
          </p:cNvPr>
          <p:cNvSpPr/>
          <p:nvPr/>
        </p:nvSpPr>
        <p:spPr>
          <a:xfrm>
            <a:off x="274320" y="5437736"/>
            <a:ext cx="2834640" cy="274320"/>
          </a:xfrm>
          <a:prstGeom prst="rect">
            <a:avLst/>
          </a:prstGeom>
          <a:solidFill>
            <a:srgbClr val="DBB3B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nchorCtr="0">
            <a:noAutofit/>
          </a:bodyPr>
          <a:lstStyle/>
          <a:p>
            <a:pPr algn="just" defTabSz="228600" hangingPunct="0">
              <a:lnSpc>
                <a:spcPct val="113000"/>
              </a:lnSpc>
              <a:spcAft>
                <a:spcPts val="600"/>
              </a:spcAft>
            </a:pPr>
            <a:endParaRPr lang="en-MY" sz="1400" b="1"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53771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4564D118-D247-6E9B-1B0D-172A8E40BEEB}"/>
              </a:ext>
            </a:extLst>
          </p:cNvPr>
          <p:cNvGrpSpPr/>
          <p:nvPr/>
        </p:nvGrpSpPr>
        <p:grpSpPr>
          <a:xfrm>
            <a:off x="6126480" y="4572000"/>
            <a:ext cx="2468880" cy="1371600"/>
            <a:chOff x="274320" y="1097280"/>
            <a:chExt cx="2468880" cy="1371600"/>
          </a:xfrm>
        </p:grpSpPr>
        <p:sp>
          <p:nvSpPr>
            <p:cNvPr id="65" name="Rectangle 64">
              <a:extLst>
                <a:ext uri="{FF2B5EF4-FFF2-40B4-BE49-F238E27FC236}">
                  <a16:creationId xmlns:a16="http://schemas.microsoft.com/office/drawing/2014/main" id="{9FFBA65B-8B72-FA42-F399-40B9274925E4}"/>
                </a:ext>
              </a:extLst>
            </p:cNvPr>
            <p:cNvSpPr/>
            <p:nvPr/>
          </p:nvSpPr>
          <p:spPr>
            <a:xfrm>
              <a:off x="457200" y="1371600"/>
              <a:ext cx="2286000" cy="1097280"/>
            </a:xfrm>
            <a:prstGeom prst="rect">
              <a:avLst/>
            </a:prstGeom>
            <a:blipFill dpi="0" rotWithShape="1">
              <a:blip r:embed="rId2">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66" name="Rectangle 65">
              <a:extLst>
                <a:ext uri="{FF2B5EF4-FFF2-40B4-BE49-F238E27FC236}">
                  <a16:creationId xmlns:a16="http://schemas.microsoft.com/office/drawing/2014/main" id="{5003A95A-B7ED-7A6B-73EC-1E6CB366C97C}"/>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Growing into</a:t>
              </a:r>
            </a:p>
            <a:p>
              <a:pPr defTabSz="228600" hangingPunct="0"/>
              <a:r>
                <a:rPr lang="en-GB" sz="1200" b="1" dirty="0">
                  <a:solidFill>
                    <a:schemeClr val="tx1"/>
                  </a:solidFill>
                  <a:latin typeface="Arial" panose="020B0604020202020204" pitchFamily="34" charset="0"/>
                  <a:cs typeface="Arial" panose="020B0604020202020204" pitchFamily="34" charset="0"/>
                </a:rPr>
                <a:t>Export Markets</a:t>
              </a:r>
            </a:p>
          </p:txBody>
        </p:sp>
      </p:grpSp>
      <p:grpSp>
        <p:nvGrpSpPr>
          <p:cNvPr id="61" name="Group 60">
            <a:extLst>
              <a:ext uri="{FF2B5EF4-FFF2-40B4-BE49-F238E27FC236}">
                <a16:creationId xmlns:a16="http://schemas.microsoft.com/office/drawing/2014/main" id="{53F6B644-D926-6B4B-F799-842D1FAD2841}"/>
              </a:ext>
            </a:extLst>
          </p:cNvPr>
          <p:cNvGrpSpPr/>
          <p:nvPr/>
        </p:nvGrpSpPr>
        <p:grpSpPr>
          <a:xfrm>
            <a:off x="3200400" y="4572000"/>
            <a:ext cx="2468880" cy="1371600"/>
            <a:chOff x="274320" y="1097280"/>
            <a:chExt cx="2468880" cy="1371600"/>
          </a:xfrm>
        </p:grpSpPr>
        <p:sp>
          <p:nvSpPr>
            <p:cNvPr id="62" name="Rectangle 61">
              <a:extLst>
                <a:ext uri="{FF2B5EF4-FFF2-40B4-BE49-F238E27FC236}">
                  <a16:creationId xmlns:a16="http://schemas.microsoft.com/office/drawing/2014/main" id="{A9FD4E4D-3B54-D5CF-5D09-1EA2479C2D0A}"/>
                </a:ext>
              </a:extLst>
            </p:cNvPr>
            <p:cNvSpPr/>
            <p:nvPr/>
          </p:nvSpPr>
          <p:spPr>
            <a:xfrm>
              <a:off x="457200" y="1371600"/>
              <a:ext cx="2286000" cy="1097280"/>
            </a:xfrm>
            <a:prstGeom prst="rect">
              <a:avLst/>
            </a:prstGeom>
            <a:blipFill dpi="0" rotWithShape="1">
              <a:blip r:embed="rId3">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63" name="Rectangle 62">
              <a:extLst>
                <a:ext uri="{FF2B5EF4-FFF2-40B4-BE49-F238E27FC236}">
                  <a16:creationId xmlns:a16="http://schemas.microsoft.com/office/drawing/2014/main" id="{D2E84671-F735-3B4A-6964-6C6ABC53976B}"/>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An integrated Single Window System</a:t>
              </a:r>
            </a:p>
          </p:txBody>
        </p:sp>
      </p:grpSp>
      <p:grpSp>
        <p:nvGrpSpPr>
          <p:cNvPr id="58" name="Group 57">
            <a:extLst>
              <a:ext uri="{FF2B5EF4-FFF2-40B4-BE49-F238E27FC236}">
                <a16:creationId xmlns:a16="http://schemas.microsoft.com/office/drawing/2014/main" id="{DBF556F4-0487-1C79-8297-8A033587886D}"/>
              </a:ext>
            </a:extLst>
          </p:cNvPr>
          <p:cNvGrpSpPr/>
          <p:nvPr/>
        </p:nvGrpSpPr>
        <p:grpSpPr>
          <a:xfrm>
            <a:off x="274320" y="4572000"/>
            <a:ext cx="2468880" cy="1371600"/>
            <a:chOff x="274320" y="1097280"/>
            <a:chExt cx="2468880" cy="1371600"/>
          </a:xfrm>
        </p:grpSpPr>
        <p:sp>
          <p:nvSpPr>
            <p:cNvPr id="59" name="Rectangle 58">
              <a:extLst>
                <a:ext uri="{FF2B5EF4-FFF2-40B4-BE49-F238E27FC236}">
                  <a16:creationId xmlns:a16="http://schemas.microsoft.com/office/drawing/2014/main" id="{D8FE1726-9F34-E28E-03CC-11DFA0CAA4AE}"/>
                </a:ext>
              </a:extLst>
            </p:cNvPr>
            <p:cNvSpPr/>
            <p:nvPr/>
          </p:nvSpPr>
          <p:spPr>
            <a:xfrm>
              <a:off x="457200" y="1371600"/>
              <a:ext cx="2286000" cy="1097280"/>
            </a:xfrm>
            <a:prstGeom prst="rect">
              <a:avLst/>
            </a:prstGeom>
            <a:blipFill dpi="0" rotWithShape="1">
              <a:blip r:embed="rId4">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60" name="Rectangle 59">
              <a:extLst>
                <a:ext uri="{FF2B5EF4-FFF2-40B4-BE49-F238E27FC236}">
                  <a16:creationId xmlns:a16="http://schemas.microsoft.com/office/drawing/2014/main" id="{78970D6D-EDC0-6FAC-7C67-6C9BBC49D9C7}"/>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Sustainable Green Energy Transition</a:t>
              </a:r>
            </a:p>
          </p:txBody>
        </p:sp>
      </p:grpSp>
      <p:grpSp>
        <p:nvGrpSpPr>
          <p:cNvPr id="55" name="Group 54">
            <a:extLst>
              <a:ext uri="{FF2B5EF4-FFF2-40B4-BE49-F238E27FC236}">
                <a16:creationId xmlns:a16="http://schemas.microsoft.com/office/drawing/2014/main" id="{17060327-E2A7-285B-EA09-B81D51EE359B}"/>
              </a:ext>
            </a:extLst>
          </p:cNvPr>
          <p:cNvGrpSpPr/>
          <p:nvPr/>
        </p:nvGrpSpPr>
        <p:grpSpPr>
          <a:xfrm>
            <a:off x="3200400" y="2834640"/>
            <a:ext cx="2468880" cy="1371600"/>
            <a:chOff x="274320" y="1097280"/>
            <a:chExt cx="2468880" cy="1371600"/>
          </a:xfrm>
        </p:grpSpPr>
        <p:sp>
          <p:nvSpPr>
            <p:cNvPr id="56" name="Rectangle 55">
              <a:extLst>
                <a:ext uri="{FF2B5EF4-FFF2-40B4-BE49-F238E27FC236}">
                  <a16:creationId xmlns:a16="http://schemas.microsoft.com/office/drawing/2014/main" id="{869BC0FF-DDB5-3FBB-3AC3-297BCF75824E}"/>
                </a:ext>
              </a:extLst>
            </p:cNvPr>
            <p:cNvSpPr/>
            <p:nvPr/>
          </p:nvSpPr>
          <p:spPr>
            <a:xfrm>
              <a:off x="457200" y="1371600"/>
              <a:ext cx="2286000" cy="1097280"/>
            </a:xfrm>
            <a:prstGeom prst="rect">
              <a:avLst/>
            </a:prstGeom>
            <a:blipFill dpi="0" rotWithShape="1">
              <a:blip r:embed="rId5">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57" name="Rectangle 56">
              <a:extLst>
                <a:ext uri="{FF2B5EF4-FFF2-40B4-BE49-F238E27FC236}">
                  <a16:creationId xmlns:a16="http://schemas.microsoft.com/office/drawing/2014/main" id="{D230BD9D-DD78-D12A-BB55-65693187E461}"/>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Empowering SMEs for AI</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52" name="Group 51">
            <a:extLst>
              <a:ext uri="{FF2B5EF4-FFF2-40B4-BE49-F238E27FC236}">
                <a16:creationId xmlns:a16="http://schemas.microsoft.com/office/drawing/2014/main" id="{F9EE3545-BF71-78A8-F302-3A3BAFAEABD4}"/>
              </a:ext>
            </a:extLst>
          </p:cNvPr>
          <p:cNvGrpSpPr/>
          <p:nvPr/>
        </p:nvGrpSpPr>
        <p:grpSpPr>
          <a:xfrm>
            <a:off x="274320" y="2834640"/>
            <a:ext cx="2468880" cy="1371600"/>
            <a:chOff x="274320" y="1097280"/>
            <a:chExt cx="2468880" cy="1371600"/>
          </a:xfrm>
        </p:grpSpPr>
        <p:sp>
          <p:nvSpPr>
            <p:cNvPr id="53" name="Rectangle 52">
              <a:extLst>
                <a:ext uri="{FF2B5EF4-FFF2-40B4-BE49-F238E27FC236}">
                  <a16:creationId xmlns:a16="http://schemas.microsoft.com/office/drawing/2014/main" id="{81EC0087-65BB-7A66-A9A5-E7B895E9A034}"/>
                </a:ext>
              </a:extLst>
            </p:cNvPr>
            <p:cNvSpPr/>
            <p:nvPr/>
          </p:nvSpPr>
          <p:spPr>
            <a:xfrm>
              <a:off x="457200" y="1371600"/>
              <a:ext cx="2286000" cy="1097280"/>
            </a:xfrm>
            <a:prstGeom prst="rect">
              <a:avLst/>
            </a:prstGeom>
            <a:blipFill dpi="0" rotWithShape="1">
              <a:blip r:embed="rId6">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54" name="Rectangle 53">
              <a:extLst>
                <a:ext uri="{FF2B5EF4-FFF2-40B4-BE49-F238E27FC236}">
                  <a16:creationId xmlns:a16="http://schemas.microsoft.com/office/drawing/2014/main" id="{33D4A507-9E92-E6B5-8DB4-B417D496390D}"/>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Enhancing R&amp;D &amp; Innovation Adoption</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sp>
        <p:nvSpPr>
          <p:cNvPr id="4" name="Text Placeholder 3">
            <a:extLst>
              <a:ext uri="{FF2B5EF4-FFF2-40B4-BE49-F238E27FC236}">
                <a16:creationId xmlns:a16="http://schemas.microsoft.com/office/drawing/2014/main" id="{DC8CCDC8-8DE8-967F-6519-06883682D01C}"/>
              </a:ext>
            </a:extLst>
          </p:cNvPr>
          <p:cNvSpPr>
            <a:spLocks noGrp="1"/>
          </p:cNvSpPr>
          <p:nvPr>
            <p:ph type="body" sz="quarter" idx="11"/>
          </p:nvPr>
        </p:nvSpPr>
        <p:spPr>
          <a:xfrm>
            <a:off x="182880" y="548640"/>
            <a:ext cx="3636224" cy="310919"/>
          </a:xfrm>
        </p:spPr>
        <p:txBody>
          <a:bodyPr/>
          <a:lstStyle/>
          <a:p>
            <a:pPr marL="0" indent="0">
              <a:buNone/>
            </a:pPr>
            <a:r>
              <a:rPr lang="en-GB" sz="1400" i="1" dirty="0"/>
              <a:t>A total of twelve (12) priorities</a:t>
            </a:r>
          </a:p>
        </p:txBody>
      </p:sp>
      <p:sp>
        <p:nvSpPr>
          <p:cNvPr id="3" name="Text Placeholder 2">
            <a:extLst>
              <a:ext uri="{FF2B5EF4-FFF2-40B4-BE49-F238E27FC236}">
                <a16:creationId xmlns:a16="http://schemas.microsoft.com/office/drawing/2014/main" id="{9D12AE73-7989-8AC8-8685-B977A43F4843}"/>
              </a:ext>
            </a:extLst>
          </p:cNvPr>
          <p:cNvSpPr>
            <a:spLocks noGrp="1"/>
          </p:cNvSpPr>
          <p:nvPr>
            <p:ph type="body" sz="quarter" idx="10"/>
          </p:nvPr>
        </p:nvSpPr>
        <p:spPr/>
        <p:txBody>
          <a:bodyPr/>
          <a:lstStyle/>
          <a:p>
            <a:r>
              <a:rPr lang="en-GB" dirty="0"/>
              <a:t>Budget 2026 – </a:t>
            </a:r>
            <a:r>
              <a:rPr lang="en-US" dirty="0"/>
              <a:t>Enhancing Drivers of Economic Growth and Transformation</a:t>
            </a:r>
            <a:endParaRPr lang="en-GB" dirty="0"/>
          </a:p>
        </p:txBody>
      </p:sp>
      <p:grpSp>
        <p:nvGrpSpPr>
          <p:cNvPr id="10" name="Group 9">
            <a:extLst>
              <a:ext uri="{FF2B5EF4-FFF2-40B4-BE49-F238E27FC236}">
                <a16:creationId xmlns:a16="http://schemas.microsoft.com/office/drawing/2014/main" id="{63E450EB-89EF-7D2F-C3F2-924CF7754CF4}"/>
              </a:ext>
            </a:extLst>
          </p:cNvPr>
          <p:cNvGrpSpPr/>
          <p:nvPr/>
        </p:nvGrpSpPr>
        <p:grpSpPr>
          <a:xfrm>
            <a:off x="274320" y="1097280"/>
            <a:ext cx="2468880" cy="1371600"/>
            <a:chOff x="274320" y="1097280"/>
            <a:chExt cx="2468880" cy="1371600"/>
          </a:xfrm>
        </p:grpSpPr>
        <p:sp>
          <p:nvSpPr>
            <p:cNvPr id="9" name="Rectangle 8">
              <a:extLst>
                <a:ext uri="{FF2B5EF4-FFF2-40B4-BE49-F238E27FC236}">
                  <a16:creationId xmlns:a16="http://schemas.microsoft.com/office/drawing/2014/main" id="{2C920545-CC2B-CD5D-3659-73F01817CFA0}"/>
                </a:ext>
              </a:extLst>
            </p:cNvPr>
            <p:cNvSpPr/>
            <p:nvPr/>
          </p:nvSpPr>
          <p:spPr>
            <a:xfrm>
              <a:off x="457200" y="1371600"/>
              <a:ext cx="2286000" cy="1097280"/>
            </a:xfrm>
            <a:prstGeom prst="rect">
              <a:avLst/>
            </a:prstGeom>
            <a:blipFill dpi="0" rotWithShape="1">
              <a:blip r:embed="rId7">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5" name="Rectangle 4">
              <a:extLst>
                <a:ext uri="{FF2B5EF4-FFF2-40B4-BE49-F238E27FC236}">
                  <a16:creationId xmlns:a16="http://schemas.microsoft.com/office/drawing/2014/main" id="{DFFB489C-2526-7BAD-D1B4-01DC8169CA55}"/>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Enhancing Sumbangan</a:t>
              </a:r>
            </a:p>
            <a:p>
              <a:pPr defTabSz="228600" hangingPunct="0"/>
              <a:r>
                <a:rPr lang="en-GB" sz="1200" b="1" dirty="0">
                  <a:solidFill>
                    <a:schemeClr val="tx1"/>
                  </a:solidFill>
                  <a:latin typeface="Arial" panose="020B0604020202020204" pitchFamily="34" charset="0"/>
                  <a:cs typeface="Arial" panose="020B0604020202020204" pitchFamily="34" charset="0"/>
                </a:rPr>
                <a:t>Asas Rahmah (SARA)</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20" name="Group 19">
            <a:extLst>
              <a:ext uri="{FF2B5EF4-FFF2-40B4-BE49-F238E27FC236}">
                <a16:creationId xmlns:a16="http://schemas.microsoft.com/office/drawing/2014/main" id="{B796A31C-4F40-16D7-0AF7-E9A22D1B9E85}"/>
              </a:ext>
            </a:extLst>
          </p:cNvPr>
          <p:cNvGrpSpPr/>
          <p:nvPr/>
        </p:nvGrpSpPr>
        <p:grpSpPr>
          <a:xfrm>
            <a:off x="3200400" y="1097280"/>
            <a:ext cx="2468880" cy="1371600"/>
            <a:chOff x="274320" y="1097280"/>
            <a:chExt cx="2468880" cy="1371600"/>
          </a:xfrm>
        </p:grpSpPr>
        <p:sp>
          <p:nvSpPr>
            <p:cNvPr id="21" name="Rectangle 20">
              <a:extLst>
                <a:ext uri="{FF2B5EF4-FFF2-40B4-BE49-F238E27FC236}">
                  <a16:creationId xmlns:a16="http://schemas.microsoft.com/office/drawing/2014/main" id="{9D444AEC-1148-6A92-CF69-5A2833036836}"/>
                </a:ext>
              </a:extLst>
            </p:cNvPr>
            <p:cNvSpPr/>
            <p:nvPr/>
          </p:nvSpPr>
          <p:spPr>
            <a:xfrm>
              <a:off x="457200" y="1371600"/>
              <a:ext cx="2286000" cy="1097280"/>
            </a:xfrm>
            <a:prstGeom prst="rect">
              <a:avLst/>
            </a:prstGeom>
            <a:blipFill dpi="0" rotWithShape="1">
              <a:blip r:embed="rId8">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22" name="Rectangle 21">
              <a:extLst>
                <a:ext uri="{FF2B5EF4-FFF2-40B4-BE49-F238E27FC236}">
                  <a16:creationId xmlns:a16="http://schemas.microsoft.com/office/drawing/2014/main" id="{0FE2E813-658A-B1AD-4019-392AEE1169F2}"/>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RON95 Fuel Subsidy Rationalisation</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23" name="Group 22">
            <a:extLst>
              <a:ext uri="{FF2B5EF4-FFF2-40B4-BE49-F238E27FC236}">
                <a16:creationId xmlns:a16="http://schemas.microsoft.com/office/drawing/2014/main" id="{95BC9F33-5478-977F-3389-3E62D86CC358}"/>
              </a:ext>
            </a:extLst>
          </p:cNvPr>
          <p:cNvGrpSpPr/>
          <p:nvPr/>
        </p:nvGrpSpPr>
        <p:grpSpPr>
          <a:xfrm>
            <a:off x="6126480" y="1097280"/>
            <a:ext cx="2468880" cy="1371600"/>
            <a:chOff x="274320" y="1097280"/>
            <a:chExt cx="2468880" cy="1371600"/>
          </a:xfrm>
        </p:grpSpPr>
        <p:sp>
          <p:nvSpPr>
            <p:cNvPr id="24" name="Rectangle 23">
              <a:extLst>
                <a:ext uri="{FF2B5EF4-FFF2-40B4-BE49-F238E27FC236}">
                  <a16:creationId xmlns:a16="http://schemas.microsoft.com/office/drawing/2014/main" id="{9F3B6111-E409-BA1E-26AA-E7242CD75041}"/>
                </a:ext>
              </a:extLst>
            </p:cNvPr>
            <p:cNvSpPr/>
            <p:nvPr/>
          </p:nvSpPr>
          <p:spPr>
            <a:xfrm>
              <a:off x="457200" y="1371600"/>
              <a:ext cx="2286000" cy="1097280"/>
            </a:xfrm>
            <a:prstGeom prst="rect">
              <a:avLst/>
            </a:prstGeom>
            <a:blipFill dpi="0" rotWithShape="1">
              <a:blip r:embed="rId9">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25" name="Rectangle 24">
              <a:extLst>
                <a:ext uri="{FF2B5EF4-FFF2-40B4-BE49-F238E27FC236}">
                  <a16:creationId xmlns:a16="http://schemas.microsoft.com/office/drawing/2014/main" id="{0DCD4A52-F4B7-5290-7CE2-39FB78DE4C8A}"/>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Review of Sales Tax</a:t>
              </a:r>
            </a:p>
            <a:p>
              <a:pPr defTabSz="228600" hangingPunct="0"/>
              <a:r>
                <a:rPr lang="en-GB" sz="1200" b="1" dirty="0">
                  <a:solidFill>
                    <a:schemeClr val="tx1"/>
                  </a:solidFill>
                  <a:latin typeface="Arial" panose="020B0604020202020204" pitchFamily="34" charset="0"/>
                  <a:cs typeface="Arial" panose="020B0604020202020204" pitchFamily="34" charset="0"/>
                </a:rPr>
                <a:t>&amp; Service Tax (SST)</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26" name="Group 25">
            <a:extLst>
              <a:ext uri="{FF2B5EF4-FFF2-40B4-BE49-F238E27FC236}">
                <a16:creationId xmlns:a16="http://schemas.microsoft.com/office/drawing/2014/main" id="{B0753276-B341-267A-7BCF-800B4D08EE05}"/>
              </a:ext>
            </a:extLst>
          </p:cNvPr>
          <p:cNvGrpSpPr/>
          <p:nvPr/>
        </p:nvGrpSpPr>
        <p:grpSpPr>
          <a:xfrm>
            <a:off x="9052560" y="1097280"/>
            <a:ext cx="2468880" cy="1371600"/>
            <a:chOff x="274320" y="1097280"/>
            <a:chExt cx="2468880" cy="1371600"/>
          </a:xfrm>
        </p:grpSpPr>
        <p:sp>
          <p:nvSpPr>
            <p:cNvPr id="27" name="Rectangle 26">
              <a:extLst>
                <a:ext uri="{FF2B5EF4-FFF2-40B4-BE49-F238E27FC236}">
                  <a16:creationId xmlns:a16="http://schemas.microsoft.com/office/drawing/2014/main" id="{392A1303-F24E-EA63-2639-AC739D0FFBBA}"/>
                </a:ext>
              </a:extLst>
            </p:cNvPr>
            <p:cNvSpPr/>
            <p:nvPr/>
          </p:nvSpPr>
          <p:spPr>
            <a:xfrm>
              <a:off x="457200" y="1371600"/>
              <a:ext cx="2286000" cy="1097280"/>
            </a:xfrm>
            <a:prstGeom prst="rect">
              <a:avLst/>
            </a:prstGeom>
            <a:blipFill dpi="0" rotWithShape="1">
              <a:blip r:embed="rId10">
                <a:alphaModFix amt="50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28" name="Rectangle 27">
              <a:extLst>
                <a:ext uri="{FF2B5EF4-FFF2-40B4-BE49-F238E27FC236}">
                  <a16:creationId xmlns:a16="http://schemas.microsoft.com/office/drawing/2014/main" id="{FC90C030-5B0E-66E2-8804-5817BAD6092B}"/>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A Competitive Tax &amp; Friendly Investment Landscape</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32" name="Group 31">
            <a:extLst>
              <a:ext uri="{FF2B5EF4-FFF2-40B4-BE49-F238E27FC236}">
                <a16:creationId xmlns:a16="http://schemas.microsoft.com/office/drawing/2014/main" id="{631B9BD7-2E2A-29D1-F498-50A5F1A9FC05}"/>
              </a:ext>
            </a:extLst>
          </p:cNvPr>
          <p:cNvGrpSpPr/>
          <p:nvPr/>
        </p:nvGrpSpPr>
        <p:grpSpPr>
          <a:xfrm>
            <a:off x="6126480" y="2834640"/>
            <a:ext cx="2468880" cy="1371600"/>
            <a:chOff x="274320" y="1097280"/>
            <a:chExt cx="2468880" cy="1371600"/>
          </a:xfrm>
        </p:grpSpPr>
        <p:sp>
          <p:nvSpPr>
            <p:cNvPr id="33" name="Rectangle 32">
              <a:extLst>
                <a:ext uri="{FF2B5EF4-FFF2-40B4-BE49-F238E27FC236}">
                  <a16:creationId xmlns:a16="http://schemas.microsoft.com/office/drawing/2014/main" id="{8C83DF37-8448-51AD-868F-989188C33645}"/>
                </a:ext>
              </a:extLst>
            </p:cNvPr>
            <p:cNvSpPr/>
            <p:nvPr/>
          </p:nvSpPr>
          <p:spPr>
            <a:xfrm>
              <a:off x="457200" y="1371600"/>
              <a:ext cx="2286000" cy="1097280"/>
            </a:xfrm>
            <a:prstGeom prst="rect">
              <a:avLst/>
            </a:prstGeom>
            <a:blipFill dpi="0" rotWithShape="1">
              <a:blip r:embed="rId11">
                <a:alphaModFix amt="51000"/>
                <a:extLst>
                  <a:ext uri="{96DAC541-7B7A-43D3-8B79-37D633B846F1}">
                    <asvg:svgBlip xmlns:asvg="http://schemas.microsoft.com/office/drawing/2016/SVG/main" r:embed="rId12"/>
                  </a:ext>
                </a:extLst>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34" name="Rectangle 33">
              <a:extLst>
                <a:ext uri="{FF2B5EF4-FFF2-40B4-BE49-F238E27FC236}">
                  <a16:creationId xmlns:a16="http://schemas.microsoft.com/office/drawing/2014/main" id="{FE125956-A484-B347-716A-09A1B9E78C97}"/>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Reskilling &amp; Upskilling for Future-Proof Workforce</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35" name="Group 34">
            <a:extLst>
              <a:ext uri="{FF2B5EF4-FFF2-40B4-BE49-F238E27FC236}">
                <a16:creationId xmlns:a16="http://schemas.microsoft.com/office/drawing/2014/main" id="{C7857CF4-3CCA-F2E4-2BB6-ABF86FC2D4EC}"/>
              </a:ext>
            </a:extLst>
          </p:cNvPr>
          <p:cNvGrpSpPr/>
          <p:nvPr/>
        </p:nvGrpSpPr>
        <p:grpSpPr>
          <a:xfrm>
            <a:off x="9052560" y="2834639"/>
            <a:ext cx="2468880" cy="1371601"/>
            <a:chOff x="274320" y="1097279"/>
            <a:chExt cx="2468880" cy="1371601"/>
          </a:xfrm>
        </p:grpSpPr>
        <p:sp>
          <p:nvSpPr>
            <p:cNvPr id="36" name="Rectangle 35">
              <a:extLst>
                <a:ext uri="{FF2B5EF4-FFF2-40B4-BE49-F238E27FC236}">
                  <a16:creationId xmlns:a16="http://schemas.microsoft.com/office/drawing/2014/main" id="{13C99D9D-9386-BFA5-D475-93EF3B84628A}"/>
                </a:ext>
              </a:extLst>
            </p:cNvPr>
            <p:cNvSpPr/>
            <p:nvPr/>
          </p:nvSpPr>
          <p:spPr>
            <a:xfrm>
              <a:off x="457200" y="1371600"/>
              <a:ext cx="2286000" cy="1097280"/>
            </a:xfrm>
            <a:prstGeom prst="rect">
              <a:avLst/>
            </a:prstGeom>
            <a:blipFill dpi="0" rotWithShape="1">
              <a:blip r:embed="rId13">
                <a:alphaModFix amt="51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37" name="Rectangle 36">
              <a:extLst>
                <a:ext uri="{FF2B5EF4-FFF2-40B4-BE49-F238E27FC236}">
                  <a16:creationId xmlns:a16="http://schemas.microsoft.com/office/drawing/2014/main" id="{C01FCE00-4EBF-7FF3-AA4A-A51CCFAD9264}"/>
                </a:ext>
              </a:extLst>
            </p:cNvPr>
            <p:cNvSpPr/>
            <p:nvPr/>
          </p:nvSpPr>
          <p:spPr>
            <a:xfrm>
              <a:off x="274320" y="1097279"/>
              <a:ext cx="2286000" cy="466344"/>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Strengthening Foreign Workers Management</a:t>
              </a:r>
              <a:endParaRPr lang="en-GB" sz="1200" b="1" dirty="0">
                <a:solidFill>
                  <a:schemeClr val="tx1"/>
                </a:solidFill>
                <a:latin typeface="Arial" panose="020B0604020202020204" pitchFamily="34" charset="0"/>
                <a:ea typeface="宋体" pitchFamily="2" charset="-122"/>
                <a:cs typeface="Arial" panose="020B0604020202020204" pitchFamily="34" charset="0"/>
              </a:endParaRPr>
            </a:p>
          </p:txBody>
        </p:sp>
      </p:grpSp>
      <p:grpSp>
        <p:nvGrpSpPr>
          <p:cNvPr id="8" name="Group 7">
            <a:extLst>
              <a:ext uri="{FF2B5EF4-FFF2-40B4-BE49-F238E27FC236}">
                <a16:creationId xmlns:a16="http://schemas.microsoft.com/office/drawing/2014/main" id="{68DF5672-52F0-DE3D-9985-667AF6A513CE}"/>
              </a:ext>
            </a:extLst>
          </p:cNvPr>
          <p:cNvGrpSpPr/>
          <p:nvPr/>
        </p:nvGrpSpPr>
        <p:grpSpPr>
          <a:xfrm>
            <a:off x="9052560" y="4572000"/>
            <a:ext cx="2468880" cy="1371600"/>
            <a:chOff x="274320" y="1097280"/>
            <a:chExt cx="2468880" cy="1371600"/>
          </a:xfrm>
        </p:grpSpPr>
        <p:sp>
          <p:nvSpPr>
            <p:cNvPr id="14" name="Rectangle 13">
              <a:extLst>
                <a:ext uri="{FF2B5EF4-FFF2-40B4-BE49-F238E27FC236}">
                  <a16:creationId xmlns:a16="http://schemas.microsoft.com/office/drawing/2014/main" id="{EFA4FF72-17BB-BF33-5EB4-8689CEE4404A}"/>
                </a:ext>
              </a:extLst>
            </p:cNvPr>
            <p:cNvSpPr/>
            <p:nvPr/>
          </p:nvSpPr>
          <p:spPr>
            <a:xfrm>
              <a:off x="457200" y="1371600"/>
              <a:ext cx="2286000" cy="1097280"/>
            </a:xfrm>
            <a:prstGeom prst="rect">
              <a:avLst/>
            </a:prstGeom>
            <a:blipFill dpi="0" rotWithShape="1">
              <a:blip r:embed="rId14">
                <a:alphaModFix amt="51000"/>
              </a:blip>
              <a:srcRect/>
              <a:stretch>
                <a:fillRect/>
              </a:stretch>
            </a:blipFill>
            <a:ln w="6350">
              <a:solidFill>
                <a:srgbClr val="FFF3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sp>
          <p:nvSpPr>
            <p:cNvPr id="15" name="Rectangle 14">
              <a:extLst>
                <a:ext uri="{FF2B5EF4-FFF2-40B4-BE49-F238E27FC236}">
                  <a16:creationId xmlns:a16="http://schemas.microsoft.com/office/drawing/2014/main" id="{815ABECD-8FAC-6354-442B-004FE42033D5}"/>
                </a:ext>
              </a:extLst>
            </p:cNvPr>
            <p:cNvSpPr/>
            <p:nvPr/>
          </p:nvSpPr>
          <p:spPr>
            <a:xfrm>
              <a:off x="274320" y="1097280"/>
              <a:ext cx="2286000" cy="461665"/>
            </a:xfrm>
            <a:prstGeom prst="rect">
              <a:avLst/>
            </a:prstGeom>
            <a:solidFill>
              <a:srgbClr val="FFF3EB"/>
            </a:solidFill>
            <a:ln w="6350">
              <a:noFill/>
            </a:ln>
            <a:effectLst>
              <a:outerShdw blurRad="38100" sx="105000" sy="105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defTabSz="228600" hangingPunct="0"/>
              <a:r>
                <a:rPr lang="en-GB" sz="1200" b="1" dirty="0">
                  <a:solidFill>
                    <a:schemeClr val="tx1"/>
                  </a:solidFill>
                  <a:latin typeface="Arial" panose="020B0604020202020204" pitchFamily="34" charset="0"/>
                  <a:cs typeface="Arial" panose="020B0604020202020204" pitchFamily="34" charset="0"/>
                </a:rPr>
                <a:t>Addressing Rising Healthcare &amp; Medical Costs</a:t>
              </a:r>
            </a:p>
          </p:txBody>
        </p:sp>
      </p:grpSp>
      <p:sp>
        <p:nvSpPr>
          <p:cNvPr id="16" name="Oval 15">
            <a:extLst>
              <a:ext uri="{FF2B5EF4-FFF2-40B4-BE49-F238E27FC236}">
                <a16:creationId xmlns:a16="http://schemas.microsoft.com/office/drawing/2014/main" id="{75EE87C4-AD42-67EC-880A-754214233E71}"/>
              </a:ext>
            </a:extLst>
          </p:cNvPr>
          <p:cNvSpPr/>
          <p:nvPr/>
        </p:nvSpPr>
        <p:spPr>
          <a:xfrm>
            <a:off x="2468880" y="109728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1</a:t>
            </a:r>
          </a:p>
        </p:txBody>
      </p:sp>
      <p:sp>
        <p:nvSpPr>
          <p:cNvPr id="17" name="Oval 16">
            <a:extLst>
              <a:ext uri="{FF2B5EF4-FFF2-40B4-BE49-F238E27FC236}">
                <a16:creationId xmlns:a16="http://schemas.microsoft.com/office/drawing/2014/main" id="{B629F239-D033-3D7F-E7B6-54361B9B72C1}"/>
              </a:ext>
            </a:extLst>
          </p:cNvPr>
          <p:cNvSpPr/>
          <p:nvPr/>
        </p:nvSpPr>
        <p:spPr>
          <a:xfrm>
            <a:off x="5394960" y="1094941"/>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2</a:t>
            </a:r>
          </a:p>
        </p:txBody>
      </p:sp>
      <p:sp>
        <p:nvSpPr>
          <p:cNvPr id="18" name="Oval 17">
            <a:extLst>
              <a:ext uri="{FF2B5EF4-FFF2-40B4-BE49-F238E27FC236}">
                <a16:creationId xmlns:a16="http://schemas.microsoft.com/office/drawing/2014/main" id="{3D830866-A44D-74E1-515E-38BBF0B3E522}"/>
              </a:ext>
            </a:extLst>
          </p:cNvPr>
          <p:cNvSpPr/>
          <p:nvPr/>
        </p:nvSpPr>
        <p:spPr>
          <a:xfrm>
            <a:off x="8321040" y="109728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3</a:t>
            </a:r>
          </a:p>
        </p:txBody>
      </p:sp>
      <p:sp>
        <p:nvSpPr>
          <p:cNvPr id="19" name="Oval 18">
            <a:extLst>
              <a:ext uri="{FF2B5EF4-FFF2-40B4-BE49-F238E27FC236}">
                <a16:creationId xmlns:a16="http://schemas.microsoft.com/office/drawing/2014/main" id="{8728F99C-3F83-7F4F-E3E7-A103D3A4493D}"/>
              </a:ext>
            </a:extLst>
          </p:cNvPr>
          <p:cNvSpPr/>
          <p:nvPr/>
        </p:nvSpPr>
        <p:spPr>
          <a:xfrm>
            <a:off x="11247120" y="109728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4</a:t>
            </a:r>
          </a:p>
        </p:txBody>
      </p:sp>
      <p:sp>
        <p:nvSpPr>
          <p:cNvPr id="44" name="Oval 43">
            <a:extLst>
              <a:ext uri="{FF2B5EF4-FFF2-40B4-BE49-F238E27FC236}">
                <a16:creationId xmlns:a16="http://schemas.microsoft.com/office/drawing/2014/main" id="{2536A347-39CD-BCE5-7362-C617A562926D}"/>
              </a:ext>
            </a:extLst>
          </p:cNvPr>
          <p:cNvSpPr/>
          <p:nvPr/>
        </p:nvSpPr>
        <p:spPr>
          <a:xfrm>
            <a:off x="2468880" y="283464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5</a:t>
            </a:r>
          </a:p>
        </p:txBody>
      </p:sp>
      <p:sp>
        <p:nvSpPr>
          <p:cNvPr id="45" name="Oval 44">
            <a:extLst>
              <a:ext uri="{FF2B5EF4-FFF2-40B4-BE49-F238E27FC236}">
                <a16:creationId xmlns:a16="http://schemas.microsoft.com/office/drawing/2014/main" id="{55A0DAAB-5158-DB88-5790-D5195DACAFD9}"/>
              </a:ext>
            </a:extLst>
          </p:cNvPr>
          <p:cNvSpPr/>
          <p:nvPr/>
        </p:nvSpPr>
        <p:spPr>
          <a:xfrm>
            <a:off x="5394960" y="2829962"/>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6</a:t>
            </a:r>
          </a:p>
        </p:txBody>
      </p:sp>
      <p:sp>
        <p:nvSpPr>
          <p:cNvPr id="46" name="Oval 45">
            <a:extLst>
              <a:ext uri="{FF2B5EF4-FFF2-40B4-BE49-F238E27FC236}">
                <a16:creationId xmlns:a16="http://schemas.microsoft.com/office/drawing/2014/main" id="{7C40DEC7-4ACE-091C-9D47-BCFE6E54ADE3}"/>
              </a:ext>
            </a:extLst>
          </p:cNvPr>
          <p:cNvSpPr/>
          <p:nvPr/>
        </p:nvSpPr>
        <p:spPr>
          <a:xfrm>
            <a:off x="8321040" y="283464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7</a:t>
            </a:r>
          </a:p>
        </p:txBody>
      </p:sp>
      <p:sp>
        <p:nvSpPr>
          <p:cNvPr id="47" name="Oval 46">
            <a:extLst>
              <a:ext uri="{FF2B5EF4-FFF2-40B4-BE49-F238E27FC236}">
                <a16:creationId xmlns:a16="http://schemas.microsoft.com/office/drawing/2014/main" id="{4F6020F7-774E-06DC-EDD8-80097DA33260}"/>
              </a:ext>
            </a:extLst>
          </p:cNvPr>
          <p:cNvSpPr/>
          <p:nvPr/>
        </p:nvSpPr>
        <p:spPr>
          <a:xfrm>
            <a:off x="11247120" y="283464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8</a:t>
            </a:r>
          </a:p>
        </p:txBody>
      </p:sp>
      <p:sp>
        <p:nvSpPr>
          <p:cNvPr id="48" name="Oval 47">
            <a:extLst>
              <a:ext uri="{FF2B5EF4-FFF2-40B4-BE49-F238E27FC236}">
                <a16:creationId xmlns:a16="http://schemas.microsoft.com/office/drawing/2014/main" id="{AE048DDC-2121-0077-8293-A8E201325E85}"/>
              </a:ext>
            </a:extLst>
          </p:cNvPr>
          <p:cNvSpPr/>
          <p:nvPr/>
        </p:nvSpPr>
        <p:spPr>
          <a:xfrm>
            <a:off x="2468880" y="4571999"/>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9</a:t>
            </a:r>
          </a:p>
        </p:txBody>
      </p:sp>
      <p:sp>
        <p:nvSpPr>
          <p:cNvPr id="49" name="Oval 48">
            <a:extLst>
              <a:ext uri="{FF2B5EF4-FFF2-40B4-BE49-F238E27FC236}">
                <a16:creationId xmlns:a16="http://schemas.microsoft.com/office/drawing/2014/main" id="{B8059F9D-641E-F611-D4EE-FCCF38137D27}"/>
              </a:ext>
            </a:extLst>
          </p:cNvPr>
          <p:cNvSpPr/>
          <p:nvPr/>
        </p:nvSpPr>
        <p:spPr>
          <a:xfrm>
            <a:off x="5394960" y="4571999"/>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10</a:t>
            </a:r>
          </a:p>
        </p:txBody>
      </p:sp>
      <p:sp>
        <p:nvSpPr>
          <p:cNvPr id="50" name="Oval 49">
            <a:extLst>
              <a:ext uri="{FF2B5EF4-FFF2-40B4-BE49-F238E27FC236}">
                <a16:creationId xmlns:a16="http://schemas.microsoft.com/office/drawing/2014/main" id="{0BAB5A86-C552-4832-61F4-30E20AFEB455}"/>
              </a:ext>
            </a:extLst>
          </p:cNvPr>
          <p:cNvSpPr/>
          <p:nvPr/>
        </p:nvSpPr>
        <p:spPr>
          <a:xfrm>
            <a:off x="8318517" y="4571999"/>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11</a:t>
            </a:r>
          </a:p>
        </p:txBody>
      </p:sp>
      <p:sp>
        <p:nvSpPr>
          <p:cNvPr id="51" name="Oval 50">
            <a:extLst>
              <a:ext uri="{FF2B5EF4-FFF2-40B4-BE49-F238E27FC236}">
                <a16:creationId xmlns:a16="http://schemas.microsoft.com/office/drawing/2014/main" id="{D53DAA77-D59C-FFD5-D1B0-63EA7FC01B39}"/>
              </a:ext>
            </a:extLst>
          </p:cNvPr>
          <p:cNvSpPr/>
          <p:nvPr/>
        </p:nvSpPr>
        <p:spPr>
          <a:xfrm>
            <a:off x="11242821" y="4572000"/>
            <a:ext cx="274320" cy="274320"/>
          </a:xfrm>
          <a:prstGeom prst="ellipse">
            <a:avLst/>
          </a:prstGeom>
          <a:solidFill>
            <a:srgbClr val="C00000"/>
          </a:solidFill>
          <a:ln w="6350">
            <a:noFill/>
          </a:ln>
          <a:effectLst>
            <a:innerShdw blurRad="63500" dist="50800" dir="2700000">
              <a:prstClr val="black">
                <a:alpha val="50000"/>
              </a:prstClr>
            </a:inn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228600" hangingPunct="0"/>
            <a:r>
              <a:rPr lang="en-GB" sz="1200" b="1" dirty="0">
                <a:solidFill>
                  <a:schemeClr val="bg1"/>
                </a:solidFill>
                <a:latin typeface="Arial" panose="020B0604020202020204" pitchFamily="34" charset="0"/>
                <a:ea typeface="宋体" pitchFamily="2" charset="-122"/>
                <a:cs typeface="Arial" panose="020B0604020202020204" pitchFamily="34" charset="0"/>
              </a:rPr>
              <a:t>12</a:t>
            </a:r>
          </a:p>
        </p:txBody>
      </p:sp>
    </p:spTree>
    <p:extLst>
      <p:ext uri="{BB962C8B-B14F-4D97-AF65-F5344CB8AC3E}">
        <p14:creationId xmlns:p14="http://schemas.microsoft.com/office/powerpoint/2010/main" val="89726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EB89-315E-B925-C397-FCCF14F1E6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A39B42-AA79-7AE8-38D2-269A1C3B0C0B}"/>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C801EB2E-A9AB-AB0F-61CF-FA7BF95A387F}"/>
              </a:ext>
            </a:extLst>
          </p:cNvPr>
          <p:cNvSpPr>
            <a:spLocks noGrp="1"/>
          </p:cNvSpPr>
          <p:nvPr>
            <p:ph type="body" sz="quarter" idx="10"/>
          </p:nvPr>
        </p:nvSpPr>
        <p:spPr/>
        <p:txBody>
          <a:bodyPr/>
          <a:lstStyle/>
          <a:p>
            <a:r>
              <a:rPr lang="en-MY" noProof="0" dirty="0"/>
              <a:t>Proposal 1: Enhancing Sumbangan Asas Rahmah (SARA)</a:t>
            </a:r>
          </a:p>
        </p:txBody>
      </p:sp>
      <p:sp>
        <p:nvSpPr>
          <p:cNvPr id="27" name="Rectangle 26">
            <a:extLst>
              <a:ext uri="{FF2B5EF4-FFF2-40B4-BE49-F238E27FC236}">
                <a16:creationId xmlns:a16="http://schemas.microsoft.com/office/drawing/2014/main" id="{98327AD5-E5EE-AE9A-C5FD-F6549A73F382}"/>
              </a:ext>
            </a:extLst>
          </p:cNvPr>
          <p:cNvSpPr/>
          <p:nvPr/>
        </p:nvSpPr>
        <p:spPr>
          <a:xfrm>
            <a:off x="731520" y="914400"/>
            <a:ext cx="45720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dirty="0">
                <a:solidFill>
                  <a:schemeClr val="tx1"/>
                </a:solidFill>
                <a:latin typeface="Arial" pitchFamily="34" charset="0"/>
                <a:ea typeface="宋体" pitchFamily="2" charset="-122"/>
              </a:rPr>
              <a:t>The SARA program is helpful to lessen the burden of rising cost of living. However, some grocery retailers may not be able to register as participating outlets if an area that has many registered stores.</a:t>
            </a:r>
          </a:p>
          <a:p>
            <a:pPr marL="182880" indent="-182880" algn="just" defTabSz="228600" hangingPunct="0">
              <a:spcAft>
                <a:spcPts val="1200"/>
              </a:spcAft>
              <a:buFont typeface="Arial" panose="020B0604020202020204" pitchFamily="34" charset="0"/>
              <a:buChar char="•"/>
            </a:pPr>
            <a:r>
              <a:rPr lang="en-GB" sz="1400" dirty="0">
                <a:solidFill>
                  <a:schemeClr val="tx1"/>
                </a:solidFill>
                <a:latin typeface="Arial" pitchFamily="34" charset="0"/>
                <a:ea typeface="宋体" pitchFamily="2" charset="-122"/>
              </a:rPr>
              <a:t>Currently, there are 14 category of products under SARA: Rice, egg, canned food, bread, cooking oil, personal hygiene products, biscuit, beverage, school supplies, flour, seasoning, medicine, instant noodles, household cleaning products.</a:t>
            </a:r>
          </a:p>
        </p:txBody>
      </p:sp>
      <p:sp>
        <p:nvSpPr>
          <p:cNvPr id="31" name="Rectangle 30">
            <a:extLst>
              <a:ext uri="{FF2B5EF4-FFF2-40B4-BE49-F238E27FC236}">
                <a16:creationId xmlns:a16="http://schemas.microsoft.com/office/drawing/2014/main" id="{F399ABD5-0DF9-8A38-3FF4-ABBAA7C4E4D4}"/>
              </a:ext>
            </a:extLst>
          </p:cNvPr>
          <p:cNvSpPr/>
          <p:nvPr/>
        </p:nvSpPr>
        <p:spPr>
          <a:xfrm>
            <a:off x="5669280" y="914400"/>
            <a:ext cx="57607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lgn="just">
              <a:spcAft>
                <a:spcPts val="1200"/>
              </a:spcAft>
              <a:defRPr/>
            </a:pPr>
            <a:r>
              <a:rPr lang="en-GB" sz="1400" b="1" dirty="0">
                <a:solidFill>
                  <a:srgbClr val="0070C0"/>
                </a:solidFill>
                <a:latin typeface="Arial" panose="020B0604020202020204" pitchFamily="34" charset="0"/>
                <a:cs typeface="Arial" panose="020B0604020202020204" pitchFamily="34" charset="0"/>
              </a:rPr>
              <a:t>Recommendations:</a:t>
            </a:r>
          </a:p>
          <a:p>
            <a:pPr marL="18288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cs typeface="Arial" panose="020B0604020202020204" pitchFamily="34" charset="0"/>
              </a:rPr>
              <a:t>Encourage more grocery retailers to register as the authorised sellers, regardless the number of registered stores within an area</a:t>
            </a:r>
            <a:r>
              <a:rPr lang="en-GB" sz="1400" dirty="0">
                <a:solidFill>
                  <a:prstClr val="black"/>
                </a:solidFill>
                <a:latin typeface="Arial" panose="020B0604020202020204" pitchFamily="34" charset="0"/>
                <a:cs typeface="Arial" panose="020B0604020202020204" pitchFamily="34" charset="0"/>
              </a:rPr>
              <a:t>.</a:t>
            </a:r>
          </a:p>
          <a:p>
            <a:pPr marL="18288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cs typeface="Arial" panose="020B0604020202020204" pitchFamily="34" charset="0"/>
              </a:rPr>
              <a:t>Assess the feasibility of adding essential fresh food items</a:t>
            </a:r>
            <a:r>
              <a:rPr lang="en-GB" sz="1400" dirty="0">
                <a:solidFill>
                  <a:prstClr val="black"/>
                </a:solidFill>
                <a:latin typeface="Arial" panose="020B0604020202020204" pitchFamily="34" charset="0"/>
                <a:cs typeface="Arial" panose="020B0604020202020204" pitchFamily="34" charset="0"/>
              </a:rPr>
              <a:t>, such as vegetables, fruits, chicken, and fish to the list of eligible products.</a:t>
            </a:r>
          </a:p>
          <a:p>
            <a:pPr marL="18288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cs typeface="Arial" panose="020B0604020202020204" pitchFamily="34" charset="0"/>
              </a:rPr>
              <a:t>Dedicated students’ back-to-school retailers, such as school uniform shops</a:t>
            </a:r>
            <a:r>
              <a:rPr lang="en-GB" sz="1400" dirty="0">
                <a:solidFill>
                  <a:prstClr val="black"/>
                </a:solidFill>
                <a:latin typeface="Arial" panose="020B0604020202020204" pitchFamily="34" charset="0"/>
                <a:cs typeface="Arial" panose="020B0604020202020204" pitchFamily="34" charset="0"/>
              </a:rPr>
              <a:t>, to be eligible to apply as registered stores.</a:t>
            </a:r>
          </a:p>
        </p:txBody>
      </p:sp>
    </p:spTree>
    <p:extLst>
      <p:ext uri="{BB962C8B-B14F-4D97-AF65-F5344CB8AC3E}">
        <p14:creationId xmlns:p14="http://schemas.microsoft.com/office/powerpoint/2010/main" val="33380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9F37-71AE-7C8E-E8E0-C5178E2955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2FA67F-3EB6-0445-BDCC-8AA1402BC95C}"/>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BEE3C5EA-63C6-C00D-83CB-9A92DC3546B1}"/>
              </a:ext>
            </a:extLst>
          </p:cNvPr>
          <p:cNvSpPr>
            <a:spLocks noGrp="1"/>
          </p:cNvSpPr>
          <p:nvPr>
            <p:ph type="body" sz="quarter" idx="10"/>
          </p:nvPr>
        </p:nvSpPr>
        <p:spPr/>
        <p:txBody>
          <a:bodyPr/>
          <a:lstStyle/>
          <a:p>
            <a:r>
              <a:rPr lang="en-MY" noProof="0" dirty="0"/>
              <a:t>Proposal 2: RON95 Fuel Subsidy Rationalisation</a:t>
            </a:r>
          </a:p>
        </p:txBody>
      </p:sp>
      <p:sp>
        <p:nvSpPr>
          <p:cNvPr id="27" name="Rectangle 26">
            <a:extLst>
              <a:ext uri="{FF2B5EF4-FFF2-40B4-BE49-F238E27FC236}">
                <a16:creationId xmlns:a16="http://schemas.microsoft.com/office/drawing/2014/main" id="{F227B059-E727-EAC6-A78B-0FD1142DB8E0}"/>
              </a:ext>
            </a:extLst>
          </p:cNvPr>
          <p:cNvSpPr/>
          <p:nvPr/>
        </p:nvSpPr>
        <p:spPr>
          <a:xfrm>
            <a:off x="731520" y="914400"/>
            <a:ext cx="45720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dirty="0">
                <a:solidFill>
                  <a:schemeClr val="tx1"/>
                </a:solidFill>
                <a:latin typeface="Arial" pitchFamily="34" charset="0"/>
                <a:ea typeface="宋体" pitchFamily="2" charset="-122"/>
              </a:rPr>
              <a:t>By directing subsidies only to those who truly need them, the government can reduce wasteful spending, improve budget management, and free up resources for other critical areas like healthcare, education, and infrastructure.</a:t>
            </a:r>
          </a:p>
          <a:p>
            <a:pPr marL="182880" indent="-182880" algn="just" defTabSz="228600" hangingPunct="0">
              <a:spcAft>
                <a:spcPts val="1200"/>
              </a:spcAft>
              <a:buFont typeface="Arial" panose="020B0604020202020204" pitchFamily="34" charset="0"/>
              <a:buChar char="•"/>
            </a:pPr>
            <a:r>
              <a:rPr lang="en-US" sz="1400" dirty="0">
                <a:solidFill>
                  <a:schemeClr val="tx1"/>
                </a:solidFill>
                <a:latin typeface="Arial" pitchFamily="34" charset="0"/>
                <a:ea typeface="宋体" pitchFamily="2" charset="-122"/>
              </a:rPr>
              <a:t>The Government spends RM20 billion a year in petrol subsidies to keep the price of RON 95 capped at RM2.05 per litre vs. t</a:t>
            </a:r>
            <a:r>
              <a:rPr lang="en-GB" sz="1400" dirty="0">
                <a:solidFill>
                  <a:schemeClr val="tx1"/>
                </a:solidFill>
                <a:latin typeface="Arial" pitchFamily="34" charset="0"/>
                <a:ea typeface="宋体" pitchFamily="2" charset="-122"/>
              </a:rPr>
              <a:t>he current market price of RON95. M</a:t>
            </a:r>
            <a:r>
              <a:rPr lang="en-US" sz="1400" dirty="0">
                <a:solidFill>
                  <a:schemeClr val="tx1"/>
                </a:solidFill>
                <a:latin typeface="Arial" pitchFamily="34" charset="0"/>
                <a:ea typeface="宋体" pitchFamily="2" charset="-122"/>
              </a:rPr>
              <a:t>oving to targeted subsidies would save the government RM8 billion.</a:t>
            </a:r>
            <a:r>
              <a:rPr lang="en-GB" sz="1400" dirty="0">
                <a:solidFill>
                  <a:schemeClr val="tx1"/>
                </a:solidFill>
                <a:latin typeface="Arial" pitchFamily="34" charset="0"/>
                <a:ea typeface="宋体" pitchFamily="2" charset="-122"/>
              </a:rPr>
              <a:t> </a:t>
            </a:r>
          </a:p>
        </p:txBody>
      </p:sp>
      <p:sp>
        <p:nvSpPr>
          <p:cNvPr id="31" name="Rectangle 30">
            <a:extLst>
              <a:ext uri="{FF2B5EF4-FFF2-40B4-BE49-F238E27FC236}">
                <a16:creationId xmlns:a16="http://schemas.microsoft.com/office/drawing/2014/main" id="{B4484B36-7BD2-957E-93F0-4D86D66561EC}"/>
              </a:ext>
            </a:extLst>
          </p:cNvPr>
          <p:cNvSpPr/>
          <p:nvPr/>
        </p:nvSpPr>
        <p:spPr>
          <a:xfrm>
            <a:off x="5669280" y="914400"/>
            <a:ext cx="57607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lgn="just">
              <a:spcAft>
                <a:spcPts val="1200"/>
              </a:spcAft>
              <a:defRPr/>
            </a:pPr>
            <a:r>
              <a:rPr lang="en-GB" sz="1400" b="1" dirty="0">
                <a:solidFill>
                  <a:srgbClr val="0070C0"/>
                </a:solidFill>
                <a:latin typeface="Arial" panose="020B0604020202020204" pitchFamily="34" charset="0"/>
                <a:cs typeface="Arial" panose="020B0604020202020204" pitchFamily="34" charset="0"/>
              </a:rPr>
              <a:t>Recommendations:</a:t>
            </a:r>
          </a:p>
          <a:p>
            <a:pPr marL="182880" indent="-182880" algn="just">
              <a:spcAft>
                <a:spcPts val="1200"/>
              </a:spcAft>
              <a:buFont typeface="Arial" panose="020B0604020202020204" pitchFamily="34" charset="0"/>
              <a:buChar char="•"/>
              <a:defRPr/>
            </a:pPr>
            <a:r>
              <a:rPr lang="en-GB" sz="1400" b="1" dirty="0">
                <a:solidFill>
                  <a:schemeClr val="tx1"/>
                </a:solidFill>
                <a:latin typeface="Arial" pitchFamily="34" charset="0"/>
                <a:ea typeface="宋体" pitchFamily="2" charset="-122"/>
              </a:rPr>
              <a:t>The transparency in Automatic Pricing Mechanism (APM), including the formula used</a:t>
            </a:r>
            <a:r>
              <a:rPr lang="en-GB" sz="1400" dirty="0">
                <a:solidFill>
                  <a:schemeClr val="tx1"/>
                </a:solidFill>
                <a:latin typeface="Arial" pitchFamily="34" charset="0"/>
                <a:ea typeface="宋体" pitchFamily="2" charset="-122"/>
              </a:rPr>
              <a:t>, can build trust with customers, improve fairness perceptions, and enhance market efficiency. </a:t>
            </a:r>
            <a:r>
              <a:rPr lang="en-GB" sz="1400" dirty="0">
                <a:solidFill>
                  <a:prstClr val="black"/>
                </a:solidFill>
                <a:latin typeface="Arial" panose="020B0604020202020204" pitchFamily="34" charset="0"/>
                <a:cs typeface="Arial" panose="020B0604020202020204" pitchFamily="34" charset="0"/>
              </a:rPr>
              <a:t>Propose </a:t>
            </a:r>
            <a:r>
              <a:rPr lang="en-GB" sz="1400" b="1" dirty="0">
                <a:solidFill>
                  <a:prstClr val="black"/>
                </a:solidFill>
                <a:latin typeface="Arial" panose="020B0604020202020204" pitchFamily="34" charset="0"/>
                <a:cs typeface="Arial" panose="020B0604020202020204" pitchFamily="34" charset="0"/>
              </a:rPr>
              <a:t>a daily-updated tracker to publicly display the variables used to derive the market prices</a:t>
            </a:r>
            <a:r>
              <a:rPr lang="en-GB" sz="1400" dirty="0">
                <a:solidFill>
                  <a:prstClr val="black"/>
                </a:solidFill>
                <a:latin typeface="Arial" panose="020B0604020202020204" pitchFamily="34" charset="0"/>
                <a:cs typeface="Arial" panose="020B0604020202020204" pitchFamily="34" charset="0"/>
              </a:rPr>
              <a:t> vs. subsidised prices.</a:t>
            </a:r>
          </a:p>
          <a:p>
            <a:pPr marL="18288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ea typeface="宋体" panose="02010600030101010101" pitchFamily="2" charset="-122"/>
                <a:cs typeface="Arial" panose="020B0604020202020204" pitchFamily="34" charset="0"/>
              </a:rPr>
              <a:t>Strengthen public sector governance and accountability</a:t>
            </a:r>
            <a:r>
              <a:rPr lang="en-GB" sz="1400" dirty="0">
                <a:solidFill>
                  <a:prstClr val="black"/>
                </a:solidFill>
                <a:latin typeface="Arial" panose="020B0604020202020204" pitchFamily="34" charset="0"/>
                <a:ea typeface="宋体" panose="02010600030101010101" pitchFamily="2" charset="-122"/>
                <a:cs typeface="Arial" panose="020B0604020202020204" pitchFamily="34" charset="0"/>
              </a:rPr>
              <a:t>. Net savings from subsidy reforms should be transparently allocated to high priority projects. Publish data on subsidy savings.</a:t>
            </a:r>
          </a:p>
          <a:p>
            <a:pPr marL="182880" lvl="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ea typeface="宋体" panose="02010600030101010101" pitchFamily="2" charset="-122"/>
                <a:cs typeface="Arial" panose="020B0604020202020204" pitchFamily="34" charset="0"/>
              </a:rPr>
              <a:t>A combination of accurate data, robust verification processes, and streamlined distribution methods</a:t>
            </a:r>
            <a:r>
              <a:rPr lang="en-GB" sz="1400" dirty="0">
                <a:solidFill>
                  <a:prstClr val="black"/>
                </a:solidFill>
                <a:latin typeface="Arial" panose="020B0604020202020204" pitchFamily="34" charset="0"/>
                <a:ea typeface="宋体" panose="02010600030101010101" pitchFamily="2" charset="-122"/>
                <a:cs typeface="Arial" panose="020B0604020202020204" pitchFamily="34" charset="0"/>
              </a:rPr>
              <a:t>, include employing efficient methods like MyKad for disbursement, and implementing clear communication to manage expectations and ease of implementation.</a:t>
            </a:r>
          </a:p>
          <a:p>
            <a:pPr marL="182880" indent="-182880" algn="just">
              <a:spcAft>
                <a:spcPts val="1200"/>
              </a:spcAft>
              <a:buFont typeface="Arial" panose="020B0604020202020204" pitchFamily="34" charset="0"/>
              <a:buChar char="•"/>
              <a:defRPr/>
            </a:pPr>
            <a:r>
              <a:rPr lang="en-GB" sz="1400" b="1" dirty="0">
                <a:solidFill>
                  <a:prstClr val="black"/>
                </a:solidFill>
                <a:latin typeface="Arial" panose="020B0604020202020204" pitchFamily="34" charset="0"/>
                <a:cs typeface="Arial" panose="020B0604020202020204" pitchFamily="34" charset="0"/>
              </a:rPr>
              <a:t>Built in price smoothing mechanism </a:t>
            </a:r>
            <a:r>
              <a:rPr lang="en-GB" sz="1400" dirty="0">
                <a:solidFill>
                  <a:prstClr val="black"/>
                </a:solidFill>
                <a:latin typeface="Arial" panose="020B0604020202020204" pitchFamily="34" charset="0"/>
                <a:cs typeface="Arial" panose="020B0604020202020204" pitchFamily="34" charset="0"/>
              </a:rPr>
              <a:t>(managed float) to ensure pass-through over the medium-term and avoid sharp increases (and decreases) in domestic prices.</a:t>
            </a:r>
          </a:p>
        </p:txBody>
      </p:sp>
    </p:spTree>
    <p:extLst>
      <p:ext uri="{BB962C8B-B14F-4D97-AF65-F5344CB8AC3E}">
        <p14:creationId xmlns:p14="http://schemas.microsoft.com/office/powerpoint/2010/main" val="1504198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BD31-FE96-DFB7-2058-67D8A9BACB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34D4FA-5F72-781D-78DE-DD7C583175B4}"/>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5D82CA12-90F7-04D7-B5CE-363A5ACBA7F1}"/>
              </a:ext>
            </a:extLst>
          </p:cNvPr>
          <p:cNvSpPr>
            <a:spLocks noGrp="1"/>
          </p:cNvSpPr>
          <p:nvPr>
            <p:ph type="body" sz="quarter" idx="10"/>
          </p:nvPr>
        </p:nvSpPr>
        <p:spPr/>
        <p:txBody>
          <a:bodyPr/>
          <a:lstStyle/>
          <a:p>
            <a:pPr>
              <a:lnSpc>
                <a:spcPct val="100000"/>
              </a:lnSpc>
            </a:pPr>
            <a:r>
              <a:rPr lang="en-MY" noProof="0" dirty="0"/>
              <a:t>Proposal 3: Review of Sales and Service Tax (SST)</a:t>
            </a:r>
          </a:p>
        </p:txBody>
      </p:sp>
      <p:sp>
        <p:nvSpPr>
          <p:cNvPr id="27" name="Rectangle 26">
            <a:extLst>
              <a:ext uri="{FF2B5EF4-FFF2-40B4-BE49-F238E27FC236}">
                <a16:creationId xmlns:a16="http://schemas.microsoft.com/office/drawing/2014/main" id="{C05FCD1F-6B31-6D7E-A5DC-B8A899C219D2}"/>
              </a:ext>
            </a:extLst>
          </p:cNvPr>
          <p:cNvSpPr/>
          <p:nvPr/>
        </p:nvSpPr>
        <p:spPr>
          <a:xfrm>
            <a:off x="731520" y="914400"/>
            <a:ext cx="45720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dirty="0">
                <a:solidFill>
                  <a:srgbClr val="C00000"/>
                </a:solidFill>
                <a:latin typeface="Arial" pitchFamily="34" charset="0"/>
                <a:ea typeface="宋体" pitchFamily="2" charset="-122"/>
              </a:rPr>
              <a:t>Issues</a:t>
            </a:r>
          </a:p>
          <a:p>
            <a:pPr marL="182880" indent="-182880" algn="just" defTabSz="228600" hangingPunct="0">
              <a:spcAft>
                <a:spcPts val="600"/>
              </a:spcAft>
              <a:buFont typeface="Arial" panose="020B0604020202020204" pitchFamily="34" charset="0"/>
              <a:buChar char="•"/>
            </a:pPr>
            <a:r>
              <a:rPr lang="en-US" sz="1400" dirty="0">
                <a:solidFill>
                  <a:schemeClr val="tx1"/>
                </a:solidFill>
                <a:latin typeface="Arial" pitchFamily="34" charset="0"/>
                <a:ea typeface="宋体" pitchFamily="2" charset="-122"/>
              </a:rPr>
              <a:t>The expanded SST impacts a wide range of industries, with a significant portion of goods and services now subjecting to taxation, may lead to price adjustments for consumers, particularly for non-essential goods and services.</a:t>
            </a:r>
          </a:p>
          <a:p>
            <a:pPr marL="182880" indent="-182880" algn="just" defTabSz="228600" hangingPunct="0">
              <a:spcAft>
                <a:spcPts val="600"/>
              </a:spcAft>
              <a:buFont typeface="Arial" panose="020B0604020202020204" pitchFamily="34" charset="0"/>
              <a:buChar char="•"/>
            </a:pPr>
            <a:r>
              <a:rPr lang="en-US" sz="1400" dirty="0">
                <a:solidFill>
                  <a:schemeClr val="tx1"/>
                </a:solidFill>
                <a:latin typeface="Arial" pitchFamily="34" charset="0"/>
                <a:ea typeface="宋体" pitchFamily="2" charset="-122"/>
              </a:rPr>
              <a:t>Increased "bunching costs" stemming from various cost measures and tax changes would significantly burden businesses, especially SMEs. The effects of rising costs are expected to persist or influence the business and economic landscape in 2026.</a:t>
            </a:r>
            <a:endParaRPr lang="en-GB" sz="140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24C2D598-499D-AF9F-9A23-97D1C44817A7}"/>
              </a:ext>
            </a:extLst>
          </p:cNvPr>
          <p:cNvSpPr/>
          <p:nvPr/>
        </p:nvSpPr>
        <p:spPr>
          <a:xfrm>
            <a:off x="5669280" y="914400"/>
            <a:ext cx="57607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Lower the service tax rate for newly introduced services from 6%-8% to 4% in the first tw</a:t>
            </a:r>
            <a:r>
              <a:rPr lang="en-GB" sz="1400" b="1" dirty="0">
                <a:solidFill>
                  <a:schemeClr val="tx1"/>
                </a:solidFill>
                <a:latin typeface="Arial" pitchFamily="34" charset="0"/>
                <a:ea typeface="宋体" pitchFamily="2" charset="-122"/>
              </a:rPr>
              <a:t>o years of implementation</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Further increase the registration threshold for construction services, and leasing and rental services to RM3 million</a:t>
            </a:r>
            <a:r>
              <a:rPr lang="en-GB" sz="1400" dirty="0">
                <a:solidFill>
                  <a:schemeClr val="tx1"/>
                </a:solidFill>
                <a:latin typeface="Arial" pitchFamily="34" charset="0"/>
                <a:ea typeface="宋体" pitchFamily="2" charset="-122"/>
              </a:rPr>
              <a:t>. At the same time, </a:t>
            </a:r>
            <a:r>
              <a:rPr lang="en-GB" sz="1400" b="1" dirty="0">
                <a:solidFill>
                  <a:schemeClr val="tx1"/>
                </a:solidFill>
                <a:latin typeface="Arial" pitchFamily="34" charset="0"/>
                <a:ea typeface="宋体" pitchFamily="2" charset="-122"/>
              </a:rPr>
              <a:t>raise the tenant’s annual turnover threshold for rental service tax exemption to RM3 million</a:t>
            </a:r>
            <a:r>
              <a:rPr lang="en-GB" sz="1400" dirty="0">
                <a:solidFill>
                  <a:schemeClr val="tx1"/>
                </a:solidFill>
                <a:latin typeface="Arial" pitchFamily="34" charset="0"/>
                <a:ea typeface="宋体" pitchFamily="2" charset="-122"/>
              </a:rPr>
              <a:t>, in line with the upper limit typically used to define small-sized enterprises.</a:t>
            </a:r>
            <a:endParaRPr lang="en-GB" sz="140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67234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7DCD0-8AC7-41A2-AE19-4A3739B8D6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11B1111-800D-C237-5002-4D6DC8F9B041}"/>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23F38B06-106B-3640-8FA5-6018643B4E9E}"/>
              </a:ext>
            </a:extLst>
          </p:cNvPr>
          <p:cNvSpPr>
            <a:spLocks noGrp="1"/>
          </p:cNvSpPr>
          <p:nvPr>
            <p:ph type="body" sz="quarter" idx="10"/>
          </p:nvPr>
        </p:nvSpPr>
        <p:spPr/>
        <p:txBody>
          <a:bodyPr/>
          <a:lstStyle/>
          <a:p>
            <a:pPr>
              <a:lnSpc>
                <a:spcPct val="100000"/>
              </a:lnSpc>
            </a:pPr>
            <a:r>
              <a:rPr lang="en-MY" noProof="0" dirty="0"/>
              <a:t>Proposal 4: </a:t>
            </a:r>
            <a:r>
              <a:rPr lang="en-US" noProof="0" dirty="0"/>
              <a:t>A Competitive Tax &amp; Friendly Investment Landscape</a:t>
            </a:r>
            <a:endParaRPr lang="en-MY" noProof="0" dirty="0"/>
          </a:p>
        </p:txBody>
      </p:sp>
      <p:sp>
        <p:nvSpPr>
          <p:cNvPr id="27" name="Rectangle 26">
            <a:extLst>
              <a:ext uri="{FF2B5EF4-FFF2-40B4-BE49-F238E27FC236}">
                <a16:creationId xmlns:a16="http://schemas.microsoft.com/office/drawing/2014/main" id="{5266C26F-9395-E5FD-4AAD-38CB7CE9DB6B}"/>
              </a:ext>
            </a:extLst>
          </p:cNvPr>
          <p:cNvSpPr/>
          <p:nvPr/>
        </p:nvSpPr>
        <p:spPr>
          <a:xfrm>
            <a:off x="731520" y="914400"/>
            <a:ext cx="3852312"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Malaysia’s corporate tax rate of 24%, is significantly higher compared to Singapore (17%), Vietnam (20%), Thailand (20%), and Indonesia (22%).</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In making Malaysia’s tax and regulatory systems more business-friendly, the government can implement reforms that simplify compliance, reduce costs, and enhance transparency. For example, implement a single-window digital platform for business registrations, licenses, and permits.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Fast-track approvals for incentives - automatic approvals for low-risk businesses and expedited processing for the application of grants and incentives.</a:t>
            </a: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7EE2C3BE-8071-C5EA-C51F-1B4492BFB708}"/>
              </a:ext>
            </a:extLst>
          </p:cNvPr>
          <p:cNvSpPr/>
          <p:nvPr/>
        </p:nvSpPr>
        <p:spPr>
          <a:xfrm>
            <a:off x="4937760" y="914400"/>
            <a:ext cx="649224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600"/>
              </a:spcAft>
              <a:buFont typeface="Arial" panose="020B0604020202020204" pitchFamily="34" charset="0"/>
              <a:buChar char="•"/>
            </a:pPr>
            <a:r>
              <a:rPr lang="en-GB" sz="1400" b="1" noProof="0" dirty="0">
                <a:solidFill>
                  <a:schemeClr val="tx1"/>
                </a:solidFill>
                <a:latin typeface="Arial" pitchFamily="34" charset="0"/>
                <a:ea typeface="宋体" pitchFamily="2" charset="-122"/>
              </a:rPr>
              <a:t>Lower corporate tax rate to 22% </a:t>
            </a:r>
            <a:r>
              <a:rPr lang="en-GB" sz="1400" noProof="0" dirty="0">
                <a:solidFill>
                  <a:schemeClr val="tx1"/>
                </a:solidFill>
                <a:latin typeface="Arial" pitchFamily="34" charset="0"/>
                <a:ea typeface="宋体" pitchFamily="2" charset="-122"/>
              </a:rPr>
              <a:t>from 24%.</a:t>
            </a:r>
          </a:p>
          <a:p>
            <a:pPr marL="182880" indent="-182880" algn="just" defTabSz="228600" hangingPunct="0">
              <a:spcAft>
                <a:spcPts val="6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Increase the threshold for SMEs enjoying preferential tax rate (15%) for first RM2 million</a:t>
            </a:r>
            <a:r>
              <a:rPr lang="en-GB" sz="1400" noProof="0" dirty="0">
                <a:solidFill>
                  <a:schemeClr val="tx1"/>
                </a:solidFill>
                <a:latin typeface="Arial" pitchFamily="34" charset="0"/>
                <a:ea typeface="宋体" pitchFamily="2" charset="-122"/>
              </a:rPr>
              <a:t> chargeable income.</a:t>
            </a:r>
          </a:p>
          <a:p>
            <a:pPr marL="182880" indent="-182880" algn="just" defTabSz="228600" hangingPunct="0">
              <a:spcAft>
                <a:spcPts val="600"/>
              </a:spcAft>
              <a:buFont typeface="Arial" panose="020B0604020202020204" pitchFamily="34" charset="0"/>
              <a:buChar char="•"/>
            </a:pPr>
            <a:r>
              <a:rPr lang="en-GB" sz="1400" b="1" noProof="0" dirty="0">
                <a:solidFill>
                  <a:schemeClr val="tx1"/>
                </a:solidFill>
                <a:latin typeface="Arial" pitchFamily="34" charset="0"/>
                <a:ea typeface="宋体" pitchFamily="2" charset="-122"/>
              </a:rPr>
              <a:t>Enhance Reinvestment Allowance (RA) and Investment Tax Allowance (ITA)</a:t>
            </a:r>
            <a:r>
              <a:rPr lang="en-GB" sz="1400" noProof="0" dirty="0">
                <a:solidFill>
                  <a:schemeClr val="tx1"/>
                </a:solidFill>
                <a:latin typeface="Arial" pitchFamily="34" charset="0"/>
                <a:ea typeface="宋体" pitchFamily="2" charset="-122"/>
              </a:rPr>
              <a:t> by increasing both the qualifying capital expenditure allowance rate (to 80% for those eligible for 60% currently) and the percentage of statutory income to be set off (to 80% for those eligible for 70% currently).*</a:t>
            </a:r>
          </a:p>
          <a:p>
            <a:pPr marL="182880" indent="-182880" algn="just" defTabSz="228600" hangingPunct="0">
              <a:spcAft>
                <a:spcPts val="600"/>
              </a:spcAft>
              <a:buFont typeface="Arial" panose="020B0604020202020204" pitchFamily="34" charset="0"/>
              <a:buChar char="•"/>
            </a:pPr>
            <a:r>
              <a:rPr lang="en-GB" sz="1400" b="1" noProof="0" dirty="0">
                <a:solidFill>
                  <a:schemeClr val="tx1"/>
                </a:solidFill>
                <a:latin typeface="Arial" pitchFamily="34" charset="0"/>
                <a:ea typeface="宋体" pitchFamily="2" charset="-122"/>
              </a:rPr>
              <a:t>Domestic Investment Accelerator Fund (DIAF</a:t>
            </a:r>
            <a:r>
              <a:rPr lang="en-GB" sz="1400" noProof="0" dirty="0">
                <a:solidFill>
                  <a:schemeClr val="tx1"/>
                </a:solidFill>
                <a:latin typeface="Arial" pitchFamily="34" charset="0"/>
                <a:ea typeface="宋体" pitchFamily="2" charset="-122"/>
              </a:rPr>
              <a:t>) – </a:t>
            </a:r>
            <a:r>
              <a:rPr lang="en-GB" sz="1400" b="1" noProof="0" dirty="0">
                <a:solidFill>
                  <a:schemeClr val="tx1"/>
                </a:solidFill>
                <a:latin typeface="Arial" pitchFamily="34" charset="0"/>
                <a:ea typeface="宋体" pitchFamily="2" charset="-122"/>
              </a:rPr>
              <a:t>review the matching basis and maximum reimbursable amount</a:t>
            </a:r>
            <a:r>
              <a:rPr lang="en-GB" sz="1400" noProof="0" dirty="0">
                <a:solidFill>
                  <a:schemeClr val="tx1"/>
                </a:solidFill>
                <a:latin typeface="Arial" pitchFamily="34" charset="0"/>
                <a:ea typeface="宋体" pitchFamily="2" charset="-122"/>
              </a:rPr>
              <a:t>.</a:t>
            </a:r>
          </a:p>
          <a:p>
            <a:pPr marL="182880" indent="-182880" algn="just" defTabSz="228600" hangingPunct="0">
              <a:spcAft>
                <a:spcPts val="600"/>
              </a:spcAft>
              <a:buFont typeface="Arial" panose="020B0604020202020204" pitchFamily="34" charset="0"/>
              <a:buChar char="•"/>
            </a:pPr>
            <a:r>
              <a:rPr lang="en-GB" sz="1400" noProof="0" dirty="0">
                <a:solidFill>
                  <a:schemeClr val="tx1"/>
                </a:solidFill>
                <a:latin typeface="Arial" pitchFamily="34" charset="0"/>
                <a:ea typeface="宋体" pitchFamily="2" charset="-122"/>
              </a:rPr>
              <a:t>Allow the </a:t>
            </a:r>
            <a:r>
              <a:rPr lang="en-GB" sz="1400" b="1" noProof="0" dirty="0">
                <a:solidFill>
                  <a:schemeClr val="tx1"/>
                </a:solidFill>
                <a:latin typeface="Arial" pitchFamily="34" charset="0"/>
                <a:ea typeface="宋体" pitchFamily="2" charset="-122"/>
              </a:rPr>
              <a:t>Investment Holding Company (IHC) </a:t>
            </a:r>
            <a:r>
              <a:rPr lang="en-GB" sz="1400" noProof="0" dirty="0">
                <a:solidFill>
                  <a:schemeClr val="tx1"/>
                </a:solidFill>
                <a:latin typeface="Arial" pitchFamily="34" charset="0"/>
                <a:ea typeface="宋体" pitchFamily="2" charset="-122"/>
              </a:rPr>
              <a:t>to be eligible for SMEs enjoying preferential corporate income tax rate.</a:t>
            </a:r>
          </a:p>
          <a:p>
            <a:pPr marL="182880" indent="-182880" algn="just" defTabSz="228600" hangingPunct="0">
              <a:spcAft>
                <a:spcPts val="600"/>
              </a:spcAft>
              <a:buFont typeface="Arial" panose="020B0604020202020204" pitchFamily="34" charset="0"/>
              <a:buChar char="•"/>
            </a:pPr>
            <a:r>
              <a:rPr lang="en-US" sz="1400" b="1" dirty="0">
                <a:solidFill>
                  <a:schemeClr val="tx1"/>
                </a:solidFill>
                <a:latin typeface="Arial" pitchFamily="34" charset="0"/>
                <a:ea typeface="宋体" pitchFamily="2" charset="-122"/>
              </a:rPr>
              <a:t>Extend the Home Ownership Campaign 2.0 until Dec 31 2026</a:t>
            </a:r>
            <a:r>
              <a:rPr lang="en-US" sz="1400" dirty="0">
                <a:solidFill>
                  <a:schemeClr val="tx1"/>
                </a:solidFill>
                <a:latin typeface="Arial" pitchFamily="34" charset="0"/>
                <a:ea typeface="宋体" pitchFamily="2" charset="-122"/>
              </a:rPr>
              <a:t>, first time home buyers would be given a 100% stamp duty exemption for properties priced RM500,000 and below. </a:t>
            </a:r>
            <a:endParaRPr lang="en-GB" sz="1400" noProof="0" dirty="0">
              <a:solidFill>
                <a:schemeClr val="tx1"/>
              </a:solidFill>
              <a:latin typeface="Arial" pitchFamily="34" charset="0"/>
              <a:ea typeface="宋体" pitchFamily="2" charset="-122"/>
            </a:endParaRPr>
          </a:p>
          <a:p>
            <a:pPr marL="182880" indent="-182880" algn="just" defTabSz="228600" hangingPunct="0">
              <a:spcAft>
                <a:spcPts val="600"/>
              </a:spcAft>
              <a:buFont typeface="Arial" panose="020B0604020202020204" pitchFamily="34" charset="0"/>
              <a:buChar char="•"/>
            </a:pPr>
            <a:r>
              <a:rPr lang="en-GB" sz="1400" b="1" dirty="0">
                <a:solidFill>
                  <a:schemeClr val="tx1"/>
                </a:solidFill>
                <a:latin typeface="Arial" pitchFamily="34" charset="0"/>
                <a:ea typeface="宋体" pitchFamily="2" charset="-122"/>
              </a:rPr>
              <a:t>Removing Real Property Gains Tax (RPGT) on the disposal of real property by corporations from the 6th year of holding onwards</a:t>
            </a:r>
            <a:r>
              <a:rPr lang="en-GB" sz="1400" dirty="0">
                <a:solidFill>
                  <a:schemeClr val="tx1"/>
                </a:solidFill>
                <a:latin typeface="Arial" pitchFamily="34" charset="0"/>
                <a:ea typeface="宋体" pitchFamily="2" charset="-122"/>
              </a:rPr>
              <a:t>. Additionally, allowing corporations to adopt 1 January 2013 as the base year for determining acquisition price, thereby aligning the RPGT computation methodology between corporate and individual taxpayers.</a:t>
            </a:r>
            <a:endParaRPr lang="en-GB" sz="1400" noProof="0" dirty="0">
              <a:solidFill>
                <a:schemeClr val="tx1"/>
              </a:solidFill>
              <a:latin typeface="Arial" pitchFamily="34" charset="0"/>
              <a:ea typeface="宋体" pitchFamily="2" charset="-122"/>
            </a:endParaRPr>
          </a:p>
        </p:txBody>
      </p:sp>
      <p:sp>
        <p:nvSpPr>
          <p:cNvPr id="6" name="TextBox 5">
            <a:extLst>
              <a:ext uri="{FF2B5EF4-FFF2-40B4-BE49-F238E27FC236}">
                <a16:creationId xmlns:a16="http://schemas.microsoft.com/office/drawing/2014/main" id="{E2F6B040-FD19-9F32-9F3E-3EAD7EFCF2BD}"/>
              </a:ext>
            </a:extLst>
          </p:cNvPr>
          <p:cNvSpPr txBox="1"/>
          <p:nvPr/>
        </p:nvSpPr>
        <p:spPr>
          <a:xfrm>
            <a:off x="4937760" y="6172200"/>
            <a:ext cx="2024913" cy="230832"/>
          </a:xfrm>
          <a:prstGeom prst="rect">
            <a:avLst/>
          </a:prstGeom>
          <a:noFill/>
        </p:spPr>
        <p:txBody>
          <a:bodyPr wrap="none" rtlCol="0">
            <a:spAutoFit/>
          </a:bodyPr>
          <a:lstStyle/>
          <a:p>
            <a:pPr marL="457200" indent="-457200" defTabSz="228600" hangingPunct="0"/>
            <a:r>
              <a:rPr lang="en-GB" sz="900" i="1" dirty="0">
                <a:latin typeface="Arial" pitchFamily="34" charset="0"/>
                <a:ea typeface="宋体" pitchFamily="2" charset="-122"/>
              </a:rPr>
              <a:t>* Refer to next two slides for details.</a:t>
            </a:r>
            <a:endParaRPr lang="en-GB" sz="900" dirty="0"/>
          </a:p>
        </p:txBody>
      </p:sp>
    </p:spTree>
    <p:extLst>
      <p:ext uri="{BB962C8B-B14F-4D97-AF65-F5344CB8AC3E}">
        <p14:creationId xmlns:p14="http://schemas.microsoft.com/office/powerpoint/2010/main" val="155991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6323-31FD-3748-D0E2-4F1C028C09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946713-8260-04ED-45A3-274E9C621126}"/>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EC260165-6191-EC73-51B5-61D23B1C1F11}"/>
              </a:ext>
            </a:extLst>
          </p:cNvPr>
          <p:cNvSpPr>
            <a:spLocks noGrp="1"/>
          </p:cNvSpPr>
          <p:nvPr>
            <p:ph type="body" sz="quarter" idx="10"/>
          </p:nvPr>
        </p:nvSpPr>
        <p:spPr/>
        <p:txBody>
          <a:bodyPr/>
          <a:lstStyle/>
          <a:p>
            <a:pPr>
              <a:lnSpc>
                <a:spcPct val="100000"/>
              </a:lnSpc>
            </a:pPr>
            <a:r>
              <a:rPr lang="en-MY" noProof="0" dirty="0"/>
              <a:t>Proposal 5: </a:t>
            </a:r>
            <a:r>
              <a:rPr lang="en-US" noProof="0" dirty="0"/>
              <a:t>Enhancing R&amp;D and Innovation Adoption</a:t>
            </a:r>
            <a:endParaRPr lang="en-MY" noProof="0" dirty="0"/>
          </a:p>
        </p:txBody>
      </p:sp>
      <p:sp>
        <p:nvSpPr>
          <p:cNvPr id="27" name="Rectangle 26">
            <a:extLst>
              <a:ext uri="{FF2B5EF4-FFF2-40B4-BE49-F238E27FC236}">
                <a16:creationId xmlns:a16="http://schemas.microsoft.com/office/drawing/2014/main" id="{94700A84-C293-8B76-69C8-7FC7AEA82D34}"/>
              </a:ext>
            </a:extLst>
          </p:cNvPr>
          <p:cNvSpPr/>
          <p:nvPr/>
        </p:nvSpPr>
        <p:spPr>
          <a:xfrm>
            <a:off x="731520" y="914400"/>
            <a:ext cx="566928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While the target of gross expenditure on R&amp;D (GERD) to GDP ratio was set at 2.5% by 2025 and 3.5% by 2030, respectively, the GERD-to-GDP ratio reduced to 0.95 in 2020 from 1.44 in 2016 and 1.04 in 2018; and private R&amp;D spending ratio at 34%, with less than half (45.5%) of total GERD dedicated to experimental development research.</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Although tax incentives for R&amp;D are available in Malaysia, there is room to fine-tune the definitions, qualifying conditions and approval processes.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Based on the Global Innovation Index (GII) 2024, Malaysia ranked 33rd overall, reflecting moderate innovation capabilities. However, Malaysia significantly lagging behind in key areas such as infrastructure (52nd) and creative outputs (49th), highlighting the underlying weaknesses in its innovation ecosystem. These shortcomings are closely tied to structural issues in Malaysia’s R&amp;D ecosystem, including low R&amp;D expenditure, fragmented governance across multiple ministries, and weak collaboration between academia, industry, and government.</a:t>
            </a:r>
          </a:p>
        </p:txBody>
      </p:sp>
      <p:sp>
        <p:nvSpPr>
          <p:cNvPr id="3" name="Rectangle 2">
            <a:extLst>
              <a:ext uri="{FF2B5EF4-FFF2-40B4-BE49-F238E27FC236}">
                <a16:creationId xmlns:a16="http://schemas.microsoft.com/office/drawing/2014/main" id="{97876F15-79F2-6CAD-A03D-4B57017B430F}"/>
              </a:ext>
            </a:extLst>
          </p:cNvPr>
          <p:cNvSpPr/>
          <p:nvPr/>
        </p:nvSpPr>
        <p:spPr>
          <a:xfrm>
            <a:off x="6766560" y="914400"/>
            <a:ext cx="466344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Review and expand the scope of R&amp;D incentives.</a:t>
            </a:r>
            <a:r>
              <a:rPr lang="en-GB" sz="1400" noProof="0" dirty="0">
                <a:solidFill>
                  <a:schemeClr val="tx1"/>
                </a:solidFill>
                <a:latin typeface="Arial" pitchFamily="34" charset="0"/>
                <a:ea typeface="宋体" pitchFamily="2" charset="-122"/>
              </a:rPr>
              <a:t> Offering more attractive R&amp;D credits could entice investors to establish their R&amp;D hubs in Malaysia.</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Prioritise collaborations between private sector, academia, and government</a:t>
            </a:r>
            <a:r>
              <a:rPr lang="en-GB" sz="1400" noProof="0" dirty="0">
                <a:solidFill>
                  <a:schemeClr val="tx1"/>
                </a:solidFill>
                <a:latin typeface="Arial" pitchFamily="34" charset="0"/>
                <a:ea typeface="宋体" pitchFamily="2" charset="-122"/>
              </a:rPr>
              <a:t>, streamline R&amp;D facilitation, and enhance R&amp;D commercialisation.</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Allocate higher R&amp;D expenditure to boost Malaysia's R&amp;D intensity</a:t>
            </a:r>
            <a:r>
              <a:rPr lang="en-GB" sz="1400" noProof="0" dirty="0">
                <a:solidFill>
                  <a:schemeClr val="tx1"/>
                </a:solidFill>
                <a:latin typeface="Arial" pitchFamily="34" charset="0"/>
                <a:ea typeface="宋体" pitchFamily="2" charset="-122"/>
              </a:rPr>
              <a:t>, aiming to align with countries like South Korea (5.2% of GDP), Japan (3.4% of GDP), China (2.6% of GDP), and Singapore (2.2% of GDP) while actively seeking private-sector partnership to drive up business enterprises’ participation.</a:t>
            </a:r>
          </a:p>
        </p:txBody>
      </p:sp>
    </p:spTree>
    <p:extLst>
      <p:ext uri="{BB962C8B-B14F-4D97-AF65-F5344CB8AC3E}">
        <p14:creationId xmlns:p14="http://schemas.microsoft.com/office/powerpoint/2010/main" val="236377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5042-98EA-F786-6BD5-8E82F5FF5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2C563E-1863-3E04-19A1-BC2A546BE028}"/>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6CA651EC-EB4A-1834-3623-E4D0F0B8E0A3}"/>
              </a:ext>
            </a:extLst>
          </p:cNvPr>
          <p:cNvSpPr>
            <a:spLocks noGrp="1"/>
          </p:cNvSpPr>
          <p:nvPr>
            <p:ph type="body" sz="quarter" idx="10"/>
          </p:nvPr>
        </p:nvSpPr>
        <p:spPr/>
        <p:txBody>
          <a:bodyPr/>
          <a:lstStyle/>
          <a:p>
            <a:pPr>
              <a:lnSpc>
                <a:spcPct val="100000"/>
              </a:lnSpc>
            </a:pPr>
            <a:r>
              <a:rPr lang="en-MY" noProof="0" dirty="0"/>
              <a:t>Proposal 5: </a:t>
            </a:r>
            <a:r>
              <a:rPr lang="en-US" noProof="0" dirty="0"/>
              <a:t>Enhancing R&amp;D and Innovation Adoption (cont.)</a:t>
            </a:r>
            <a:endParaRPr lang="en-MY" noProof="0" dirty="0"/>
          </a:p>
        </p:txBody>
      </p:sp>
      <p:sp>
        <p:nvSpPr>
          <p:cNvPr id="27" name="Rectangle 26">
            <a:extLst>
              <a:ext uri="{FF2B5EF4-FFF2-40B4-BE49-F238E27FC236}">
                <a16:creationId xmlns:a16="http://schemas.microsoft.com/office/drawing/2014/main" id="{337245A9-D552-870F-3D17-AEEA9849B99E}"/>
              </a:ext>
            </a:extLst>
          </p:cNvPr>
          <p:cNvSpPr/>
          <p:nvPr/>
        </p:nvSpPr>
        <p:spPr>
          <a:xfrm>
            <a:off x="731520" y="914400"/>
            <a:ext cx="45720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While Malaysia provides single and double tax deductions for qualifying research and development (R&amp;D) expenditures, Singapore offers significantly more generous incentives with enhanced tax deductions ranging from 250% to 400% for qualifying R&amp;D expenses.*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Digitalisation grant for SMEs is currently limited to a one-time application capped at RM5,000, even if the amount is not fully utilised. Many SMEs adopt digital tools in stages, so this one-off structure limits them from fully benefiting.</a:t>
            </a:r>
          </a:p>
        </p:txBody>
      </p:sp>
      <p:sp>
        <p:nvSpPr>
          <p:cNvPr id="3" name="Rectangle 2">
            <a:extLst>
              <a:ext uri="{FF2B5EF4-FFF2-40B4-BE49-F238E27FC236}">
                <a16:creationId xmlns:a16="http://schemas.microsoft.com/office/drawing/2014/main" id="{769C7885-5522-C8FF-1E84-73CEFDC32A61}"/>
              </a:ext>
            </a:extLst>
          </p:cNvPr>
          <p:cNvSpPr/>
          <p:nvPr/>
        </p:nvSpPr>
        <p:spPr>
          <a:xfrm>
            <a:off x="5669280" y="914400"/>
            <a:ext cx="57607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Offer an enhanced tax deduction for research and development (R&amp;D) expenses like Singapore at 250%-400%</a:t>
            </a:r>
            <a:r>
              <a:rPr lang="en-GB" sz="1400" noProof="0" dirty="0">
                <a:solidFill>
                  <a:schemeClr val="tx1"/>
                </a:solidFill>
                <a:latin typeface="Arial" pitchFamily="34" charset="0"/>
                <a:ea typeface="宋体" pitchFamily="2" charset="-122"/>
              </a:rPr>
              <a:t>, along with a capital gains tax exemption for investments in innovative startups.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Allowing multiple claims in digitalisation grant</a:t>
            </a:r>
            <a:r>
              <a:rPr lang="en-GB" sz="1400" noProof="0" dirty="0">
                <a:solidFill>
                  <a:schemeClr val="tx1"/>
                </a:solidFill>
                <a:latin typeface="Arial" pitchFamily="34" charset="0"/>
                <a:ea typeface="宋体" pitchFamily="2" charset="-122"/>
              </a:rPr>
              <a:t> for SMEs. Alternatively, provide an annual allocation of RM2,000 per SME, with priority given to higher allocations for those adopting local software to support local software development.</a:t>
            </a:r>
          </a:p>
          <a:p>
            <a:pPr marL="182880" indent="-182880" algn="just" defTabSz="228600" hangingPunct="0">
              <a:spcAft>
                <a:spcPts val="1200"/>
              </a:spcAft>
              <a:buFont typeface="Arial" panose="020B0604020202020204" pitchFamily="34" charset="0"/>
              <a:buChar char="•"/>
            </a:pPr>
            <a:r>
              <a:rPr lang="en-US" sz="1400" b="1" noProof="0" dirty="0">
                <a:solidFill>
                  <a:schemeClr val="tx1"/>
                </a:solidFill>
                <a:latin typeface="Arial" pitchFamily="34" charset="0"/>
                <a:ea typeface="宋体" pitchFamily="2" charset="-122"/>
              </a:rPr>
              <a:t>A simplification of the nation’s research and development (R&amp;D) tax incentives scheme and a complete overhaul of the grant system</a:t>
            </a:r>
            <a:r>
              <a:rPr lang="en-US" sz="1400" noProof="0" dirty="0">
                <a:solidFill>
                  <a:schemeClr val="tx1"/>
                </a:solidFill>
                <a:latin typeface="Arial" pitchFamily="34" charset="0"/>
                <a:ea typeface="宋体" pitchFamily="2" charset="-122"/>
              </a:rPr>
              <a:t>, making it accessible and benefitting more SMEs through streamlining processes, simplification of applications, removing unnecessary bureaucratic hurdles that have deterred businesses for innovation.</a:t>
            </a:r>
            <a:endParaRPr lang="en-GB" sz="1400" noProof="0" dirty="0">
              <a:solidFill>
                <a:schemeClr val="tx1"/>
              </a:solidFill>
              <a:latin typeface="Arial" pitchFamily="34" charset="0"/>
              <a:ea typeface="宋体" pitchFamily="2" charset="-122"/>
            </a:endParaRPr>
          </a:p>
        </p:txBody>
      </p:sp>
      <p:sp>
        <p:nvSpPr>
          <p:cNvPr id="7" name="TextBox 6">
            <a:extLst>
              <a:ext uri="{FF2B5EF4-FFF2-40B4-BE49-F238E27FC236}">
                <a16:creationId xmlns:a16="http://schemas.microsoft.com/office/drawing/2014/main" id="{073E2C43-8E4C-4984-7912-BBDFCF72F02D}"/>
              </a:ext>
            </a:extLst>
          </p:cNvPr>
          <p:cNvSpPr txBox="1"/>
          <p:nvPr/>
        </p:nvSpPr>
        <p:spPr>
          <a:xfrm>
            <a:off x="731520" y="6172200"/>
            <a:ext cx="2024913" cy="230832"/>
          </a:xfrm>
          <a:prstGeom prst="rect">
            <a:avLst/>
          </a:prstGeom>
          <a:noFill/>
        </p:spPr>
        <p:txBody>
          <a:bodyPr wrap="none" rtlCol="0">
            <a:spAutoFit/>
          </a:bodyPr>
          <a:lstStyle/>
          <a:p>
            <a:pPr marL="457200" indent="-457200" defTabSz="228600" hangingPunct="0"/>
            <a:r>
              <a:rPr lang="en-GB" sz="900" i="1" dirty="0">
                <a:latin typeface="Arial" pitchFamily="34" charset="0"/>
                <a:ea typeface="宋体" pitchFamily="2" charset="-122"/>
              </a:rPr>
              <a:t>* Refer to next two slides for details.</a:t>
            </a:r>
            <a:endParaRPr lang="en-GB" sz="900" dirty="0"/>
          </a:p>
        </p:txBody>
      </p:sp>
    </p:spTree>
    <p:extLst>
      <p:ext uri="{BB962C8B-B14F-4D97-AF65-F5344CB8AC3E}">
        <p14:creationId xmlns:p14="http://schemas.microsoft.com/office/powerpoint/2010/main" val="2438771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AD87-4FA4-FDE9-9D75-A8C13E46B87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67FB30-1256-D588-138B-9A38CD265C2E}"/>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512D63E1-D9E8-D00F-CCAD-91D404452358}"/>
              </a:ext>
            </a:extLst>
          </p:cNvPr>
          <p:cNvSpPr>
            <a:spLocks noGrp="1"/>
          </p:cNvSpPr>
          <p:nvPr>
            <p:ph type="body" sz="quarter" idx="10"/>
          </p:nvPr>
        </p:nvSpPr>
        <p:spPr/>
        <p:txBody>
          <a:bodyPr/>
          <a:lstStyle/>
          <a:p>
            <a:pPr>
              <a:lnSpc>
                <a:spcPct val="100000"/>
              </a:lnSpc>
            </a:pPr>
            <a:r>
              <a:rPr lang="en-MY" noProof="0" dirty="0"/>
              <a:t>Proposal 6: Empowering SMEs for </a:t>
            </a:r>
            <a:r>
              <a:rPr lang="en-US" noProof="0" dirty="0"/>
              <a:t>AI </a:t>
            </a:r>
            <a:endParaRPr lang="en-MY" noProof="0" dirty="0"/>
          </a:p>
        </p:txBody>
      </p:sp>
      <p:sp>
        <p:nvSpPr>
          <p:cNvPr id="27" name="Rectangle 26">
            <a:extLst>
              <a:ext uri="{FF2B5EF4-FFF2-40B4-BE49-F238E27FC236}">
                <a16:creationId xmlns:a16="http://schemas.microsoft.com/office/drawing/2014/main" id="{BEAA696C-8691-7BDC-E4FA-9DADF235E841}"/>
              </a:ext>
            </a:extLst>
          </p:cNvPr>
          <p:cNvSpPr/>
          <p:nvPr/>
        </p:nvSpPr>
        <p:spPr>
          <a:xfrm>
            <a:off x="731520" y="914400"/>
            <a:ext cx="530352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While challenges like initial setup costs and the need for skilled personnel exist, the long-term benefits of AI, including cost savings, improved accuracy, and enhanced customer experiences, make it a worthwhile investment for businesses looking to stay competitive and innovate.</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2025 Malaysia Artificial Intelligence Research and Report showed that 84% of enterprises are still in the "exploration stage" and the actual usage rate is less than 20%. </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According to Cisco’s AI Readiness Index, only 13% of organisations in Malaysia are fully prepared to deploy and leverage artificial intelligence-powered (AI-powered) technologies.</a:t>
            </a:r>
            <a:endParaRPr lang="en-GB" sz="1350" noProof="0" dirty="0">
              <a:solidFill>
                <a:schemeClr val="tx1"/>
              </a:solidFill>
              <a:highlight>
                <a:srgbClr val="FFFF00"/>
              </a:highlight>
              <a:latin typeface="Arial" pitchFamily="34" charset="0"/>
              <a:ea typeface="宋体" pitchFamily="2" charset="-122"/>
            </a:endParaRPr>
          </a:p>
        </p:txBody>
      </p:sp>
      <p:sp>
        <p:nvSpPr>
          <p:cNvPr id="3" name="Rectangle 2">
            <a:extLst>
              <a:ext uri="{FF2B5EF4-FFF2-40B4-BE49-F238E27FC236}">
                <a16:creationId xmlns:a16="http://schemas.microsoft.com/office/drawing/2014/main" id="{D61C7C4E-D832-D218-9A48-54427BF1D334}"/>
              </a:ext>
            </a:extLst>
          </p:cNvPr>
          <p:cNvSpPr/>
          <p:nvPr/>
        </p:nvSpPr>
        <p:spPr>
          <a:xfrm>
            <a:off x="6400800" y="914400"/>
            <a:ext cx="502920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Implementation of </a:t>
            </a:r>
            <a:r>
              <a:rPr lang="en-GB" sz="1400" b="1" noProof="0" dirty="0">
                <a:solidFill>
                  <a:schemeClr val="tx1"/>
                </a:solidFill>
                <a:latin typeface="Arial" pitchFamily="34" charset="0"/>
                <a:ea typeface="宋体" pitchFamily="2" charset="-122"/>
              </a:rPr>
              <a:t>GenAI Navigator </a:t>
            </a:r>
            <a:r>
              <a:rPr lang="en-GB" sz="1400" noProof="0" dirty="0">
                <a:solidFill>
                  <a:schemeClr val="tx1"/>
                </a:solidFill>
                <a:latin typeface="Arial" pitchFamily="34" charset="0"/>
                <a:ea typeface="宋体" pitchFamily="2" charset="-122"/>
              </a:rPr>
              <a:t>to provide GenAI-enabled solutions for office productivity, customer engagement, marketing, and human resources. A comparable model is </a:t>
            </a:r>
            <a:r>
              <a:rPr lang="en-GB" sz="1400" u="sng" noProof="0" dirty="0">
                <a:solidFill>
                  <a:srgbClr val="467886"/>
                </a:solidFill>
                <a:latin typeface="Arial" panose="020B0604020202020204" pitchFamily="34" charset="0"/>
                <a:ea typeface="等线" panose="02010600030101010101" pitchFamily="2" charset="-122"/>
                <a:cs typeface="Times New Roman" panose="02020603050405020304" pitchFamily="18" charset="0"/>
                <a:hlinkClick r:id="rId3"/>
              </a:rPr>
              <a:t>Singapore’s CTO-as-a-Service</a:t>
            </a:r>
            <a:r>
              <a:rPr lang="en-GB" sz="1400" noProof="0" dirty="0">
                <a:solidFill>
                  <a:schemeClr val="tx1"/>
                </a:solidFill>
                <a:latin typeface="Arial" pitchFamily="34" charset="0"/>
                <a:ea typeface="宋体" pitchFamily="2" charset="-122"/>
              </a:rPr>
              <a:t> initiative, which supports firms in identifying, selecting, and deploying digital and AI solutions aligned with their business goals.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Provide </a:t>
            </a:r>
            <a:r>
              <a:rPr lang="en-GB" sz="1400" b="1" noProof="0" dirty="0">
                <a:solidFill>
                  <a:schemeClr val="tx1"/>
                </a:solidFill>
                <a:latin typeface="Arial" pitchFamily="34" charset="0"/>
                <a:ea typeface="宋体" pitchFamily="2" charset="-122"/>
              </a:rPr>
              <a:t>pre-approved GenAI solutions with up to 50% grant support</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Incorporate AI and GenAI content in training curriculum</a:t>
            </a:r>
            <a:r>
              <a:rPr lang="en-GB" sz="1400" noProof="0" dirty="0">
                <a:solidFill>
                  <a:schemeClr val="tx1"/>
                </a:solidFill>
                <a:latin typeface="Arial" pitchFamily="34" charset="0"/>
                <a:ea typeface="宋体" pitchFamily="2" charset="-122"/>
              </a:rPr>
              <a:t>, including opportunities for workers to gain hands-on experience in using AI tools.</a:t>
            </a:r>
            <a:endParaRPr lang="en-GB" sz="1400" noProof="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4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9D434-B440-57A0-438F-3ADE7DC7A2C1}"/>
              </a:ext>
            </a:extLst>
          </p:cNvPr>
          <p:cNvSpPr>
            <a:spLocks noGrp="1"/>
          </p:cNvSpPr>
          <p:nvPr>
            <p:ph sz="quarter" idx="10"/>
          </p:nvPr>
        </p:nvSpPr>
        <p:spPr>
          <a:xfrm>
            <a:off x="365759" y="1188724"/>
            <a:ext cx="9144000" cy="3680436"/>
          </a:xfrm>
        </p:spPr>
        <p:txBody>
          <a:bodyPr/>
          <a:lstStyle/>
          <a:p>
            <a:pPr algn="just">
              <a:lnSpc>
                <a:spcPct val="110000"/>
              </a:lnSpc>
              <a:spcBef>
                <a:spcPts val="0"/>
              </a:spcBef>
              <a:spcAft>
                <a:spcPts val="1200"/>
              </a:spcAft>
            </a:pPr>
            <a:r>
              <a:rPr lang="en-GB" sz="2400" dirty="0"/>
              <a:t>Changing Landscape</a:t>
            </a:r>
          </a:p>
          <a:p>
            <a:pPr algn="just">
              <a:lnSpc>
                <a:spcPct val="110000"/>
              </a:lnSpc>
              <a:spcBef>
                <a:spcPts val="0"/>
              </a:spcBef>
              <a:spcAft>
                <a:spcPts val="1200"/>
              </a:spcAft>
            </a:pPr>
            <a:endParaRPr lang="en-GB" sz="2000" dirty="0">
              <a:latin typeface="Arial" panose="020B0604020202020204" pitchFamily="34" charset="0"/>
            </a:endParaRPr>
          </a:p>
          <a:p>
            <a:pPr marL="457200" indent="-457200" algn="just">
              <a:lnSpc>
                <a:spcPct val="110000"/>
              </a:lnSpc>
              <a:spcBef>
                <a:spcPts val="0"/>
              </a:spcBef>
              <a:spcAft>
                <a:spcPts val="1200"/>
              </a:spcAft>
              <a:buFont typeface="Arial" panose="020B0604020202020204" pitchFamily="34" charset="0"/>
              <a:buChar char="•"/>
            </a:pPr>
            <a:r>
              <a:rPr lang="en-US" sz="2000" dirty="0">
                <a:latin typeface="Arial" panose="020B0604020202020204" pitchFamily="34" charset="0"/>
              </a:rPr>
              <a:t>We are now living in a world that is more uncertain and complex than before; a world where the environment in which we operate keep changing around us.</a:t>
            </a:r>
          </a:p>
          <a:p>
            <a:pPr marL="457200" indent="-457200" algn="just">
              <a:lnSpc>
                <a:spcPct val="110000"/>
              </a:lnSpc>
              <a:spcBef>
                <a:spcPts val="0"/>
              </a:spcBef>
              <a:spcAft>
                <a:spcPts val="1200"/>
              </a:spcAft>
              <a:buFont typeface="Arial" panose="020B0604020202020204" pitchFamily="34" charset="0"/>
              <a:buChar char="•"/>
            </a:pPr>
            <a:r>
              <a:rPr lang="en-US" sz="2000" dirty="0">
                <a:latin typeface="Arial" panose="020B0604020202020204" pitchFamily="34" charset="0"/>
              </a:rPr>
              <a:t>The rules of global trade have been turned on their head.</a:t>
            </a:r>
          </a:p>
          <a:p>
            <a:pPr marL="457200" indent="-457200" algn="just">
              <a:lnSpc>
                <a:spcPct val="110000"/>
              </a:lnSpc>
              <a:spcBef>
                <a:spcPts val="0"/>
              </a:spcBef>
              <a:spcAft>
                <a:spcPts val="1200"/>
              </a:spcAft>
              <a:buFont typeface="Arial" panose="020B0604020202020204" pitchFamily="34" charset="0"/>
              <a:buChar char="•"/>
            </a:pPr>
            <a:r>
              <a:rPr lang="en-US" sz="2000" dirty="0">
                <a:latin typeface="Arial" panose="020B0604020202020204" pitchFamily="34" charset="0"/>
              </a:rPr>
              <a:t>New geopolitical realities are dawning.</a:t>
            </a:r>
          </a:p>
          <a:p>
            <a:pPr marL="457200" indent="-457200" algn="just">
              <a:lnSpc>
                <a:spcPct val="110000"/>
              </a:lnSpc>
              <a:spcBef>
                <a:spcPts val="0"/>
              </a:spcBef>
              <a:spcAft>
                <a:spcPts val="1200"/>
              </a:spcAft>
              <a:buFont typeface="Arial" panose="020B0604020202020204" pitchFamily="34" charset="0"/>
              <a:buChar char="•"/>
            </a:pPr>
            <a:r>
              <a:rPr lang="en-US" sz="2000" dirty="0">
                <a:latin typeface="Arial" panose="020B0604020202020204" pitchFamily="34" charset="0"/>
              </a:rPr>
              <a:t>Artificial intelligence (AI), the energy transition, and demographic changes are fundamentally changing our economic activity, business landscape and workplace.</a:t>
            </a:r>
          </a:p>
        </p:txBody>
      </p:sp>
    </p:spTree>
    <p:extLst>
      <p:ext uri="{BB962C8B-B14F-4D97-AF65-F5344CB8AC3E}">
        <p14:creationId xmlns:p14="http://schemas.microsoft.com/office/powerpoint/2010/main" val="2587157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1C5B-42DB-2FBA-AE5D-459D0BBC94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7F5B53-A353-DB01-9FE0-1B8949D6BC06}"/>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1A2F6CED-6CDA-5E29-8080-22AD2F897636}"/>
              </a:ext>
            </a:extLst>
          </p:cNvPr>
          <p:cNvSpPr>
            <a:spLocks noGrp="1"/>
          </p:cNvSpPr>
          <p:nvPr>
            <p:ph type="body" sz="quarter" idx="10"/>
          </p:nvPr>
        </p:nvSpPr>
        <p:spPr/>
        <p:txBody>
          <a:bodyPr/>
          <a:lstStyle/>
          <a:p>
            <a:pPr>
              <a:lnSpc>
                <a:spcPct val="100000"/>
              </a:lnSpc>
            </a:pPr>
            <a:r>
              <a:rPr lang="en-MY" noProof="0" dirty="0"/>
              <a:t>Proposal 6: Empowering SMEs for </a:t>
            </a:r>
            <a:r>
              <a:rPr lang="en-US" noProof="0" dirty="0"/>
              <a:t>AI</a:t>
            </a:r>
            <a:r>
              <a:rPr lang="en-MY" dirty="0"/>
              <a:t> (cont.)</a:t>
            </a:r>
            <a:endParaRPr lang="en-MY" noProof="0" dirty="0"/>
          </a:p>
        </p:txBody>
      </p:sp>
      <p:sp>
        <p:nvSpPr>
          <p:cNvPr id="27" name="Rectangle 26">
            <a:extLst>
              <a:ext uri="{FF2B5EF4-FFF2-40B4-BE49-F238E27FC236}">
                <a16:creationId xmlns:a16="http://schemas.microsoft.com/office/drawing/2014/main" id="{CC56154F-C701-3F9E-E4CA-F79A8A3DD9C8}"/>
              </a:ext>
            </a:extLst>
          </p:cNvPr>
          <p:cNvSpPr/>
          <p:nvPr/>
        </p:nvSpPr>
        <p:spPr>
          <a:xfrm>
            <a:off x="731520" y="914400"/>
            <a:ext cx="530352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According to the 2024 Government AI Readiness Index, Malaysia ranked 42nd globally in the "Data and Infrastructure" pillar, trailing behind Singapore (1st) and Thailand (40th), though ahead of Indonesia (59th) and Vietnam (73rd).</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Malaysia lacks a national AI computing infrastructure capable of supporting the development and deployment of advanced models, particularly Generative AI (GenAI).</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Malaysia currently does not provide open access to GPU clusters or high-performance computing resources tailored for AI workloads. This creates a barrier for training and scaling generative AI models such as large language models (LLMs) and image generators, which require significant computational power. The lack of shared infrastructure limits SMEs, which often lack the financial and technical capacity to acquire such resources independently.</a:t>
            </a:r>
            <a:endParaRPr lang="en-GB" sz="1350" noProof="0" dirty="0">
              <a:solidFill>
                <a:schemeClr val="tx1"/>
              </a:solidFill>
              <a:latin typeface="Arial" pitchFamily="34" charset="0"/>
              <a:ea typeface="宋体" pitchFamily="2" charset="-122"/>
            </a:endParaRPr>
          </a:p>
        </p:txBody>
      </p:sp>
      <p:sp>
        <p:nvSpPr>
          <p:cNvPr id="3" name="Rectangle 2">
            <a:extLst>
              <a:ext uri="{FF2B5EF4-FFF2-40B4-BE49-F238E27FC236}">
                <a16:creationId xmlns:a16="http://schemas.microsoft.com/office/drawing/2014/main" id="{4EF91198-9186-5ADE-B834-0EBFD03E8028}"/>
              </a:ext>
            </a:extLst>
          </p:cNvPr>
          <p:cNvSpPr/>
          <p:nvPr/>
        </p:nvSpPr>
        <p:spPr>
          <a:xfrm>
            <a:off x="6400800" y="914400"/>
            <a:ext cx="502920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lvl="0" indent="-182880" algn="just">
              <a:spcAft>
                <a:spcPts val="1200"/>
              </a:spcAft>
              <a:buFont typeface="Arial" panose="020B0604020202020204" pitchFamily="34" charset="0"/>
              <a:buChar char="•"/>
              <a:defRPr/>
            </a:pPr>
            <a:r>
              <a:rPr lang="en-GB" sz="1400" b="1" spc="-20" noProof="0" dirty="0">
                <a:solidFill>
                  <a:prstClr val="black"/>
                </a:solidFill>
                <a:latin typeface="Arial" panose="020B0604020202020204" pitchFamily="34" charset="0"/>
                <a:cs typeface="Arial" panose="020B0604020202020204" pitchFamily="34" charset="0"/>
              </a:rPr>
              <a:t>Establish a national AI compute hub to provide </a:t>
            </a:r>
            <a:r>
              <a:rPr lang="en-GB" sz="1400" b="1" spc="-30" noProof="0" dirty="0">
                <a:solidFill>
                  <a:prstClr val="black"/>
                </a:solidFill>
                <a:latin typeface="Arial" panose="020B0604020202020204" pitchFamily="34" charset="0"/>
                <a:cs typeface="Arial" panose="020B0604020202020204" pitchFamily="34" charset="0"/>
              </a:rPr>
              <a:t>accessible, high-performance computing infrastructure</a:t>
            </a:r>
            <a:r>
              <a:rPr lang="en-GB" sz="1400" b="1" spc="-20" noProof="0" dirty="0">
                <a:solidFill>
                  <a:prstClr val="black"/>
                </a:solidFill>
                <a:latin typeface="Arial" panose="020B0604020202020204" pitchFamily="34" charset="0"/>
                <a:cs typeface="Arial" panose="020B0604020202020204" pitchFamily="34" charset="0"/>
              </a:rPr>
              <a:t> tailored for AI research and applications development</a:t>
            </a:r>
            <a:r>
              <a:rPr lang="en-GB" sz="1400" b="1" noProof="0" dirty="0">
                <a:solidFill>
                  <a:prstClr val="black"/>
                </a:solidFill>
                <a:latin typeface="Arial" panose="020B0604020202020204" pitchFamily="34" charset="0"/>
                <a:cs typeface="Arial" panose="020B0604020202020204" pitchFamily="34" charset="0"/>
              </a:rPr>
              <a:t>.</a:t>
            </a:r>
            <a:r>
              <a:rPr lang="en-GB" sz="1400" noProof="0" dirty="0">
                <a:solidFill>
                  <a:prstClr val="black"/>
                </a:solidFill>
                <a:latin typeface="Arial" panose="020B0604020202020204" pitchFamily="34" charset="0"/>
                <a:cs typeface="Arial" panose="020B0604020202020204" pitchFamily="34" charset="0"/>
              </a:rPr>
              <a:t> The hub should prioritise compute-intensive workloads, including GenAI model training, fine-tuning for Bahasa Malaysia and other local use cases, and multi-modal AI tasks involving text, images, and speech.</a:t>
            </a:r>
          </a:p>
          <a:p>
            <a:pPr marL="182880" indent="-182880" algn="just">
              <a:spcAft>
                <a:spcPts val="1200"/>
              </a:spcAft>
              <a:buFont typeface="Arial" panose="020B0604020202020204" pitchFamily="34" charset="0"/>
              <a:buChar char="•"/>
              <a:defRPr/>
            </a:pPr>
            <a:r>
              <a:rPr lang="en-GB" sz="1400" noProof="0" dirty="0">
                <a:solidFill>
                  <a:prstClr val="black"/>
                </a:solidFill>
                <a:latin typeface="Arial" panose="020B0604020202020204" pitchFamily="34" charset="0"/>
                <a:cs typeface="Arial" panose="020B0604020202020204" pitchFamily="34" charset="0"/>
              </a:rPr>
              <a:t>To address the lack of accessible GPU clusters and high-</a:t>
            </a:r>
            <a:r>
              <a:rPr lang="en-GB" sz="1400" spc="-30" noProof="0" dirty="0">
                <a:solidFill>
                  <a:prstClr val="black"/>
                </a:solidFill>
                <a:latin typeface="Arial" panose="020B0604020202020204" pitchFamily="34" charset="0"/>
                <a:cs typeface="Arial" panose="020B0604020202020204" pitchFamily="34" charset="0"/>
              </a:rPr>
              <a:t>performance computing resources, particularly for SMEs with</a:t>
            </a:r>
            <a:r>
              <a:rPr lang="en-GB" sz="1400" noProof="0" dirty="0">
                <a:solidFill>
                  <a:prstClr val="black"/>
                </a:solidFill>
                <a:latin typeface="Arial" panose="020B0604020202020204" pitchFamily="34" charset="0"/>
                <a:cs typeface="Arial" panose="020B0604020202020204" pitchFamily="34" charset="0"/>
              </a:rPr>
              <a:t> </a:t>
            </a:r>
            <a:r>
              <a:rPr lang="en-GB" sz="1400" spc="-30" noProof="0" dirty="0">
                <a:solidFill>
                  <a:prstClr val="black"/>
                </a:solidFill>
                <a:latin typeface="Arial" panose="020B0604020202020204" pitchFamily="34" charset="0"/>
                <a:cs typeface="Arial" panose="020B0604020202020204" pitchFamily="34" charset="0"/>
              </a:rPr>
              <a:t>limited capacity, </a:t>
            </a:r>
            <a:r>
              <a:rPr lang="en-GB" sz="1400" b="1" spc="-30" noProof="0" dirty="0">
                <a:solidFill>
                  <a:prstClr val="black"/>
                </a:solidFill>
                <a:latin typeface="Arial" panose="020B0604020202020204" pitchFamily="34" charset="0"/>
                <a:cs typeface="Arial" panose="020B0604020202020204" pitchFamily="34" charset="0"/>
              </a:rPr>
              <a:t>Malaysia should invest in shared AI compute</a:t>
            </a:r>
            <a:r>
              <a:rPr lang="en-GB" sz="1400" b="1" noProof="0" dirty="0">
                <a:solidFill>
                  <a:prstClr val="black"/>
                </a:solidFill>
                <a:latin typeface="Arial" panose="020B0604020202020204" pitchFamily="34" charset="0"/>
                <a:cs typeface="Arial" panose="020B0604020202020204" pitchFamily="34" charset="0"/>
              </a:rPr>
              <a:t> infrastructure</a:t>
            </a:r>
            <a:r>
              <a:rPr lang="en-GB" sz="1400" noProof="0" dirty="0">
                <a:solidFill>
                  <a:prstClr val="black"/>
                </a:solidFill>
                <a:latin typeface="Arial" panose="020B0604020202020204" pitchFamily="34" charset="0"/>
                <a:cs typeface="Arial" panose="020B0604020202020204" pitchFamily="34" charset="0"/>
              </a:rPr>
              <a:t>. Countries such as Singapore (through its National Supercomputing Centre), South Korea, and the United States (via the NAIRR initiative) demonstrate how </a:t>
            </a:r>
            <a:r>
              <a:rPr lang="en-GB" sz="1400" spc="-30" noProof="0" dirty="0">
                <a:solidFill>
                  <a:prstClr val="black"/>
                </a:solidFill>
                <a:latin typeface="Arial" panose="020B0604020202020204" pitchFamily="34" charset="0"/>
                <a:cs typeface="Arial" panose="020B0604020202020204" pitchFamily="34" charset="0"/>
              </a:rPr>
              <a:t>public investment in AI infrastructure can lower entry barriers</a:t>
            </a:r>
            <a:r>
              <a:rPr lang="en-GB" sz="1400" noProof="0" dirty="0">
                <a:solidFill>
                  <a:prstClr val="black"/>
                </a:solidFill>
                <a:latin typeface="Arial" panose="020B0604020202020204" pitchFamily="34" charset="0"/>
                <a:cs typeface="Arial" panose="020B0604020202020204" pitchFamily="34" charset="0"/>
              </a:rPr>
              <a:t>, </a:t>
            </a:r>
            <a:r>
              <a:rPr lang="en-GB" sz="1400" spc="-10" noProof="0" dirty="0">
                <a:solidFill>
                  <a:prstClr val="black"/>
                </a:solidFill>
                <a:latin typeface="Arial" panose="020B0604020202020204" pitchFamily="34" charset="0"/>
                <a:cs typeface="Arial" panose="020B0604020202020204" pitchFamily="34" charset="0"/>
              </a:rPr>
              <a:t>enable broader participation in AI development, and reduce</a:t>
            </a:r>
            <a:r>
              <a:rPr lang="en-GB" sz="1400" noProof="0" dirty="0">
                <a:solidFill>
                  <a:prstClr val="black"/>
                </a:solidFill>
                <a:latin typeface="Arial" panose="020B0604020202020204" pitchFamily="34" charset="0"/>
                <a:cs typeface="Arial" panose="020B0604020202020204" pitchFamily="34" charset="0"/>
              </a:rPr>
              <a:t> reliance on foreign cloud providers.</a:t>
            </a:r>
          </a:p>
        </p:txBody>
      </p:sp>
    </p:spTree>
    <p:extLst>
      <p:ext uri="{BB962C8B-B14F-4D97-AF65-F5344CB8AC3E}">
        <p14:creationId xmlns:p14="http://schemas.microsoft.com/office/powerpoint/2010/main" val="278023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85AA-AE6F-1EE7-9664-F4A3E0BBDF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AF462C-8A99-CEC9-54C9-ACAD37E68BAA}"/>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9B5DD555-16A7-4E7A-47F0-E8BC33892C7C}"/>
              </a:ext>
            </a:extLst>
          </p:cNvPr>
          <p:cNvSpPr>
            <a:spLocks noGrp="1"/>
          </p:cNvSpPr>
          <p:nvPr>
            <p:ph type="body" sz="quarter" idx="10"/>
          </p:nvPr>
        </p:nvSpPr>
        <p:spPr/>
        <p:txBody>
          <a:bodyPr/>
          <a:lstStyle/>
          <a:p>
            <a:r>
              <a:rPr lang="en-MY" dirty="0"/>
              <a:t>Proposal 6: Empowering SMEs for </a:t>
            </a:r>
            <a:r>
              <a:rPr lang="en-US" dirty="0"/>
              <a:t>AI (cont.)</a:t>
            </a:r>
            <a:endParaRPr lang="en-MY" dirty="0"/>
          </a:p>
        </p:txBody>
      </p:sp>
      <p:sp>
        <p:nvSpPr>
          <p:cNvPr id="27" name="Rectangle 26">
            <a:extLst>
              <a:ext uri="{FF2B5EF4-FFF2-40B4-BE49-F238E27FC236}">
                <a16:creationId xmlns:a16="http://schemas.microsoft.com/office/drawing/2014/main" id="{406631E0-6BE7-709A-1A19-0FAD2C567261}"/>
              </a:ext>
            </a:extLst>
          </p:cNvPr>
          <p:cNvSpPr/>
          <p:nvPr/>
        </p:nvSpPr>
        <p:spPr>
          <a:xfrm>
            <a:off x="731520" y="914400"/>
            <a:ext cx="530352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Malaysia lacks a public dataset ecosystem tailored for AI training, particularly for generative AI (GenAI) development.</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While Malaysia has a national open data portal (data.gov.my), it primarily hosts economic and administrative datasets such as trade, census, and public expenditure data. These datasets are generally unstructured, lack consistent labelling, and do not include multimodal formats (e.g. image, text, audio) that are essential for GenAI training.</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Additionally, Malaysia has introduced the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3"/>
              </a:rPr>
              <a:t>National Technology and Innovation Sandbox</a:t>
            </a:r>
            <a:r>
              <a:rPr lang="en-GB" sz="1400" noProof="0" dirty="0">
                <a:solidFill>
                  <a:schemeClr val="tx1"/>
                </a:solidFill>
                <a:latin typeface="Arial" pitchFamily="34" charset="0"/>
                <a:ea typeface="宋体" pitchFamily="2" charset="-122"/>
              </a:rPr>
              <a:t> (NTIS) to support the commercialisation of emerging technologies. However, NTIS is oriented toward product testing in real-world environments and does not provide curated AI-ready datasets or data-sharing infrastructure.</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This is in contrast to leading AI nations, where public data infrastructure is designed specifically to accelerate AI experimentation and foundation model development, especially using local language and context.</a:t>
            </a:r>
          </a:p>
        </p:txBody>
      </p:sp>
      <p:sp>
        <p:nvSpPr>
          <p:cNvPr id="31" name="Rectangle 30">
            <a:extLst>
              <a:ext uri="{FF2B5EF4-FFF2-40B4-BE49-F238E27FC236}">
                <a16:creationId xmlns:a16="http://schemas.microsoft.com/office/drawing/2014/main" id="{CAA3E652-6E27-077E-238C-5453AF14BB82}"/>
              </a:ext>
            </a:extLst>
          </p:cNvPr>
          <p:cNvSpPr/>
          <p:nvPr/>
        </p:nvSpPr>
        <p:spPr>
          <a:xfrm>
            <a:off x="6400800" y="914400"/>
            <a:ext cx="502920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marR="0" lvl="0" indent="-182880" algn="just" defTabSz="925899" rtl="0" eaLnBrk="1" fontAlgn="auto" latinLnBrk="0" hangingPunct="1">
              <a:spcBef>
                <a:spcPts val="0"/>
              </a:spcBef>
              <a:spcAft>
                <a:spcPts val="12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Establish a National Open Data Sandbox</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focused on enabling AI development by providing high-quality, anonymised, and labelled datasets designed for machine learning and GenAI training. This should include diverse datasets such as government documents and public service texts in Bahasa Malaysia and English, annotated images, audio in local dialects, and structured healthcare, legal, or urban data.</a:t>
            </a:r>
          </a:p>
          <a:p>
            <a:pPr marL="182880" marR="0" lvl="0" indent="-182880" algn="just" defTabSz="925899" rtl="0" eaLnBrk="1" fontAlgn="auto" latinLnBrk="0" hangingPunct="1">
              <a:spcBef>
                <a:spcPts val="0"/>
              </a:spcBef>
              <a:spcAft>
                <a:spcPts val="120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Unlike the NTIS, which focuses on real-world product testing,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this sandbox would serve as a data infrastructure backbone to accelerate local GenAI and automation AI use cases</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p>
          <a:p>
            <a:pPr marL="182880" marR="0" lvl="0" indent="-182880" algn="just" defTabSz="925899" rtl="0" eaLnBrk="1" fontAlgn="auto" latinLnBrk="0" hangingPunct="1">
              <a:spcBef>
                <a:spcPts val="0"/>
              </a:spcBef>
              <a:spcAft>
                <a:spcPts val="120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It should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prioritise openness, technical interoperability, and safe data governance</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Countries such as the UK (Data First) have established similar ecosystems to fuel the growth of locally contextualised AI tools and services.</a:t>
            </a:r>
          </a:p>
        </p:txBody>
      </p:sp>
    </p:spTree>
    <p:extLst>
      <p:ext uri="{BB962C8B-B14F-4D97-AF65-F5344CB8AC3E}">
        <p14:creationId xmlns:p14="http://schemas.microsoft.com/office/powerpoint/2010/main" val="2583738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13D95-43A5-2BAC-7E79-D291DB0CF8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0D1679-348E-34F1-7A10-F3590969BBCD}"/>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A9AE9EBD-E062-EEAC-6706-C7D82A15AA32}"/>
              </a:ext>
            </a:extLst>
          </p:cNvPr>
          <p:cNvSpPr>
            <a:spLocks noGrp="1"/>
          </p:cNvSpPr>
          <p:nvPr>
            <p:ph type="body" sz="quarter" idx="10"/>
          </p:nvPr>
        </p:nvSpPr>
        <p:spPr/>
        <p:txBody>
          <a:bodyPr/>
          <a:lstStyle/>
          <a:p>
            <a:pPr>
              <a:lnSpc>
                <a:spcPct val="100000"/>
              </a:lnSpc>
            </a:pPr>
            <a:r>
              <a:rPr lang="en-MY" noProof="0" dirty="0"/>
              <a:t>Proposal 7: Reskilling and Upskilling for Future-Proof Workforce</a:t>
            </a:r>
          </a:p>
        </p:txBody>
      </p:sp>
      <p:sp>
        <p:nvSpPr>
          <p:cNvPr id="27" name="Rectangle 26">
            <a:extLst>
              <a:ext uri="{FF2B5EF4-FFF2-40B4-BE49-F238E27FC236}">
                <a16:creationId xmlns:a16="http://schemas.microsoft.com/office/drawing/2014/main" id="{C8672ADA-0FEB-F53B-E894-5A1D9E0087AD}"/>
              </a:ext>
            </a:extLst>
          </p:cNvPr>
          <p:cNvSpPr/>
          <p:nvPr/>
        </p:nvSpPr>
        <p:spPr>
          <a:xfrm>
            <a:off x="731520" y="914400"/>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Fragmented Training Platforms, No Single-Entry Point</a:t>
            </a:r>
            <a:r>
              <a:rPr lang="en-GB" sz="1400" noProof="0" dirty="0">
                <a:solidFill>
                  <a:schemeClr val="tx1"/>
                </a:solidFill>
                <a:latin typeface="Arial" pitchFamily="34" charset="0"/>
                <a:ea typeface="宋体" pitchFamily="2" charset="-122"/>
              </a:rPr>
              <a:t>: Malaysia’s training ecosystem is fragmented across multiple official platforms, including HRD Corp,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3"/>
              </a:rPr>
              <a:t>National Training Week</a:t>
            </a:r>
            <a:r>
              <a:rPr lang="en-GB" sz="1400" noProof="0" dirty="0">
                <a:solidFill>
                  <a:schemeClr val="tx1"/>
                </a:solidFill>
                <a:latin typeface="Arial" pitchFamily="34" charset="0"/>
                <a:ea typeface="宋体" pitchFamily="2" charset="-122"/>
              </a:rPr>
              <a:t> (NTW), and MDEC’s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4"/>
              </a:rPr>
              <a:t>MD Academy</a:t>
            </a:r>
            <a:r>
              <a:rPr lang="en-GB" sz="1400" noProof="0" dirty="0">
                <a:solidFill>
                  <a:schemeClr val="tx1"/>
                </a:solidFill>
                <a:latin typeface="Arial" pitchFamily="34" charset="0"/>
                <a:ea typeface="宋体" pitchFamily="2" charset="-122"/>
              </a:rPr>
              <a:t>, each catering to different target groups and offering varying course standards, funding eligibility, and navigation systems.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This fragmentation makes it difficult for individuals, job seekers, gig workers, and micro-enterprises to easily discover, compare, and access relevant training opportunities. Furthermore, there is currently no centralised portal to consolidate learning records, track individual progress, or offer personalised guidance based on career or industry needs.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In contrast, countries like Singapore have successfully built a single, intuitive, and inclusive portal (e.g. MySkillsFuture) that enables anyone, regardless of employment status, to explore verified training, check subsidies, monitor progress, and receive tailored course suggestions based on interests and skill gaps.</a:t>
            </a:r>
          </a:p>
          <a:p>
            <a:pPr marL="182880" indent="-182880" algn="just" defTabSz="228600" hangingPunct="0">
              <a:spcAft>
                <a:spcPts val="1200"/>
              </a:spcAft>
              <a:buFont typeface="Arial" panose="020B0604020202020204" pitchFamily="34" charset="0"/>
              <a:buChar char="•"/>
            </a:pPr>
            <a:endParaRPr lang="en-GB" sz="135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DEF9A96F-AA44-20C3-6A7C-CC1D0E1AF46B}"/>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Establish a Unified National Training Platform</a:t>
            </a:r>
            <a:r>
              <a:rPr lang="en-GB" sz="1400" noProof="0" dirty="0">
                <a:solidFill>
                  <a:schemeClr val="tx1"/>
                </a:solidFill>
                <a:latin typeface="Arial" pitchFamily="34" charset="0"/>
                <a:ea typeface="宋体" pitchFamily="2" charset="-122"/>
              </a:rPr>
              <a:t>, similar to Singapore’s MySkillsFuture portal, to consolidate all accredited programmes (from HRD Corp, NTW, MDEC, TVET, MOHE, etc.).</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Key features should include:</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Training Marketplace with Reviews and Ratings</a:t>
            </a:r>
            <a:r>
              <a:rPr lang="en-GB" sz="1400" noProof="0" dirty="0">
                <a:solidFill>
                  <a:schemeClr val="tx1"/>
                </a:solidFill>
                <a:latin typeface="Arial" pitchFamily="34" charset="0"/>
                <a:ea typeface="宋体" pitchFamily="2" charset="-122"/>
              </a:rPr>
              <a:t>, similar to an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5"/>
              </a:rPr>
              <a:t>ed-tech marketplace</a:t>
            </a:r>
            <a:r>
              <a:rPr lang="en-GB" sz="1400" noProof="0" dirty="0">
                <a:solidFill>
                  <a:schemeClr val="tx1"/>
                </a:solidFill>
                <a:latin typeface="Arial" pitchFamily="34" charset="0"/>
                <a:ea typeface="宋体" pitchFamily="2" charset="-122"/>
              </a:rPr>
              <a:t>”, where verified courses can be compared by content quality, trainer credibility, learner reviews, and industry relevance, improving transparency and decision-making.</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Integrated learning records</a:t>
            </a:r>
            <a:r>
              <a:rPr lang="en-GB" sz="1400" noProof="0" dirty="0">
                <a:solidFill>
                  <a:schemeClr val="tx1"/>
                </a:solidFill>
                <a:latin typeface="Arial" pitchFamily="34" charset="0"/>
                <a:ea typeface="宋体" pitchFamily="2" charset="-122"/>
              </a:rPr>
              <a:t> to track each citizen’s skills, certifications, and micro-credentials earned across ministries and training providers.</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Personalised recommendations</a:t>
            </a:r>
            <a:r>
              <a:rPr lang="en-GB" sz="1400" noProof="0" dirty="0">
                <a:solidFill>
                  <a:schemeClr val="tx1"/>
                </a:solidFill>
                <a:latin typeface="Arial" pitchFamily="34" charset="0"/>
                <a:ea typeface="宋体" pitchFamily="2" charset="-122"/>
              </a:rPr>
              <a:t> using AI or rule-based engines to suggest courses based on an individual’s career stage, previous training, or preferred industry.</a:t>
            </a:r>
          </a:p>
        </p:txBody>
      </p:sp>
    </p:spTree>
    <p:extLst>
      <p:ext uri="{BB962C8B-B14F-4D97-AF65-F5344CB8AC3E}">
        <p14:creationId xmlns:p14="http://schemas.microsoft.com/office/powerpoint/2010/main" val="406017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B8EE1-7549-B2D5-74F5-7D2D8FEE07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7287E0-4543-7228-193B-A461949E0476}"/>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9947A696-2E24-B55B-4854-C81F08CC736D}"/>
              </a:ext>
            </a:extLst>
          </p:cNvPr>
          <p:cNvSpPr>
            <a:spLocks noGrp="1"/>
          </p:cNvSpPr>
          <p:nvPr>
            <p:ph type="body" sz="quarter" idx="10"/>
          </p:nvPr>
        </p:nvSpPr>
        <p:spPr/>
        <p:txBody>
          <a:bodyPr/>
          <a:lstStyle/>
          <a:p>
            <a:pPr>
              <a:lnSpc>
                <a:spcPct val="100000"/>
              </a:lnSpc>
            </a:pPr>
            <a:r>
              <a:rPr lang="en-MY" noProof="0" dirty="0"/>
              <a:t>Proposal 7: Reskilling and Upskilling for Future-Proof Workforce (cont.)</a:t>
            </a:r>
          </a:p>
        </p:txBody>
      </p:sp>
      <p:sp>
        <p:nvSpPr>
          <p:cNvPr id="27" name="Rectangle 26">
            <a:extLst>
              <a:ext uri="{FF2B5EF4-FFF2-40B4-BE49-F238E27FC236}">
                <a16:creationId xmlns:a16="http://schemas.microsoft.com/office/drawing/2014/main" id="{C1F87959-685E-6D09-5DCF-D169CB508B71}"/>
              </a:ext>
            </a:extLst>
          </p:cNvPr>
          <p:cNvSpPr/>
          <p:nvPr/>
        </p:nvSpPr>
        <p:spPr>
          <a:xfrm>
            <a:off x="731520" y="914400"/>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Abandoned National Skills Passport Initiative</a:t>
            </a:r>
            <a:r>
              <a:rPr lang="en-GB" sz="1400" noProof="0" dirty="0">
                <a:solidFill>
                  <a:schemeClr val="tx1"/>
                </a:solidFill>
                <a:latin typeface="Arial" pitchFamily="34" charset="0"/>
                <a:ea typeface="宋体" pitchFamily="2" charset="-122"/>
              </a:rPr>
              <a:t>:</a:t>
            </a:r>
          </a:p>
          <a:p>
            <a:pPr marL="365760" indent="-182880" algn="just" defTabSz="228600" hangingPunct="0">
              <a:spcAft>
                <a:spcPts val="1200"/>
              </a:spcAft>
              <a:buFont typeface="Courier New" panose="02070309020205020404" pitchFamily="49" charset="0"/>
              <a:buChar char="o"/>
            </a:pPr>
            <a:r>
              <a:rPr lang="en-GB" sz="1400" noProof="0" dirty="0">
                <a:solidFill>
                  <a:schemeClr val="tx1"/>
                </a:solidFill>
                <a:latin typeface="Arial" pitchFamily="34" charset="0"/>
                <a:ea typeface="宋体" pitchFamily="2" charset="-122"/>
              </a:rPr>
              <a:t>Malaysia </a:t>
            </a:r>
            <a:r>
              <a:rPr lang="en-GB" sz="1400" dirty="0">
                <a:solidFill>
                  <a:schemeClr val="tx1"/>
                </a:solidFill>
                <a:latin typeface="Arial" pitchFamily="34" charset="0"/>
                <a:ea typeface="宋体" pitchFamily="2" charset="-122"/>
              </a:rPr>
              <a:t>has </a:t>
            </a:r>
            <a:r>
              <a:rPr lang="en-GB" sz="1400" noProof="0" dirty="0">
                <a:solidFill>
                  <a:schemeClr val="tx1"/>
                </a:solidFill>
                <a:latin typeface="Arial" pitchFamily="34" charset="0"/>
                <a:ea typeface="宋体" pitchFamily="2" charset="-122"/>
              </a:rPr>
              <a:t>attempted to launch a Skills Passport under HRD Corp to help individuals record certifications and learning history, but the project was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3"/>
              </a:rPr>
              <a:t>discontinued</a:t>
            </a:r>
            <a:r>
              <a:rPr lang="en-GB" sz="1400" noProof="0" dirty="0">
                <a:solidFill>
                  <a:schemeClr val="tx1"/>
                </a:solidFill>
                <a:latin typeface="Arial" pitchFamily="34" charset="0"/>
                <a:ea typeface="宋体" pitchFamily="2" charset="-122"/>
              </a:rPr>
              <a:t> in 2023 due to technical and procurement issues.</a:t>
            </a:r>
          </a:p>
          <a:p>
            <a:pPr marL="365760" indent="-182880" algn="just" defTabSz="228600" hangingPunct="0">
              <a:spcAft>
                <a:spcPts val="1200"/>
              </a:spcAft>
              <a:buFont typeface="Courier New" panose="02070309020205020404" pitchFamily="49" charset="0"/>
              <a:buChar char="o"/>
            </a:pPr>
            <a:r>
              <a:rPr lang="en-GB" sz="1400" noProof="0" dirty="0">
                <a:solidFill>
                  <a:schemeClr val="tx1"/>
                </a:solidFill>
                <a:latin typeface="Arial" pitchFamily="34" charset="0"/>
                <a:ea typeface="宋体" pitchFamily="2" charset="-122"/>
              </a:rPr>
              <a:t>Currently, there is no secure, national platform to consolidate a citizen’s education, training, micro-credentials, and job experience across their career. This limits both recognition and job mobility.</a:t>
            </a:r>
          </a:p>
          <a:p>
            <a:pPr marL="182880" indent="-182880" algn="just" defTabSz="228600" hangingPunct="0">
              <a:spcAft>
                <a:spcPts val="1200"/>
              </a:spcAft>
              <a:buFont typeface="Arial" panose="020B0604020202020204" pitchFamily="34" charset="0"/>
              <a:buChar char="•"/>
            </a:pPr>
            <a:endParaRPr lang="en-GB" sz="135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62657AFD-F823-F6A7-AA63-7FCFF9C992D8}"/>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Re-initiate a National Career &amp; Skills Passport</a:t>
            </a:r>
            <a:r>
              <a:rPr lang="en-GB" sz="1400" noProof="0" dirty="0">
                <a:solidFill>
                  <a:schemeClr val="tx1"/>
                </a:solidFill>
                <a:latin typeface="Arial" pitchFamily="34" charset="0"/>
                <a:ea typeface="宋体" pitchFamily="2" charset="-122"/>
              </a:rPr>
              <a:t>, aligned with international benchmarks (e.g. Singapore’s </a:t>
            </a:r>
            <a:r>
              <a:rPr lang="en-GB" sz="1400" u="sng" noProof="0" dirty="0">
                <a:solidFill>
                  <a:srgbClr val="467886"/>
                </a:solidFill>
                <a:effectLst/>
                <a:latin typeface="Arial" panose="020B0604020202020204" pitchFamily="34" charset="0"/>
                <a:ea typeface="等线" panose="02010600030101010101" pitchFamily="2" charset="-122"/>
                <a:cs typeface="Times New Roman" panose="02020603050405020304" pitchFamily="18" charset="0"/>
                <a:hlinkClick r:id="rId4"/>
              </a:rPr>
              <a:t>Skills Passport</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This digital framework should let individuals store verifiable credentials, micro-credentials, training history, and employment records in a secure profile, supporting transparency, portability, and lifelong learning.</a:t>
            </a:r>
          </a:p>
        </p:txBody>
      </p:sp>
    </p:spTree>
    <p:extLst>
      <p:ext uri="{BB962C8B-B14F-4D97-AF65-F5344CB8AC3E}">
        <p14:creationId xmlns:p14="http://schemas.microsoft.com/office/powerpoint/2010/main" val="395833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6368-E572-B8B9-3990-3A57BA6EE8E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E25AD1-D3A0-EB3A-3894-38173148E6C1}"/>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C716BD40-AEB1-5C46-ECF9-259D367FCB5E}"/>
              </a:ext>
            </a:extLst>
          </p:cNvPr>
          <p:cNvSpPr>
            <a:spLocks noGrp="1"/>
          </p:cNvSpPr>
          <p:nvPr>
            <p:ph type="body" sz="quarter" idx="10"/>
          </p:nvPr>
        </p:nvSpPr>
        <p:spPr/>
        <p:txBody>
          <a:bodyPr/>
          <a:lstStyle/>
          <a:p>
            <a:pPr>
              <a:lnSpc>
                <a:spcPct val="100000"/>
              </a:lnSpc>
            </a:pPr>
            <a:r>
              <a:rPr lang="en-MY" noProof="0" dirty="0"/>
              <a:t>Proposal 7: Reskilling and Upskilling for Future-Proof Workforce (cont.)</a:t>
            </a:r>
          </a:p>
        </p:txBody>
      </p:sp>
      <p:sp>
        <p:nvSpPr>
          <p:cNvPr id="27" name="Rectangle 26">
            <a:extLst>
              <a:ext uri="{FF2B5EF4-FFF2-40B4-BE49-F238E27FC236}">
                <a16:creationId xmlns:a16="http://schemas.microsoft.com/office/drawing/2014/main" id="{B0B84648-5532-E2BE-9F47-BF5B236537D6}"/>
              </a:ext>
            </a:extLst>
          </p:cNvPr>
          <p:cNvSpPr/>
          <p:nvPr/>
        </p:nvSpPr>
        <p:spPr>
          <a:xfrm>
            <a:off x="731520" y="914400"/>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Individual Skills Credits for Paid Learning or Industry-Certified Programmes</a:t>
            </a:r>
          </a:p>
          <a:p>
            <a:pPr marL="365760" indent="-182880" algn="just" defTabSz="228600" hangingPunct="0">
              <a:spcAft>
                <a:spcPts val="1200"/>
              </a:spcAft>
              <a:buFont typeface="Courier New" panose="02070309020205020404" pitchFamily="49" charset="0"/>
              <a:buChar char="o"/>
            </a:pPr>
            <a:r>
              <a:rPr lang="en-GB" sz="1400" noProof="0" dirty="0">
                <a:solidFill>
                  <a:schemeClr val="tx1"/>
                </a:solidFill>
                <a:latin typeface="Arial" pitchFamily="34" charset="0"/>
                <a:ea typeface="宋体" pitchFamily="2" charset="-122"/>
              </a:rPr>
              <a:t>Unlike Singapore, Malaysia currently lacks a national system that grants citizens direct financial support for self-initiated upskilling. HRD Corp’s funding is employer-dependent, leaving individuals, especially gig workers, micro-enterprises, and the unemployed, unable to access paid, high-quality training. </a:t>
            </a:r>
          </a:p>
          <a:p>
            <a:pPr marL="365760" indent="-182880" algn="just" defTabSz="228600" hangingPunct="0">
              <a:spcAft>
                <a:spcPts val="1200"/>
              </a:spcAft>
              <a:buFont typeface="Courier New" panose="02070309020205020404" pitchFamily="49" charset="0"/>
              <a:buChar char="o"/>
            </a:pPr>
            <a:r>
              <a:rPr lang="en-GB" sz="1400" noProof="0" dirty="0">
                <a:solidFill>
                  <a:schemeClr val="tx1"/>
                </a:solidFill>
                <a:latin typeface="Arial" pitchFamily="34" charset="0"/>
                <a:ea typeface="宋体" pitchFamily="2" charset="-122"/>
              </a:rPr>
              <a:t>Even though some globally recognised training programmes (e.g. Microsoft Skills for Jobs, Google Career Certificates, etc.) are offered locally, there is no universal credit scheme to help Malaysians take them.</a:t>
            </a:r>
          </a:p>
          <a:p>
            <a:pPr marL="182880" indent="-182880" algn="just" defTabSz="228600" hangingPunct="0">
              <a:spcAft>
                <a:spcPts val="1200"/>
              </a:spcAft>
              <a:buFont typeface="Arial" panose="020B0604020202020204" pitchFamily="34" charset="0"/>
              <a:buChar char="•"/>
            </a:pPr>
            <a:endParaRPr lang="en-GB" sz="135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B8BFFF7C-5A6E-0195-FB34-BD8C0DC88566}"/>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spc="-20" noProof="0" dirty="0">
                <a:solidFill>
                  <a:schemeClr val="tx1"/>
                </a:solidFill>
                <a:latin typeface="Arial" pitchFamily="34" charset="0"/>
                <a:ea typeface="宋体" pitchFamily="2" charset="-122"/>
              </a:rPr>
              <a:t>To encourage self-driven upskilling and personal development</a:t>
            </a:r>
            <a:r>
              <a:rPr lang="en-GB" sz="1400" noProof="0" dirty="0">
                <a:solidFill>
                  <a:schemeClr val="tx1"/>
                </a:solidFill>
                <a:latin typeface="Arial" pitchFamily="34" charset="0"/>
                <a:ea typeface="宋体" pitchFamily="2" charset="-122"/>
              </a:rPr>
              <a:t>, Malaysia should introduce </a:t>
            </a:r>
            <a:r>
              <a:rPr lang="en-GB" sz="1400" b="1" noProof="0" dirty="0">
                <a:solidFill>
                  <a:schemeClr val="tx1"/>
                </a:solidFill>
                <a:latin typeface="Arial" pitchFamily="34" charset="0"/>
                <a:ea typeface="宋体" pitchFamily="2" charset="-122"/>
              </a:rPr>
              <a:t>a</a:t>
            </a:r>
            <a:r>
              <a:rPr lang="en-GB" sz="1400" noProof="0" dirty="0">
                <a:solidFill>
                  <a:schemeClr val="tx1"/>
                </a:solidFill>
                <a:latin typeface="Arial" pitchFamily="34" charset="0"/>
                <a:ea typeface="宋体" pitchFamily="2" charset="-122"/>
              </a:rPr>
              <a:t> </a:t>
            </a:r>
            <a:r>
              <a:rPr lang="en-GB" sz="1400" b="1" spc="-10" noProof="0" dirty="0">
                <a:solidFill>
                  <a:schemeClr val="tx1"/>
                </a:solidFill>
                <a:latin typeface="Arial" pitchFamily="34" charset="0"/>
                <a:ea typeface="宋体" pitchFamily="2" charset="-122"/>
              </a:rPr>
              <a:t>Universal Skills Credit system</a:t>
            </a:r>
            <a:r>
              <a:rPr lang="en-GB" sz="1400" b="1" noProof="0" dirty="0">
                <a:solidFill>
                  <a:schemeClr val="tx1"/>
                </a:solidFill>
                <a:latin typeface="Arial" pitchFamily="34" charset="0"/>
                <a:ea typeface="宋体" pitchFamily="2" charset="-122"/>
              </a:rPr>
              <a:t> that </a:t>
            </a:r>
            <a:r>
              <a:rPr lang="en-GB" sz="1400" b="1" spc="-20" noProof="0" dirty="0">
                <a:solidFill>
                  <a:schemeClr val="tx1"/>
                </a:solidFill>
                <a:latin typeface="Arial" pitchFamily="34" charset="0"/>
                <a:ea typeface="宋体" pitchFamily="2" charset="-122"/>
              </a:rPr>
              <a:t>directly empowers individuals, particularly those who</a:t>
            </a:r>
            <a:r>
              <a:rPr lang="en-GB" sz="1400" b="1" noProof="0" dirty="0">
                <a:solidFill>
                  <a:schemeClr val="tx1"/>
                </a:solidFill>
                <a:latin typeface="Arial" pitchFamily="34" charset="0"/>
                <a:ea typeface="宋体" pitchFamily="2" charset="-122"/>
              </a:rPr>
              <a:t> are not covered by their employer’s HRD levy, to pay for their own training</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 practical reference is Singapore’s </a:t>
            </a:r>
            <a:r>
              <a:rPr lang="en-GB" sz="1400" noProof="0" dirty="0">
                <a:solidFill>
                  <a:schemeClr val="tx1"/>
                </a:solidFill>
                <a:latin typeface="Arial" pitchFamily="34" charset="0"/>
                <a:ea typeface="宋体" pitchFamily="2" charset="-122"/>
                <a:hlinkClick r:id="rId3"/>
              </a:rPr>
              <a:t>SkillsFuture Credit</a:t>
            </a:r>
            <a:r>
              <a:rPr lang="en-GB" sz="1400" noProof="0" dirty="0">
                <a:solidFill>
                  <a:schemeClr val="tx1"/>
                </a:solidFill>
                <a:latin typeface="Arial" pitchFamily="34" charset="0"/>
                <a:ea typeface="宋体" pitchFamily="2" charset="-122"/>
              </a:rPr>
              <a:t>, which provides all citizens aged 25 and above a one-off SGD500 from government funds, usable for eligible training courses listed on the SkillsFuture platform. Malaysia can adopt a similar approach by issuing a one-off Skills Credit to every citizen aged 25 and above who registers on the national training platform (to be developed in parallel). </a:t>
            </a:r>
            <a:r>
              <a:rPr lang="en-GB" sz="1400" b="1" noProof="0" dirty="0">
                <a:solidFill>
                  <a:schemeClr val="tx1"/>
                </a:solidFill>
                <a:latin typeface="Arial" pitchFamily="34" charset="0"/>
                <a:ea typeface="宋体" pitchFamily="2" charset="-122"/>
              </a:rPr>
              <a:t>Two options can be considered: (1) Standard flat rate (e.g. RM400 per person), or (2) Tiered incentive (e.g. RM200 for employed persons; RM400 for unemployed individuals or those in informal work).</a:t>
            </a:r>
          </a:p>
        </p:txBody>
      </p:sp>
    </p:spTree>
    <p:extLst>
      <p:ext uri="{BB962C8B-B14F-4D97-AF65-F5344CB8AC3E}">
        <p14:creationId xmlns:p14="http://schemas.microsoft.com/office/powerpoint/2010/main" val="331152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7C1C8-D532-43D6-5538-FB0F1A70D5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305253-51E0-01BE-E6AD-FCDFF79BDEED}"/>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3656C90C-04F5-62B6-8174-4185E5E2C480}"/>
              </a:ext>
            </a:extLst>
          </p:cNvPr>
          <p:cNvSpPr>
            <a:spLocks noGrp="1"/>
          </p:cNvSpPr>
          <p:nvPr>
            <p:ph type="body" sz="quarter" idx="10"/>
          </p:nvPr>
        </p:nvSpPr>
        <p:spPr/>
        <p:txBody>
          <a:bodyPr/>
          <a:lstStyle/>
          <a:p>
            <a:pPr>
              <a:lnSpc>
                <a:spcPct val="100000"/>
              </a:lnSpc>
            </a:pPr>
            <a:r>
              <a:rPr lang="en-MY" noProof="0" dirty="0"/>
              <a:t>Proposal 7: Reskilling and Upskilling for Future-Proof Workforce (cont.)</a:t>
            </a:r>
          </a:p>
        </p:txBody>
      </p:sp>
      <p:sp>
        <p:nvSpPr>
          <p:cNvPr id="31" name="Rectangle 30">
            <a:extLst>
              <a:ext uri="{FF2B5EF4-FFF2-40B4-BE49-F238E27FC236}">
                <a16:creationId xmlns:a16="http://schemas.microsoft.com/office/drawing/2014/main" id="{88D4BE54-F586-D190-9ACF-929BC42095B1}"/>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With an estimated 18.1 million citizens and 12.0 million employed persons in the formal sector aged 25+ in 2024, </a:t>
            </a:r>
            <a:r>
              <a:rPr lang="en-GB" sz="1400" b="1" noProof="0" dirty="0">
                <a:solidFill>
                  <a:schemeClr val="tx1"/>
                </a:solidFill>
                <a:latin typeface="Arial" pitchFamily="34" charset="0"/>
                <a:ea typeface="宋体" pitchFamily="2" charset="-122"/>
              </a:rPr>
              <a:t>the estimated fiscal impact would range between RM4.8 billion and RM7.2 billion, assuming full participation</a:t>
            </a:r>
            <a:r>
              <a:rPr lang="en-GB" sz="1400" noProof="0" dirty="0">
                <a:solidFill>
                  <a:schemeClr val="tx1"/>
                </a:solidFill>
                <a:latin typeface="Arial" pitchFamily="34" charset="0"/>
                <a:ea typeface="宋体" pitchFamily="2" charset="-122"/>
              </a:rPr>
              <a:t>. This investment would be manageable as a one-time national initiative, particularly if co-financed via the unutilised HRD Fund, as previously done for the MADANI Training Program.</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To ensure its effectiveness, the </a:t>
            </a:r>
            <a:r>
              <a:rPr lang="en-GB" sz="1400" b="1" noProof="0" dirty="0">
                <a:solidFill>
                  <a:schemeClr val="tx1"/>
                </a:solidFill>
                <a:latin typeface="Arial" pitchFamily="34" charset="0"/>
                <a:ea typeface="宋体" pitchFamily="2" charset="-122"/>
              </a:rPr>
              <a:t>Skills Credit</a:t>
            </a:r>
            <a:r>
              <a:rPr lang="en-GB" sz="1400" noProof="0" dirty="0">
                <a:solidFill>
                  <a:schemeClr val="tx1"/>
                </a:solidFill>
                <a:latin typeface="Arial" pitchFamily="34" charset="0"/>
                <a:ea typeface="宋体" pitchFamily="2" charset="-122"/>
              </a:rPr>
              <a:t> must be: (1) </a:t>
            </a:r>
            <a:r>
              <a:rPr lang="en-GB" sz="1400" b="1" noProof="0" dirty="0">
                <a:solidFill>
                  <a:schemeClr val="tx1"/>
                </a:solidFill>
                <a:latin typeface="Arial" pitchFamily="34" charset="0"/>
                <a:ea typeface="宋体" pitchFamily="2" charset="-122"/>
              </a:rPr>
              <a:t>Usable only on accredited training providers and selected future-skills courses developed with trusted global tech or industry partners </a:t>
            </a:r>
            <a:r>
              <a:rPr lang="en-GB" sz="1400" noProof="0" dirty="0">
                <a:solidFill>
                  <a:schemeClr val="tx1"/>
                </a:solidFill>
                <a:latin typeface="Arial" pitchFamily="34" charset="0"/>
                <a:ea typeface="宋体" pitchFamily="2" charset="-122"/>
              </a:rPr>
              <a:t>(e.g. Microsoft, Google, Amazon); and (2) </a:t>
            </a:r>
            <a:r>
              <a:rPr lang="en-GB" sz="1400" b="1" noProof="0" dirty="0">
                <a:solidFill>
                  <a:schemeClr val="tx1"/>
                </a:solidFill>
                <a:latin typeface="Arial" pitchFamily="34" charset="0"/>
                <a:ea typeface="宋体" pitchFamily="2" charset="-122"/>
              </a:rPr>
              <a:t>Integrated within a central training portal</a:t>
            </a:r>
            <a:r>
              <a:rPr lang="en-GB" sz="1400" noProof="0" dirty="0">
                <a:solidFill>
                  <a:schemeClr val="tx1"/>
                </a:solidFill>
                <a:latin typeface="Arial" pitchFamily="34" charset="0"/>
                <a:ea typeface="宋体" pitchFamily="2" charset="-122"/>
              </a:rPr>
              <a:t>, modelled after Singapore’s SkillsFuture platform, allowing course discovery, credit use, and tracking in one place. This system would lower barriers for lifelong learning and show national commitment to an inclusive, digitally prepared workforce.</a:t>
            </a:r>
          </a:p>
        </p:txBody>
      </p:sp>
    </p:spTree>
    <p:extLst>
      <p:ext uri="{BB962C8B-B14F-4D97-AF65-F5344CB8AC3E}">
        <p14:creationId xmlns:p14="http://schemas.microsoft.com/office/powerpoint/2010/main" val="3769822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A6FAD-2134-1542-08E0-71FB82CE58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086101-845B-C6DB-6B94-1683AF7A2E10}"/>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E08782B3-D6A8-80D2-8355-3F9FB2C9F088}"/>
              </a:ext>
            </a:extLst>
          </p:cNvPr>
          <p:cNvSpPr>
            <a:spLocks noGrp="1"/>
          </p:cNvSpPr>
          <p:nvPr>
            <p:ph type="body" sz="quarter" idx="10"/>
          </p:nvPr>
        </p:nvSpPr>
        <p:spPr/>
        <p:txBody>
          <a:bodyPr/>
          <a:lstStyle/>
          <a:p>
            <a:pPr>
              <a:lnSpc>
                <a:spcPct val="100000"/>
              </a:lnSpc>
            </a:pPr>
            <a:r>
              <a:rPr lang="en-MY" noProof="0" dirty="0"/>
              <a:t>Proposal 8: Strengthening Foreign Workers Management</a:t>
            </a:r>
          </a:p>
        </p:txBody>
      </p:sp>
      <p:sp>
        <p:nvSpPr>
          <p:cNvPr id="31" name="Rectangle 30">
            <a:extLst>
              <a:ext uri="{FF2B5EF4-FFF2-40B4-BE49-F238E27FC236}">
                <a16:creationId xmlns:a16="http://schemas.microsoft.com/office/drawing/2014/main" id="{1BC25FB9-DB3D-61F3-A695-0AEDF1E793CA}"/>
              </a:ext>
            </a:extLst>
          </p:cNvPr>
          <p:cNvSpPr/>
          <p:nvPr/>
        </p:nvSpPr>
        <p:spPr>
          <a:xfrm>
            <a:off x="6858000" y="914400"/>
            <a:ext cx="457200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Pre-announcement of the MTLM mechanism six months in advance </a:t>
            </a:r>
            <a:r>
              <a:rPr lang="en-GB" sz="1400" noProof="0" dirty="0">
                <a:solidFill>
                  <a:schemeClr val="tx1"/>
                </a:solidFill>
                <a:latin typeface="Arial" pitchFamily="34" charset="0"/>
                <a:ea typeface="宋体" pitchFamily="2" charset="-122"/>
              </a:rPr>
              <a:t>so as to give industries sufficient time to adapt to the upcoming changes.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tiered levy should be </a:t>
            </a:r>
            <a:r>
              <a:rPr lang="en-GB" sz="1400" b="1" noProof="0" dirty="0">
                <a:solidFill>
                  <a:schemeClr val="tx1"/>
                </a:solidFill>
                <a:latin typeface="Arial" pitchFamily="34" charset="0"/>
                <a:ea typeface="宋体" pitchFamily="2" charset="-122"/>
              </a:rPr>
              <a:t>structured based on the number of foreign workers instead of ratio to total workforce</a:t>
            </a:r>
            <a:r>
              <a:rPr lang="en-GB" sz="1400" noProof="0" dirty="0">
                <a:solidFill>
                  <a:schemeClr val="tx1"/>
                </a:solidFill>
                <a:latin typeface="Arial" pitchFamily="34" charset="0"/>
                <a:ea typeface="宋体" pitchFamily="2" charset="-122"/>
              </a:rPr>
              <a:t> will have proportionately impact on smaller businesses and is deemed fairer.</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SMEs should be granted for a two-year moratorium </a:t>
            </a:r>
            <a:r>
              <a:rPr lang="en-GB" sz="1400" noProof="0" dirty="0">
                <a:solidFill>
                  <a:schemeClr val="tx1"/>
                </a:solidFill>
                <a:latin typeface="Arial" pitchFamily="34" charset="0"/>
                <a:ea typeface="宋体" pitchFamily="2" charset="-122"/>
              </a:rPr>
              <a:t>after its initial implementation for large companies.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While the establishment of the MTLM Trust Fund to support automation and mechanisation will assist the industries toward the industry re-engineering and manpower adjustment, </a:t>
            </a:r>
            <a:r>
              <a:rPr lang="en-GB" sz="1400" b="1" noProof="0" dirty="0">
                <a:solidFill>
                  <a:schemeClr val="tx1"/>
                </a:solidFill>
                <a:latin typeface="Arial" pitchFamily="34" charset="0"/>
                <a:ea typeface="宋体" pitchFamily="2" charset="-122"/>
              </a:rPr>
              <a:t>a gradual transition is necessary to adjust their workforce, taking into account sector-specific considerations in terms of their nature of operations, economies of scale and cost savings</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endParaRPr lang="en-GB" sz="1400" b="1" noProof="0" dirty="0">
              <a:solidFill>
                <a:schemeClr val="tx1"/>
              </a:solidFill>
              <a:latin typeface="Arial" pitchFamily="34" charset="0"/>
              <a:ea typeface="宋体" pitchFamily="2" charset="-122"/>
            </a:endParaRPr>
          </a:p>
        </p:txBody>
      </p:sp>
      <p:sp>
        <p:nvSpPr>
          <p:cNvPr id="4" name="Rectangle 3">
            <a:extLst>
              <a:ext uri="{FF2B5EF4-FFF2-40B4-BE49-F238E27FC236}">
                <a16:creationId xmlns:a16="http://schemas.microsoft.com/office/drawing/2014/main" id="{CAE5B19A-21DA-2D26-E4AB-845B3FC3D924}"/>
              </a:ext>
            </a:extLst>
          </p:cNvPr>
          <p:cNvSpPr/>
          <p:nvPr/>
        </p:nvSpPr>
        <p:spPr>
          <a:xfrm>
            <a:off x="731520" y="910109"/>
            <a:ext cx="576072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13MP stated that </a:t>
            </a:r>
            <a:r>
              <a:rPr lang="en-GB" sz="1400" b="1" noProof="0" dirty="0">
                <a:solidFill>
                  <a:schemeClr val="tx1"/>
                </a:solidFill>
                <a:latin typeface="Arial" pitchFamily="34" charset="0"/>
                <a:ea typeface="宋体" pitchFamily="2" charset="-122"/>
              </a:rPr>
              <a:t>a multi-tiered levy mechanism (MTLM) for foreign workers will be introduced in 2026</a:t>
            </a:r>
            <a:r>
              <a:rPr lang="en-GB" sz="1400" noProof="0" dirty="0">
                <a:solidFill>
                  <a:schemeClr val="tx1"/>
                </a:solidFill>
                <a:latin typeface="Arial" pitchFamily="34" charset="0"/>
                <a:ea typeface="宋体" pitchFamily="2" charset="-122"/>
              </a:rPr>
              <a:t>. The Plan also </a:t>
            </a:r>
            <a:r>
              <a:rPr lang="en-GB" sz="1400" spc="-10" noProof="0" dirty="0">
                <a:solidFill>
                  <a:schemeClr val="tx1"/>
                </a:solidFill>
                <a:latin typeface="Arial" pitchFamily="34" charset="0"/>
                <a:ea typeface="宋体" pitchFamily="2" charset="-122"/>
              </a:rPr>
              <a:t>proposed </a:t>
            </a:r>
            <a:r>
              <a:rPr lang="en-GB" sz="1400" b="1" spc="-10" noProof="0" dirty="0">
                <a:solidFill>
                  <a:schemeClr val="tx1"/>
                </a:solidFill>
                <a:latin typeface="Arial" pitchFamily="34" charset="0"/>
                <a:ea typeface="宋体" pitchFamily="2" charset="-122"/>
              </a:rPr>
              <a:t>to reduce the ratio foreign workers to total workforce</a:t>
            </a:r>
            <a:r>
              <a:rPr lang="en-GB" sz="1400" b="1" noProof="0" dirty="0">
                <a:solidFill>
                  <a:schemeClr val="tx1"/>
                </a:solidFill>
                <a:latin typeface="Arial" pitchFamily="34" charset="0"/>
                <a:ea typeface="宋体" pitchFamily="2" charset="-122"/>
              </a:rPr>
              <a:t> </a:t>
            </a:r>
            <a:r>
              <a:rPr lang="en-GB" sz="1400" b="1" spc="-10" noProof="0" dirty="0">
                <a:solidFill>
                  <a:schemeClr val="tx1"/>
                </a:solidFill>
                <a:latin typeface="Arial" pitchFamily="34" charset="0"/>
                <a:ea typeface="宋体" pitchFamily="2" charset="-122"/>
              </a:rPr>
              <a:t>to 10% by 2030, and further to 5% by 2035</a:t>
            </a:r>
            <a:r>
              <a:rPr lang="en-GB" sz="1400" spc="-10" noProof="0" dirty="0">
                <a:solidFill>
                  <a:schemeClr val="tx1"/>
                </a:solidFill>
                <a:latin typeface="Arial" pitchFamily="34" charset="0"/>
                <a:ea typeface="宋体" pitchFamily="2" charset="-122"/>
              </a:rPr>
              <a:t>. An MTLM Trust Fund</a:t>
            </a:r>
            <a:r>
              <a:rPr lang="en-GB" sz="1400" noProof="0" dirty="0">
                <a:solidFill>
                  <a:schemeClr val="tx1"/>
                </a:solidFill>
                <a:latin typeface="Arial" pitchFamily="34" charset="0"/>
                <a:ea typeface="宋体" pitchFamily="2" charset="-122"/>
              </a:rPr>
              <a:t> will be established to support automation and mechanisation. </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conditions for the issuance of the Temporary Employment Visit Pass (PL(KS)) will be tightened, including stricter eligibility criteria for changing employers and sectors, restrictions on business activities, and a shorter limit on the number of working years allowed.</a:t>
            </a:r>
          </a:p>
          <a:p>
            <a:pPr marL="182880" indent="-182880" algn="just" defTabSz="228600" hangingPunct="0">
              <a:spcAft>
                <a:spcPts val="1200"/>
              </a:spcAft>
              <a:buFont typeface="Arial" panose="020B0604020202020204" pitchFamily="34" charset="0"/>
              <a:buChar char="•"/>
            </a:pPr>
            <a:r>
              <a:rPr lang="en-GB" sz="1400" spc="-40" noProof="0" dirty="0">
                <a:solidFill>
                  <a:schemeClr val="tx1"/>
                </a:solidFill>
                <a:latin typeface="Arial" pitchFamily="34" charset="0"/>
                <a:ea typeface="宋体" pitchFamily="2" charset="-122"/>
              </a:rPr>
              <a:t>As at end-Dec 2024, the number of foreign workers stood at 2.4 million</a:t>
            </a:r>
            <a:r>
              <a:rPr lang="en-GB" sz="1400" noProof="0" dirty="0">
                <a:solidFill>
                  <a:schemeClr val="tx1"/>
                </a:solidFill>
                <a:latin typeface="Arial" pitchFamily="34" charset="0"/>
                <a:ea typeface="宋体" pitchFamily="2" charset="-122"/>
              </a:rPr>
              <a:t> (14% of total employed persons), approaching the existing ceiling </a:t>
            </a:r>
            <a:r>
              <a:rPr lang="en-GB" sz="1400" spc="-10" noProof="0" dirty="0">
                <a:solidFill>
                  <a:schemeClr val="tx1"/>
                </a:solidFill>
                <a:latin typeface="Arial" pitchFamily="34" charset="0"/>
                <a:ea typeface="宋体" pitchFamily="2" charset="-122"/>
              </a:rPr>
              <a:t>of 15%. With the freezing intake of foreign workers in recent years</a:t>
            </a:r>
            <a:r>
              <a:rPr lang="en-GB" sz="1400" noProof="0" dirty="0">
                <a:solidFill>
                  <a:schemeClr val="tx1"/>
                </a:solidFill>
                <a:latin typeface="Arial" pitchFamily="34" charset="0"/>
                <a:ea typeface="宋体" pitchFamily="2" charset="-122"/>
              </a:rPr>
              <a:t>, some industries have already been facing labour shortages. </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Under the 13MP, total employment is projected to reach 17.9 million by 2030. A planned cap of 10% would translate into around 1.8 million foreign workers, implying a reduction of approximately 0.6 million from current levels. The ratio is expected to decline further to 5% by 2035. </a:t>
            </a: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algn="just" defTabSz="228600" hangingPunct="0">
              <a:spcAft>
                <a:spcPts val="1200"/>
              </a:spcAft>
            </a:pPr>
            <a:r>
              <a:rPr lang="en-GB" sz="1350" noProof="0" dirty="0">
                <a:solidFill>
                  <a:schemeClr val="tx1"/>
                </a:solidFill>
                <a:latin typeface="Arial" pitchFamily="34" charset="0"/>
                <a:ea typeface="宋体" pitchFamily="2" charset="-122"/>
              </a:rPr>
              <a:t> </a:t>
            </a:r>
          </a:p>
          <a:p>
            <a:pPr marL="182880" indent="-182880" algn="just" defTabSz="228600" hangingPunct="0">
              <a:spcAft>
                <a:spcPts val="1200"/>
              </a:spcAft>
              <a:buFont typeface="Arial" panose="020B0604020202020204" pitchFamily="34" charset="0"/>
              <a:buChar char="•"/>
            </a:pPr>
            <a:endParaRPr lang="en-GB" sz="135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880255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D506-BBF0-C5CF-6A45-3CB33CF765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2DF10F-BF7A-10E3-E1F3-FDAEC5EFB169}"/>
              </a:ext>
            </a:extLst>
          </p:cNvPr>
          <p:cNvPicPr>
            <a:picLocks/>
          </p:cNvPicPr>
          <p:nvPr/>
        </p:nvPicPr>
        <p:blipFill>
          <a:blip r:embed="rId3">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89841429-DA70-C91B-E1BC-1E62EFCEB489}"/>
              </a:ext>
            </a:extLst>
          </p:cNvPr>
          <p:cNvSpPr>
            <a:spLocks noGrp="1"/>
          </p:cNvSpPr>
          <p:nvPr>
            <p:ph type="body" sz="quarter" idx="10"/>
          </p:nvPr>
        </p:nvSpPr>
        <p:spPr/>
        <p:txBody>
          <a:bodyPr/>
          <a:lstStyle/>
          <a:p>
            <a:pPr>
              <a:lnSpc>
                <a:spcPct val="100000"/>
              </a:lnSpc>
            </a:pPr>
            <a:r>
              <a:rPr lang="en-MY" noProof="0" dirty="0"/>
              <a:t>Proposal 8: </a:t>
            </a:r>
            <a:r>
              <a:rPr lang="en-MY" dirty="0"/>
              <a:t>Strengthening Foreign Workers Management (cont.)</a:t>
            </a:r>
            <a:endParaRPr lang="en-MY" noProof="0" dirty="0"/>
          </a:p>
        </p:txBody>
      </p:sp>
      <p:sp>
        <p:nvSpPr>
          <p:cNvPr id="31" name="Rectangle 30">
            <a:extLst>
              <a:ext uri="{FF2B5EF4-FFF2-40B4-BE49-F238E27FC236}">
                <a16:creationId xmlns:a16="http://schemas.microsoft.com/office/drawing/2014/main" id="{029C2515-0DE7-D916-7688-CC44F220A351}"/>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Further review its use of two separate foreign workers management systems that allegedly have overlapping functions, and this had caused a wastage of public funds.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To ensure longer term planning and sustainable management of foreign workers, it is proposed that </a:t>
            </a:r>
            <a:r>
              <a:rPr lang="en-GB" sz="1400" b="1" noProof="0" dirty="0">
                <a:solidFill>
                  <a:schemeClr val="tx1"/>
                </a:solidFill>
                <a:latin typeface="Arial" pitchFamily="34" charset="0"/>
                <a:ea typeface="宋体" pitchFamily="2" charset="-122"/>
              </a:rPr>
              <a:t>KESUMA be made the single authority responsible for the management of the National Foreign Workers Management System</a:t>
            </a:r>
            <a:r>
              <a:rPr lang="en-GB" sz="1400" noProof="0" dirty="0">
                <a:solidFill>
                  <a:schemeClr val="tx1"/>
                </a:solidFill>
                <a:latin typeface="Arial" pitchFamily="34" charset="0"/>
                <a:ea typeface="宋体" pitchFamily="2" charset="-122"/>
              </a:rPr>
              <a:t>.</a:t>
            </a:r>
          </a:p>
        </p:txBody>
      </p:sp>
      <p:sp>
        <p:nvSpPr>
          <p:cNvPr id="4" name="Rectangle 3">
            <a:extLst>
              <a:ext uri="{FF2B5EF4-FFF2-40B4-BE49-F238E27FC236}">
                <a16:creationId xmlns:a16="http://schemas.microsoft.com/office/drawing/2014/main" id="{5F6F37FC-13FA-9F1B-AC90-5D6D50CA9347}"/>
              </a:ext>
            </a:extLst>
          </p:cNvPr>
          <p:cNvSpPr/>
          <p:nvPr/>
        </p:nvSpPr>
        <p:spPr>
          <a:xfrm>
            <a:off x="731520" y="910109"/>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Foreign Workers' Management System aims to improve the organisation's efficiency and compliance with managing foreign labour. </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Integrated Foreign Workers Management System (ePPAx) and Foreign Workers Centralized Management System (FWCMS) under the Ministry of Human Resources (KESUMA) and Ministry of Home Affairs (KDN).</a:t>
            </a: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a:p>
            <a:pPr algn="just" defTabSz="228600" hangingPunct="0">
              <a:spcAft>
                <a:spcPts val="1200"/>
              </a:spcAft>
            </a:pPr>
            <a:r>
              <a:rPr lang="en-GB" sz="1350" noProof="0" dirty="0">
                <a:solidFill>
                  <a:schemeClr val="tx1"/>
                </a:solidFill>
                <a:latin typeface="Arial" pitchFamily="34" charset="0"/>
                <a:ea typeface="宋体" pitchFamily="2" charset="-122"/>
              </a:rPr>
              <a:t> </a:t>
            </a:r>
          </a:p>
          <a:p>
            <a:pPr marL="182880" indent="-182880" algn="just" defTabSz="228600" hangingPunct="0">
              <a:spcAft>
                <a:spcPts val="1200"/>
              </a:spcAft>
              <a:buFont typeface="Arial" panose="020B0604020202020204" pitchFamily="34" charset="0"/>
              <a:buChar char="•"/>
            </a:pPr>
            <a:endParaRPr lang="en-GB" sz="135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89272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D506-BBF0-C5CF-6A45-3CB33CF7654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2185759-1D46-C9B4-D67A-1438BF77E961}"/>
              </a:ext>
            </a:extLst>
          </p:cNvPr>
          <p:cNvPicPr>
            <a:picLocks/>
          </p:cNvPicPr>
          <p:nvPr/>
        </p:nvPicPr>
        <p:blipFill>
          <a:blip r:embed="rId3">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89841429-DA70-C91B-E1BC-1E62EFCEB489}"/>
              </a:ext>
            </a:extLst>
          </p:cNvPr>
          <p:cNvSpPr>
            <a:spLocks noGrp="1"/>
          </p:cNvSpPr>
          <p:nvPr>
            <p:ph type="body" sz="quarter" idx="10"/>
          </p:nvPr>
        </p:nvSpPr>
        <p:spPr/>
        <p:txBody>
          <a:bodyPr/>
          <a:lstStyle/>
          <a:p>
            <a:pPr>
              <a:lnSpc>
                <a:spcPct val="100000"/>
              </a:lnSpc>
            </a:pPr>
            <a:r>
              <a:rPr lang="en-MY" noProof="0" dirty="0"/>
              <a:t>Proposal 9: Sustainable Green Energy Transition</a:t>
            </a:r>
          </a:p>
        </p:txBody>
      </p:sp>
      <p:sp>
        <p:nvSpPr>
          <p:cNvPr id="31" name="Rectangle 30">
            <a:extLst>
              <a:ext uri="{FF2B5EF4-FFF2-40B4-BE49-F238E27FC236}">
                <a16:creationId xmlns:a16="http://schemas.microsoft.com/office/drawing/2014/main" id="{029C2515-0DE7-D916-7688-CC44F220A351}"/>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MY"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Continue and enhance Solaris by increasing its annual quota </a:t>
            </a:r>
            <a:r>
              <a:rPr lang="en-MY" sz="1400" noProof="0" dirty="0">
                <a:solidFill>
                  <a:schemeClr val="tx1"/>
                </a:solidFill>
                <a:latin typeface="Arial" pitchFamily="34" charset="0"/>
                <a:ea typeface="宋体" pitchFamily="2" charset="-122"/>
              </a:rPr>
              <a:t>and establishing a transparent, medium-term provision plan (e.g. a 3- to 5-year roadmap). </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Introduce financial incentives to accelerate household battery adoption, such as interest-free or low-interest loans and/or direct rebates</a:t>
            </a:r>
            <a:r>
              <a:rPr lang="en-MY" sz="1400" noProof="0" dirty="0">
                <a:solidFill>
                  <a:schemeClr val="tx1"/>
                </a:solidFill>
                <a:latin typeface="Arial" pitchFamily="34" charset="0"/>
                <a:ea typeface="宋体" pitchFamily="2" charset="-122"/>
              </a:rPr>
              <a:t> under the Solaris or a separate battery scheme. </a:t>
            </a:r>
          </a:p>
          <a:p>
            <a:pPr marL="182880" indent="-182880" algn="just" defTabSz="228600" hangingPunct="0">
              <a:spcAft>
                <a:spcPts val="1200"/>
              </a:spcAft>
              <a:buFont typeface="Arial" panose="020B0604020202020204" pitchFamily="34" charset="0"/>
              <a:buChar char="•"/>
            </a:pPr>
            <a:r>
              <a:rPr lang="en-MY" sz="1400" noProof="0" dirty="0">
                <a:solidFill>
                  <a:schemeClr val="tx1"/>
                </a:solidFill>
                <a:latin typeface="Arial" pitchFamily="34" charset="0"/>
                <a:ea typeface="宋体" pitchFamily="2" charset="-122"/>
              </a:rPr>
              <a:t>Strengthen the </a:t>
            </a:r>
            <a:r>
              <a:rPr lang="en-MY" sz="1400" b="1" noProof="0" dirty="0">
                <a:solidFill>
                  <a:schemeClr val="tx1"/>
                </a:solidFill>
                <a:latin typeface="Arial" pitchFamily="34" charset="0"/>
                <a:ea typeface="宋体" pitchFamily="2" charset="-122"/>
              </a:rPr>
              <a:t>Green Investment Tax Allowance (GITA) by allowing 100% of statutory income to be set off for battery and solar investment</a:t>
            </a:r>
            <a:r>
              <a:rPr lang="en-MY" sz="1400" noProof="0" dirty="0">
                <a:solidFill>
                  <a:schemeClr val="tx1"/>
                </a:solidFill>
                <a:latin typeface="Arial" pitchFamily="34" charset="0"/>
                <a:ea typeface="宋体" pitchFamily="2" charset="-122"/>
              </a:rPr>
              <a:t>s and </a:t>
            </a:r>
            <a:r>
              <a:rPr lang="en-MY" sz="1400" b="1" noProof="0" dirty="0">
                <a:solidFill>
                  <a:schemeClr val="tx1"/>
                </a:solidFill>
                <a:latin typeface="Arial" pitchFamily="34" charset="0"/>
                <a:ea typeface="宋体" pitchFamily="2" charset="-122"/>
              </a:rPr>
              <a:t>reintroduce the profit rate subsidy under the Green Technology Financing Scheme (GTFS</a:t>
            </a:r>
            <a:r>
              <a:rPr lang="en-MY" sz="1400" noProof="0" dirty="0">
                <a:solidFill>
                  <a:schemeClr val="tx1"/>
                </a:solidFill>
                <a:latin typeface="Arial" pitchFamily="34" charset="0"/>
                <a:ea typeface="宋体" pitchFamily="2" charset="-122"/>
              </a:rPr>
              <a:t>) to reduce financing costs for eligible businesses.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Develop and operationalise a Virtual Power Plant (VPP</a:t>
            </a:r>
            <a:r>
              <a:rPr lang="en-MY" sz="1400" noProof="0" dirty="0">
                <a:solidFill>
                  <a:schemeClr val="tx1"/>
                </a:solidFill>
                <a:latin typeface="Arial" pitchFamily="34" charset="0"/>
                <a:ea typeface="宋体" pitchFamily="2" charset="-122"/>
              </a:rPr>
              <a:t>) framework to enable the aggregation and coordination of distributed energy resources (DERs) such as rooftop solar and Battery Energy Storage Systems (BESS). Support the rollout of VPP pilot projects, especially in solar-rich residential areas and industrial parks.</a:t>
            </a:r>
          </a:p>
        </p:txBody>
      </p:sp>
      <p:sp>
        <p:nvSpPr>
          <p:cNvPr id="4" name="Rectangle 3">
            <a:extLst>
              <a:ext uri="{FF2B5EF4-FFF2-40B4-BE49-F238E27FC236}">
                <a16:creationId xmlns:a16="http://schemas.microsoft.com/office/drawing/2014/main" id="{5F6F37FC-13FA-9F1B-AC90-5D6D50CA9347}"/>
              </a:ext>
            </a:extLst>
          </p:cNvPr>
          <p:cNvSpPr/>
          <p:nvPr/>
        </p:nvSpPr>
        <p:spPr>
          <a:xfrm>
            <a:off x="731520" y="910109"/>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MY"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The existing Solaris lacks medium-term visibility and transparency, with annual quota cap </a:t>
            </a:r>
            <a:r>
              <a:rPr lang="en-MY" sz="1400" noProof="0" dirty="0">
                <a:solidFill>
                  <a:schemeClr val="tx1"/>
                </a:solidFill>
                <a:latin typeface="Arial" pitchFamily="34" charset="0"/>
                <a:ea typeface="宋体" pitchFamily="2" charset="-122"/>
              </a:rPr>
              <a:t>creating uncertainty for investors and households interested in adopting solar energy.</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The high upfront cost of battery systems remains a significant deterrent, particularly for households. </a:t>
            </a:r>
            <a:r>
              <a:rPr lang="en-MY" sz="1400" noProof="0" dirty="0">
                <a:solidFill>
                  <a:schemeClr val="tx1"/>
                </a:solidFill>
                <a:latin typeface="Arial" pitchFamily="34" charset="0"/>
                <a:ea typeface="宋体" pitchFamily="2" charset="-122"/>
              </a:rPr>
              <a:t>While rooftop solar adoption has accelerated due to falling panel prices and financing schemes, batteries are still seen as prohibitively expensive. </a:t>
            </a:r>
            <a:r>
              <a:rPr lang="en-MY" sz="1400" b="1" noProof="0" dirty="0">
                <a:solidFill>
                  <a:schemeClr val="tx1"/>
                </a:solidFill>
                <a:latin typeface="Arial" pitchFamily="34" charset="0"/>
                <a:ea typeface="宋体" pitchFamily="2" charset="-122"/>
              </a:rPr>
              <a:t>This is exacerbated by the absence of dedicated financial incentives, such as interest-free loans or direct subsidies</a:t>
            </a:r>
            <a:r>
              <a:rPr lang="en-MY" sz="1400" noProof="0" dirty="0">
                <a:solidFill>
                  <a:schemeClr val="tx1"/>
                </a:solidFill>
                <a:latin typeface="Arial" pitchFamily="34" charset="0"/>
                <a:ea typeface="宋体" pitchFamily="2" charset="-122"/>
              </a:rPr>
              <a:t>, which are common in leading renewable energy markets.</a:t>
            </a:r>
          </a:p>
          <a:p>
            <a:pPr marL="182880" indent="-182880" algn="just" defTabSz="228600" hangingPunct="0">
              <a:spcAft>
                <a:spcPts val="1200"/>
              </a:spcAft>
              <a:buFont typeface="Arial" panose="020B0604020202020204" pitchFamily="34" charset="0"/>
              <a:buChar char="•"/>
            </a:pPr>
            <a:r>
              <a:rPr lang="en-MY" sz="1400" noProof="0" dirty="0">
                <a:solidFill>
                  <a:schemeClr val="tx1"/>
                </a:solidFill>
                <a:latin typeface="Arial" pitchFamily="34" charset="0"/>
                <a:ea typeface="宋体" pitchFamily="2" charset="-122"/>
              </a:rPr>
              <a:t>For businesses, especially SMEs, </a:t>
            </a:r>
            <a:r>
              <a:rPr lang="en-MY" sz="1400" b="1" noProof="0" dirty="0">
                <a:solidFill>
                  <a:schemeClr val="tx1"/>
                </a:solidFill>
                <a:latin typeface="Arial" pitchFamily="34" charset="0"/>
                <a:ea typeface="宋体" pitchFamily="2" charset="-122"/>
              </a:rPr>
              <a:t>the existing Green Investment Tax Allowance (GITA) and Green Technology Financing Scheme (GTFS) are insufficiently targeted at storage technologies. </a:t>
            </a:r>
          </a:p>
          <a:p>
            <a:pPr marL="182880" indent="-182880" algn="just" defTabSz="228600" hangingPunct="0">
              <a:spcAft>
                <a:spcPts val="1200"/>
              </a:spcAft>
              <a:buFont typeface="Arial" panose="020B0604020202020204" pitchFamily="34" charset="0"/>
              <a:buChar char="•"/>
            </a:pPr>
            <a:endParaRPr lang="en-MY" sz="1400" noProof="0" dirty="0">
              <a:solidFill>
                <a:schemeClr val="tx1"/>
              </a:solidFill>
              <a:latin typeface="Arial" pitchFamily="34" charset="0"/>
              <a:ea typeface="宋体" pitchFamily="2" charset="-122"/>
            </a:endParaRPr>
          </a:p>
          <a:p>
            <a:pPr algn="just" defTabSz="228600" hangingPunct="0">
              <a:spcAft>
                <a:spcPts val="1200"/>
              </a:spcAft>
            </a:pPr>
            <a:r>
              <a:rPr lang="en-MY" sz="1350" noProof="0" dirty="0">
                <a:solidFill>
                  <a:schemeClr val="tx1"/>
                </a:solidFill>
                <a:latin typeface="Arial" pitchFamily="34" charset="0"/>
                <a:ea typeface="宋体" pitchFamily="2" charset="-122"/>
              </a:rPr>
              <a:t> </a:t>
            </a:r>
          </a:p>
          <a:p>
            <a:pPr marL="182880" indent="-182880" algn="just" defTabSz="228600" hangingPunct="0">
              <a:spcAft>
                <a:spcPts val="1200"/>
              </a:spcAft>
              <a:buFont typeface="Arial" panose="020B0604020202020204" pitchFamily="34" charset="0"/>
              <a:buChar char="•"/>
            </a:pPr>
            <a:endParaRPr lang="en-MY" sz="135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4034502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8FE8-354F-A56B-BE26-A77C99F2641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BAA0CE-A9E6-A706-D5D2-4AD49672B96C}"/>
              </a:ext>
            </a:extLst>
          </p:cNvPr>
          <p:cNvPicPr>
            <a:picLocks/>
          </p:cNvPicPr>
          <p:nvPr/>
        </p:nvPicPr>
        <p:blipFill>
          <a:blip r:embed="rId3">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24B7EC4A-E683-662D-97AE-3B986B6D5156}"/>
              </a:ext>
            </a:extLst>
          </p:cNvPr>
          <p:cNvSpPr>
            <a:spLocks noGrp="1"/>
          </p:cNvSpPr>
          <p:nvPr>
            <p:ph type="body" sz="quarter" idx="10"/>
          </p:nvPr>
        </p:nvSpPr>
        <p:spPr/>
        <p:txBody>
          <a:bodyPr/>
          <a:lstStyle/>
          <a:p>
            <a:pPr>
              <a:lnSpc>
                <a:spcPct val="100000"/>
              </a:lnSpc>
            </a:pPr>
            <a:r>
              <a:rPr lang="en-MY" noProof="0" dirty="0"/>
              <a:t>Proposal 9: Sustainable Green Energy Transition (cont.)</a:t>
            </a:r>
          </a:p>
        </p:txBody>
      </p:sp>
      <p:sp>
        <p:nvSpPr>
          <p:cNvPr id="31" name="Rectangle 30">
            <a:extLst>
              <a:ext uri="{FF2B5EF4-FFF2-40B4-BE49-F238E27FC236}">
                <a16:creationId xmlns:a16="http://schemas.microsoft.com/office/drawing/2014/main" id="{7A6E51E4-9D17-976F-DE2D-A623CFA8D0F7}"/>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MY"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Provide full exemptions on import duty and sales tax for key renewable energy components, including solar panels, inverters, and BESS</a:t>
            </a:r>
            <a:r>
              <a:rPr lang="en-MY" sz="1400" noProof="0" dirty="0">
                <a:solidFill>
                  <a:schemeClr val="tx1"/>
                </a:solidFill>
                <a:latin typeface="Arial" pitchFamily="34" charset="0"/>
                <a:ea typeface="宋体" pitchFamily="2" charset="-122"/>
              </a:rPr>
              <a:t>, to reduce the cost of installations for both residential and commercial users.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Introduce a Green Personal Tax Relie</a:t>
            </a:r>
            <a:r>
              <a:rPr lang="en-MY" sz="1400" noProof="0" dirty="0">
                <a:solidFill>
                  <a:schemeClr val="tx1"/>
                </a:solidFill>
                <a:latin typeface="Arial" pitchFamily="34" charset="0"/>
                <a:ea typeface="宋体" pitchFamily="2" charset="-122"/>
              </a:rPr>
              <a:t>f category for individuals, allowing tax deductions for new investments in solar panels, BESS, and EV charging equipment installed at private residences. The relief can be structured as RM5,000 per year up to a lifetime cap of RM20,000, or offered as a one-off RM20,000 tax deduction.</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Promote solar deployment in urban areas (especially strata properties) through community solar projects </a:t>
            </a:r>
            <a:r>
              <a:rPr lang="en-MY" sz="1400" noProof="0" dirty="0">
                <a:solidFill>
                  <a:schemeClr val="tx1"/>
                </a:solidFill>
                <a:latin typeface="Arial" pitchFamily="34" charset="0"/>
                <a:ea typeface="宋体" pitchFamily="2" charset="-122"/>
              </a:rPr>
              <a:t>bundled with shared BESS. The government can support pilot models where a shared solar + battery installation benefits multiple units in a condominium or village. Funding support and regulatory clarification (e.g. licensing exemptions) are needed.</a:t>
            </a:r>
          </a:p>
          <a:p>
            <a:pPr marL="182880" indent="-182880" algn="just" defTabSz="228600" hangingPunct="0">
              <a:spcAft>
                <a:spcPts val="1200"/>
              </a:spcAft>
              <a:buFont typeface="Arial" panose="020B0604020202020204" pitchFamily="34" charset="0"/>
              <a:buChar char="•"/>
            </a:pPr>
            <a:endParaRPr lang="en-MY" sz="1400" noProof="0" dirty="0">
              <a:solidFill>
                <a:schemeClr val="tx1"/>
              </a:solidFill>
              <a:latin typeface="Arial" pitchFamily="34" charset="0"/>
              <a:ea typeface="宋体" pitchFamily="2" charset="-122"/>
            </a:endParaRPr>
          </a:p>
        </p:txBody>
      </p:sp>
      <p:sp>
        <p:nvSpPr>
          <p:cNvPr id="4" name="Rectangle 3">
            <a:extLst>
              <a:ext uri="{FF2B5EF4-FFF2-40B4-BE49-F238E27FC236}">
                <a16:creationId xmlns:a16="http://schemas.microsoft.com/office/drawing/2014/main" id="{03806D3C-8988-D7F5-9B11-07BC5A336706}"/>
              </a:ext>
            </a:extLst>
          </p:cNvPr>
          <p:cNvSpPr/>
          <p:nvPr/>
        </p:nvSpPr>
        <p:spPr>
          <a:xfrm>
            <a:off x="731520" y="910109"/>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MY"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MY" sz="1400" b="1" noProof="0" dirty="0">
                <a:solidFill>
                  <a:schemeClr val="tx1"/>
                </a:solidFill>
                <a:latin typeface="Arial" pitchFamily="34" charset="0"/>
                <a:ea typeface="宋体" pitchFamily="2" charset="-122"/>
              </a:rPr>
              <a:t>Malaysia has yet to operationalise a comprehensive Virtual Power Plant (VPP) framework, which limits the ability to integrate and optimise distributed energy resources (DERs) </a:t>
            </a:r>
            <a:r>
              <a:rPr lang="en-MY" sz="1400" noProof="0" dirty="0">
                <a:solidFill>
                  <a:schemeClr val="tx1"/>
                </a:solidFill>
                <a:latin typeface="Arial" pitchFamily="34" charset="0"/>
                <a:ea typeface="宋体" pitchFamily="2" charset="-122"/>
              </a:rPr>
              <a:t>like rooftop solar and BESS across the grid. Without proper aggregation mechanisms, households and businesses are unable to unlock the full grid and economic value of their distributed assets.</a:t>
            </a:r>
          </a:p>
          <a:p>
            <a:pPr marL="182880" indent="-182880" algn="just" defTabSz="228600" hangingPunct="0">
              <a:spcAft>
                <a:spcPts val="1200"/>
              </a:spcAft>
              <a:buFont typeface="Arial" panose="020B0604020202020204" pitchFamily="34" charset="0"/>
              <a:buChar char="•"/>
            </a:pPr>
            <a:r>
              <a:rPr lang="en-MY" sz="1350" b="1" noProof="0" dirty="0">
                <a:solidFill>
                  <a:schemeClr val="tx1"/>
                </a:solidFill>
                <a:latin typeface="Arial" pitchFamily="34" charset="0"/>
                <a:ea typeface="宋体" pitchFamily="2" charset="-122"/>
              </a:rPr>
              <a:t>Import taxes and duties on critical renewable energy equipment </a:t>
            </a:r>
            <a:r>
              <a:rPr lang="en-MY" sz="1350" noProof="0" dirty="0">
                <a:solidFill>
                  <a:schemeClr val="tx1"/>
                </a:solidFill>
                <a:latin typeface="Arial" pitchFamily="34" charset="0"/>
                <a:ea typeface="宋体" pitchFamily="2" charset="-122"/>
              </a:rPr>
              <a:t>such as inverters, batteries, and solar modules continue to raise the cost of adoption. </a:t>
            </a:r>
          </a:p>
          <a:p>
            <a:pPr marL="182880" indent="-182880" algn="just" defTabSz="228600" hangingPunct="0">
              <a:spcAft>
                <a:spcPts val="1200"/>
              </a:spcAft>
              <a:buFont typeface="Arial" panose="020B0604020202020204" pitchFamily="34" charset="0"/>
              <a:buChar char="•"/>
            </a:pPr>
            <a:r>
              <a:rPr lang="en-MY" sz="1350" noProof="0" dirty="0">
                <a:solidFill>
                  <a:schemeClr val="tx1"/>
                </a:solidFill>
                <a:latin typeface="Arial" pitchFamily="34" charset="0"/>
                <a:ea typeface="宋体" pitchFamily="2" charset="-122"/>
              </a:rPr>
              <a:t>Urban residents in strata-titled properties such as condominiums face structural barriers in accessing solar energy due to space constraints, unclear ownership rights, and the absence of viable shared infrastructure models. Without government’s intervention, including pilot projects, funding support, and regulatory clarity, </a:t>
            </a:r>
            <a:r>
              <a:rPr lang="en-MY" sz="1350" b="1" noProof="0" dirty="0">
                <a:solidFill>
                  <a:schemeClr val="tx1"/>
                </a:solidFill>
                <a:latin typeface="Arial" pitchFamily="34" charset="0"/>
                <a:ea typeface="宋体" pitchFamily="2" charset="-122"/>
              </a:rPr>
              <a:t>the majority of urban dwellers may be excluded from the solar transition.</a:t>
            </a:r>
          </a:p>
        </p:txBody>
      </p:sp>
    </p:spTree>
    <p:extLst>
      <p:ext uri="{BB962C8B-B14F-4D97-AF65-F5344CB8AC3E}">
        <p14:creationId xmlns:p14="http://schemas.microsoft.com/office/powerpoint/2010/main" val="264935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0DBB-0ABD-CBAA-853B-051C2E40F6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CC9729-90CA-C1A3-DA7E-68AF6E3D4AD2}"/>
              </a:ext>
            </a:extLst>
          </p:cNvPr>
          <p:cNvSpPr>
            <a:spLocks noGrp="1"/>
          </p:cNvSpPr>
          <p:nvPr>
            <p:ph type="body" sz="quarter" idx="10"/>
          </p:nvPr>
        </p:nvSpPr>
        <p:spPr/>
        <p:txBody>
          <a:bodyPr/>
          <a:lstStyle/>
          <a:p>
            <a:r>
              <a:rPr lang="en-MY" noProof="0" dirty="0"/>
              <a:t>Four megatrends</a:t>
            </a:r>
          </a:p>
        </p:txBody>
      </p:sp>
      <p:sp>
        <p:nvSpPr>
          <p:cNvPr id="36" name="TextBox 35">
            <a:extLst>
              <a:ext uri="{FF2B5EF4-FFF2-40B4-BE49-F238E27FC236}">
                <a16:creationId xmlns:a16="http://schemas.microsoft.com/office/drawing/2014/main" id="{92137BA0-3C2D-8F47-02C8-6154A8CD9B77}"/>
              </a:ext>
            </a:extLst>
          </p:cNvPr>
          <p:cNvSpPr txBox="1"/>
          <p:nvPr/>
        </p:nvSpPr>
        <p:spPr>
          <a:xfrm>
            <a:off x="7680960" y="1965960"/>
            <a:ext cx="4114800" cy="1359692"/>
          </a:xfrm>
          <a:prstGeom prst="roundRect">
            <a:avLst>
              <a:gd name="adj" fmla="val 3610"/>
            </a:avLst>
          </a:prstGeom>
          <a:noFill/>
        </p:spPr>
        <p:txBody>
          <a:bodyPr wrap="square" tIns="91440" bIns="91440" rtlCol="0">
            <a:spAutoFit/>
          </a:bodyPr>
          <a:lstStyle/>
          <a:p>
            <a:pPr marL="0" marR="0" lvl="0" indent="0" algn="just" defTabSz="228600" rtl="0" eaLnBrk="1" fontAlgn="auto" latinLnBrk="0" hangingPunct="1">
              <a:lnSpc>
                <a:spcPct val="11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A43D3A"/>
                </a:solidFill>
                <a:effectLst/>
                <a:uLnTx/>
                <a:uFillTx/>
                <a:latin typeface="Arial" panose="020B0604020202020204" pitchFamily="34" charset="0"/>
                <a:ea typeface="+mn-ea"/>
                <a:cs typeface="Arial" panose="020B0604020202020204" pitchFamily="34" charset="0"/>
              </a:rPr>
              <a:t>04 Environmental and Climate Crisis</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Induced disruptions such as floods and soil erosion, impacting human lives and health, and land degradation.</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Sustainability and food security</a:t>
            </a:r>
            <a:r>
              <a:rPr lang="en-GB" sz="1200" noProof="0" dirty="0">
                <a:solidFill>
                  <a:prstClr val="black">
                    <a:lumMod val="65000"/>
                    <a:lumOff val="35000"/>
                  </a:prstClr>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453DDAE2-B62F-1A72-9C36-044BA717CC78}"/>
              </a:ext>
            </a:extLst>
          </p:cNvPr>
          <p:cNvSpPr txBox="1"/>
          <p:nvPr/>
        </p:nvSpPr>
        <p:spPr>
          <a:xfrm>
            <a:off x="7680960" y="3657600"/>
            <a:ext cx="4114800" cy="1684402"/>
          </a:xfrm>
          <a:prstGeom prst="roundRect">
            <a:avLst>
              <a:gd name="adj" fmla="val 3610"/>
            </a:avLst>
          </a:prstGeom>
          <a:noFill/>
        </p:spPr>
        <p:txBody>
          <a:bodyPr wrap="square" tIns="91440" bIns="91440" rtlCol="0">
            <a:spAutoFit/>
          </a:bodyPr>
          <a:lstStyle/>
          <a:p>
            <a:pPr marL="0" marR="0" lvl="0" indent="0" algn="just" defTabSz="228600" rtl="0" eaLnBrk="1" fontAlgn="auto" latinLnBrk="0" hangingPunct="1">
              <a:lnSpc>
                <a:spcPct val="11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B689F"/>
                </a:solidFill>
                <a:effectLst/>
                <a:uLnTx/>
                <a:uFillTx/>
                <a:latin typeface="Arial" panose="020B0604020202020204" pitchFamily="34" charset="0"/>
                <a:ea typeface="+mn-ea"/>
                <a:cs typeface="Arial" panose="020B0604020202020204" pitchFamily="34" charset="0"/>
              </a:rPr>
              <a:t>03 Demographic Shifts and Quality of Life</a:t>
            </a:r>
          </a:p>
          <a:p>
            <a:pPr marL="171450" marR="0" lvl="0" indent="-171450" algn="just" defTabSz="2286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Reshaping global priorities and public policies.</a:t>
            </a:r>
          </a:p>
          <a:p>
            <a:pPr marL="171450" marR="0" lvl="0" indent="-171450" algn="just" defTabSz="2286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Aging population impacts productivity, output and fiscal balance.</a:t>
            </a:r>
          </a:p>
          <a:p>
            <a:pPr marL="171450" marR="0" lvl="0" indent="-171450" algn="just" defTabSz="2286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Drive long-term transformations in ee markets, social systems, public health, education, and governance</a:t>
            </a:r>
            <a:r>
              <a:rPr lang="en-GB" sz="1200" noProof="0" dirty="0">
                <a:solidFill>
                  <a:prstClr val="black">
                    <a:lumMod val="65000"/>
                    <a:lumOff val="35000"/>
                  </a:prstClr>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9750237A-E5CD-0164-668E-EEBEA745EE9A}"/>
              </a:ext>
            </a:extLst>
          </p:cNvPr>
          <p:cNvSpPr txBox="1"/>
          <p:nvPr/>
        </p:nvSpPr>
        <p:spPr>
          <a:xfrm>
            <a:off x="271180" y="3657600"/>
            <a:ext cx="4114800" cy="1320476"/>
          </a:xfrm>
          <a:prstGeom prst="roundRect">
            <a:avLst>
              <a:gd name="adj" fmla="val 3610"/>
            </a:avLst>
          </a:prstGeom>
          <a:noFill/>
        </p:spPr>
        <p:txBody>
          <a:bodyPr wrap="square" tIns="91440" bIns="91440" rtlCol="0">
            <a:spAutoFit/>
          </a:bodyPr>
          <a:lstStyle/>
          <a:p>
            <a:pPr marL="0" marR="0" lvl="0" indent="0" algn="just" defTabSz="228600" rtl="0" eaLnBrk="1" fontAlgn="auto" latinLnBrk="0" hangingPunct="1">
              <a:lnSpc>
                <a:spcPct val="11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399AB5"/>
                </a:solidFill>
                <a:effectLst/>
                <a:uLnTx/>
                <a:uFillTx/>
                <a:latin typeface="Arial" panose="020B0604020202020204" pitchFamily="34" charset="0"/>
                <a:ea typeface="+mn-ea"/>
                <a:cs typeface="Arial" panose="020B0604020202020204" pitchFamily="34" charset="0"/>
              </a:rPr>
              <a:t>02 Technological and Digital Revolution</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Increasingly powered by technology advancements in AI, big data, cloud technology, blockchain, cybersecurity, robotics and mechatronic as well as innovation.</a:t>
            </a:r>
          </a:p>
        </p:txBody>
      </p:sp>
      <p:sp>
        <p:nvSpPr>
          <p:cNvPr id="39" name="TextBox 38">
            <a:extLst>
              <a:ext uri="{FF2B5EF4-FFF2-40B4-BE49-F238E27FC236}">
                <a16:creationId xmlns:a16="http://schemas.microsoft.com/office/drawing/2014/main" id="{E3BD3893-8EFE-A477-9C41-804783D31C96}"/>
              </a:ext>
            </a:extLst>
          </p:cNvPr>
          <p:cNvSpPr txBox="1"/>
          <p:nvPr/>
        </p:nvSpPr>
        <p:spPr>
          <a:xfrm>
            <a:off x="274320" y="1097280"/>
            <a:ext cx="4114800" cy="2227154"/>
          </a:xfrm>
          <a:prstGeom prst="roundRect">
            <a:avLst>
              <a:gd name="adj" fmla="val 3610"/>
            </a:avLst>
          </a:prstGeom>
          <a:noFill/>
        </p:spPr>
        <p:txBody>
          <a:bodyPr wrap="square" tIns="91440" bIns="91440" rtlCol="0">
            <a:spAutoFit/>
          </a:bodyPr>
          <a:lstStyle/>
          <a:p>
            <a:pPr marL="0" marR="0" lvl="0" indent="0" algn="just" defTabSz="228600" rtl="0" eaLnBrk="1" fontAlgn="auto" latinLnBrk="0" hangingPunct="1">
              <a:lnSpc>
                <a:spcPct val="11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765B97"/>
                </a:solidFill>
                <a:effectLst/>
                <a:uLnTx/>
                <a:uFillTx/>
                <a:latin typeface="Arial" panose="020B0604020202020204" pitchFamily="34" charset="0"/>
                <a:ea typeface="+mn-ea"/>
                <a:cs typeface="Arial" panose="020B0604020202020204" pitchFamily="34" charset="0"/>
              </a:rPr>
              <a:t>01 Power Shifts and New Economic Blocks</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rise of bipolarism, nationalism and protectionism.</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Economic blocs are experiencing significant shifts driven by factors like geopolitical tensions, geopolitical allies, technological advancements, and evolving national economic priorities.</a:t>
            </a:r>
          </a:p>
          <a:p>
            <a:pPr marL="228600" marR="0" lvl="0" indent="-228600" algn="just" defTabSz="2286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Potential shifts in global trade patterns, geopolitical allies, impacting global supply chains, investment and trade flows as well as technology restrictions.</a:t>
            </a:r>
          </a:p>
        </p:txBody>
      </p:sp>
      <p:grpSp>
        <p:nvGrpSpPr>
          <p:cNvPr id="7" name="Group 6">
            <a:extLst>
              <a:ext uri="{FF2B5EF4-FFF2-40B4-BE49-F238E27FC236}">
                <a16:creationId xmlns:a16="http://schemas.microsoft.com/office/drawing/2014/main" id="{C39C85E8-A195-E33E-7E48-E717F3D3A974}"/>
              </a:ext>
            </a:extLst>
          </p:cNvPr>
          <p:cNvGrpSpPr/>
          <p:nvPr/>
        </p:nvGrpSpPr>
        <p:grpSpPr>
          <a:xfrm>
            <a:off x="6035040" y="3657600"/>
            <a:ext cx="1497686" cy="1298387"/>
            <a:chOff x="5929215" y="3659635"/>
            <a:chExt cx="1497686" cy="1298387"/>
          </a:xfrm>
        </p:grpSpPr>
        <p:sp>
          <p:nvSpPr>
            <p:cNvPr id="11" name="Oval 10">
              <a:extLst>
                <a:ext uri="{FF2B5EF4-FFF2-40B4-BE49-F238E27FC236}">
                  <a16:creationId xmlns:a16="http://schemas.microsoft.com/office/drawing/2014/main" id="{F5B5717D-4B68-6E81-402A-A91980DF9026}"/>
                </a:ext>
              </a:extLst>
            </p:cNvPr>
            <p:cNvSpPr/>
            <p:nvPr/>
          </p:nvSpPr>
          <p:spPr>
            <a:xfrm rot="18900000">
              <a:off x="6128514" y="3659635"/>
              <a:ext cx="1298387" cy="1298387"/>
            </a:xfrm>
            <a:prstGeom prst="ellipse">
              <a:avLst/>
            </a:pr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defRPr>
              </a:pPr>
              <a:endParaRPr lang="en-GB" noProof="0" dirty="0"/>
            </a:p>
          </p:txBody>
        </p:sp>
        <p:sp>
          <p:nvSpPr>
            <p:cNvPr id="24" name="Freeform: Shape 6">
              <a:extLst>
                <a:ext uri="{FF2B5EF4-FFF2-40B4-BE49-F238E27FC236}">
                  <a16:creationId xmlns:a16="http://schemas.microsoft.com/office/drawing/2014/main" id="{082B33C0-D4D2-A1CC-7D3D-EEBD1508DF2F}"/>
                </a:ext>
              </a:extLst>
            </p:cNvPr>
            <p:cNvSpPr/>
            <p:nvPr/>
          </p:nvSpPr>
          <p:spPr>
            <a:xfrm rot="18900000">
              <a:off x="5929215" y="3747654"/>
              <a:ext cx="1271989" cy="697350"/>
            </a:xfrm>
            <a:custGeom>
              <a:avLst/>
              <a:gdLst>
                <a:gd name="connsiteX0" fmla="*/ 806228 w 1612457"/>
                <a:gd name="connsiteY0" fmla="*/ 0 h 884006"/>
                <a:gd name="connsiteX1" fmla="*/ 1592190 w 1612457"/>
                <a:gd name="connsiteY1" fmla="*/ 578237 h 884006"/>
                <a:gd name="connsiteX2" fmla="*/ 1612457 w 1612457"/>
                <a:gd name="connsiteY2" fmla="*/ 657059 h 884006"/>
                <a:gd name="connsiteX3" fmla="*/ 1548097 w 1612457"/>
                <a:gd name="connsiteY3" fmla="*/ 696158 h 884006"/>
                <a:gd name="connsiteX4" fmla="*/ 806228 w 1612457"/>
                <a:gd name="connsiteY4" fmla="*/ 884006 h 884006"/>
                <a:gd name="connsiteX5" fmla="*/ 64359 w 1612457"/>
                <a:gd name="connsiteY5" fmla="*/ 696158 h 884006"/>
                <a:gd name="connsiteX6" fmla="*/ 0 w 1612457"/>
                <a:gd name="connsiteY6" fmla="*/ 657059 h 884006"/>
                <a:gd name="connsiteX7" fmla="*/ 20267 w 1612457"/>
                <a:gd name="connsiteY7" fmla="*/ 578237 h 884006"/>
                <a:gd name="connsiteX8" fmla="*/ 806228 w 1612457"/>
                <a:gd name="connsiteY8" fmla="*/ 0 h 88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457" h="884006">
                  <a:moveTo>
                    <a:pt x="806228" y="0"/>
                  </a:moveTo>
                  <a:cubicBezTo>
                    <a:pt x="1175516" y="0"/>
                    <a:pt x="1487993" y="243236"/>
                    <a:pt x="1592190" y="578237"/>
                  </a:cubicBezTo>
                  <a:lnTo>
                    <a:pt x="1612457" y="657059"/>
                  </a:lnTo>
                  <a:lnTo>
                    <a:pt x="1548097" y="696158"/>
                  </a:lnTo>
                  <a:cubicBezTo>
                    <a:pt x="1327567" y="815957"/>
                    <a:pt x="1074845" y="884006"/>
                    <a:pt x="806228" y="884006"/>
                  </a:cubicBezTo>
                  <a:cubicBezTo>
                    <a:pt x="537612" y="884006"/>
                    <a:pt x="284890" y="815957"/>
                    <a:pt x="64359" y="696158"/>
                  </a:cubicBezTo>
                  <a:lnTo>
                    <a:pt x="0" y="657059"/>
                  </a:lnTo>
                  <a:lnTo>
                    <a:pt x="20267" y="578237"/>
                  </a:lnTo>
                  <a:cubicBezTo>
                    <a:pt x="124463" y="243236"/>
                    <a:pt x="436941" y="0"/>
                    <a:pt x="806228" y="0"/>
                  </a:cubicBezTo>
                  <a:close/>
                </a:path>
              </a:pathLst>
            </a:custGeom>
            <a:solidFill>
              <a:schemeClr val="accent1"/>
            </a:solidFill>
            <a:ln w="12700">
              <a:miter lim="400000"/>
            </a:ln>
          </p:spPr>
          <p:txBody>
            <a:bodyPr wrap="square" lIns="38100" tIns="38100" rIns="38100" bIns="38100" anchor="ctr">
              <a:noAutofit/>
            </a:bodyPr>
            <a:lstStyle/>
            <a:p>
              <a:pPr algn="ctr"/>
              <a:endParaRPr lang="en-GB" sz="3000" b="1" noProof="0" dirty="0">
                <a:solidFill>
                  <a:srgbClr val="FFFFFF"/>
                </a:solidFill>
              </a:endParaRPr>
            </a:p>
          </p:txBody>
        </p:sp>
      </p:grpSp>
      <p:grpSp>
        <p:nvGrpSpPr>
          <p:cNvPr id="6" name="Group 5">
            <a:extLst>
              <a:ext uri="{FF2B5EF4-FFF2-40B4-BE49-F238E27FC236}">
                <a16:creationId xmlns:a16="http://schemas.microsoft.com/office/drawing/2014/main" id="{A7420902-D706-4D13-2DE5-5BAB062AACEF}"/>
              </a:ext>
            </a:extLst>
          </p:cNvPr>
          <p:cNvGrpSpPr/>
          <p:nvPr/>
        </p:nvGrpSpPr>
        <p:grpSpPr>
          <a:xfrm>
            <a:off x="4572000" y="3474720"/>
            <a:ext cx="1298387" cy="1497686"/>
            <a:chOff x="4460298" y="3460335"/>
            <a:chExt cx="1298387" cy="1497686"/>
          </a:xfrm>
        </p:grpSpPr>
        <p:sp>
          <p:nvSpPr>
            <p:cNvPr id="21" name="Oval 20">
              <a:extLst>
                <a:ext uri="{FF2B5EF4-FFF2-40B4-BE49-F238E27FC236}">
                  <a16:creationId xmlns:a16="http://schemas.microsoft.com/office/drawing/2014/main" id="{88FCEF42-15C7-21D2-19D8-C0EA9F03C223}"/>
                </a:ext>
              </a:extLst>
            </p:cNvPr>
            <p:cNvSpPr/>
            <p:nvPr/>
          </p:nvSpPr>
          <p:spPr>
            <a:xfrm rot="18900000">
              <a:off x="4460298" y="3659634"/>
              <a:ext cx="1298387" cy="1298387"/>
            </a:xfrm>
            <a:prstGeom prst="ellipse">
              <a:avLst/>
            </a:pr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defRPr>
              </a:pPr>
              <a:endParaRPr lang="en-GB" noProof="0" dirty="0"/>
            </a:p>
          </p:txBody>
        </p:sp>
        <p:sp>
          <p:nvSpPr>
            <p:cNvPr id="25" name="Freeform: Shape 7">
              <a:extLst>
                <a:ext uri="{FF2B5EF4-FFF2-40B4-BE49-F238E27FC236}">
                  <a16:creationId xmlns:a16="http://schemas.microsoft.com/office/drawing/2014/main" id="{2CA2C9A2-D916-9E37-3BC1-6DF79A8F70AC}"/>
                </a:ext>
              </a:extLst>
            </p:cNvPr>
            <p:cNvSpPr/>
            <p:nvPr/>
          </p:nvSpPr>
          <p:spPr>
            <a:xfrm rot="18900000">
              <a:off x="4973316" y="3460335"/>
              <a:ext cx="697350" cy="1271989"/>
            </a:xfrm>
            <a:custGeom>
              <a:avLst/>
              <a:gdLst>
                <a:gd name="connsiteX0" fmla="*/ 226948 w 884006"/>
                <a:gd name="connsiteY0" fmla="*/ 0 h 1612457"/>
                <a:gd name="connsiteX1" fmla="*/ 305769 w 884006"/>
                <a:gd name="connsiteY1" fmla="*/ 20267 h 1612457"/>
                <a:gd name="connsiteX2" fmla="*/ 884006 w 884006"/>
                <a:gd name="connsiteY2" fmla="*/ 806228 h 1612457"/>
                <a:gd name="connsiteX3" fmla="*/ 305769 w 884006"/>
                <a:gd name="connsiteY3" fmla="*/ 1592190 h 1612457"/>
                <a:gd name="connsiteX4" fmla="*/ 226947 w 884006"/>
                <a:gd name="connsiteY4" fmla="*/ 1612457 h 1612457"/>
                <a:gd name="connsiteX5" fmla="*/ 187848 w 884006"/>
                <a:gd name="connsiteY5" fmla="*/ 1548098 h 1612457"/>
                <a:gd name="connsiteX6" fmla="*/ 0 w 884006"/>
                <a:gd name="connsiteY6" fmla="*/ 806229 h 1612457"/>
                <a:gd name="connsiteX7" fmla="*/ 187848 w 884006"/>
                <a:gd name="connsiteY7" fmla="*/ 64360 h 16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006" h="1612457">
                  <a:moveTo>
                    <a:pt x="226948" y="0"/>
                  </a:moveTo>
                  <a:lnTo>
                    <a:pt x="305769" y="20267"/>
                  </a:lnTo>
                  <a:cubicBezTo>
                    <a:pt x="640770" y="124463"/>
                    <a:pt x="884006" y="436940"/>
                    <a:pt x="884006" y="806228"/>
                  </a:cubicBezTo>
                  <a:cubicBezTo>
                    <a:pt x="884006" y="1175516"/>
                    <a:pt x="640770" y="1487993"/>
                    <a:pt x="305769" y="1592190"/>
                  </a:cubicBezTo>
                  <a:lnTo>
                    <a:pt x="226947" y="1612457"/>
                  </a:lnTo>
                  <a:lnTo>
                    <a:pt x="187848" y="1548098"/>
                  </a:lnTo>
                  <a:cubicBezTo>
                    <a:pt x="68049" y="1327568"/>
                    <a:pt x="0" y="1074845"/>
                    <a:pt x="0" y="806229"/>
                  </a:cubicBezTo>
                  <a:cubicBezTo>
                    <a:pt x="0" y="537613"/>
                    <a:pt x="68049" y="284890"/>
                    <a:pt x="187848" y="64360"/>
                  </a:cubicBezTo>
                  <a:close/>
                </a:path>
              </a:pathLst>
            </a:custGeom>
            <a:solidFill>
              <a:schemeClr val="accent5"/>
            </a:solidFill>
            <a:ln w="12700">
              <a:miter lim="400000"/>
            </a:ln>
          </p:spPr>
          <p:txBody>
            <a:bodyPr wrap="square" lIns="38100" tIns="38100" rIns="38100" bIns="38100" anchor="ctr">
              <a:noAutofit/>
            </a:bodyPr>
            <a:lstStyle/>
            <a:p>
              <a:pPr algn="ctr"/>
              <a:endParaRPr lang="en-GB" sz="3000" b="1" noProof="0" dirty="0">
                <a:solidFill>
                  <a:schemeClr val="tx1">
                    <a:lumMod val="85000"/>
                    <a:lumOff val="15000"/>
                  </a:schemeClr>
                </a:solidFill>
              </a:endParaRPr>
            </a:p>
          </p:txBody>
        </p:sp>
      </p:grpSp>
      <p:grpSp>
        <p:nvGrpSpPr>
          <p:cNvPr id="8" name="Group 7">
            <a:extLst>
              <a:ext uri="{FF2B5EF4-FFF2-40B4-BE49-F238E27FC236}">
                <a16:creationId xmlns:a16="http://schemas.microsoft.com/office/drawing/2014/main" id="{8E42B16A-1A30-F170-0C34-CA3EA4EF18DB}"/>
              </a:ext>
            </a:extLst>
          </p:cNvPr>
          <p:cNvGrpSpPr/>
          <p:nvPr/>
        </p:nvGrpSpPr>
        <p:grpSpPr>
          <a:xfrm>
            <a:off x="4572000" y="2011680"/>
            <a:ext cx="1497689" cy="1298387"/>
            <a:chOff x="4460298" y="1991419"/>
            <a:chExt cx="1497689" cy="1298387"/>
          </a:xfrm>
        </p:grpSpPr>
        <p:sp>
          <p:nvSpPr>
            <p:cNvPr id="10" name="Oval 9">
              <a:extLst>
                <a:ext uri="{FF2B5EF4-FFF2-40B4-BE49-F238E27FC236}">
                  <a16:creationId xmlns:a16="http://schemas.microsoft.com/office/drawing/2014/main" id="{BEC9B67A-FD43-CFF9-86EC-80EA7BC2E329}"/>
                </a:ext>
              </a:extLst>
            </p:cNvPr>
            <p:cNvSpPr/>
            <p:nvPr/>
          </p:nvSpPr>
          <p:spPr>
            <a:xfrm rot="18900000">
              <a:off x="4460298" y="1991419"/>
              <a:ext cx="1298387" cy="1298387"/>
            </a:xfrm>
            <a:prstGeom prst="ellipse">
              <a:avLst/>
            </a:pr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defRPr>
              </a:pPr>
              <a:endParaRPr lang="en-GB" noProof="0" dirty="0"/>
            </a:p>
          </p:txBody>
        </p:sp>
        <p:sp>
          <p:nvSpPr>
            <p:cNvPr id="27" name="Freeform: Shape 8">
              <a:extLst>
                <a:ext uri="{FF2B5EF4-FFF2-40B4-BE49-F238E27FC236}">
                  <a16:creationId xmlns:a16="http://schemas.microsoft.com/office/drawing/2014/main" id="{15E02AAE-05B4-88FE-E1BB-2166EDE60F86}"/>
                </a:ext>
              </a:extLst>
            </p:cNvPr>
            <p:cNvSpPr/>
            <p:nvPr/>
          </p:nvSpPr>
          <p:spPr>
            <a:xfrm rot="18900000">
              <a:off x="4685998" y="2504437"/>
              <a:ext cx="1271989" cy="697349"/>
            </a:xfrm>
            <a:custGeom>
              <a:avLst/>
              <a:gdLst>
                <a:gd name="connsiteX0" fmla="*/ 806228 w 1612457"/>
                <a:gd name="connsiteY0" fmla="*/ 0 h 884005"/>
                <a:gd name="connsiteX1" fmla="*/ 1548097 w 1612457"/>
                <a:gd name="connsiteY1" fmla="*/ 187848 h 884005"/>
                <a:gd name="connsiteX2" fmla="*/ 1612457 w 1612457"/>
                <a:gd name="connsiteY2" fmla="*/ 226947 h 884005"/>
                <a:gd name="connsiteX3" fmla="*/ 1592190 w 1612457"/>
                <a:gd name="connsiteY3" fmla="*/ 305768 h 884005"/>
                <a:gd name="connsiteX4" fmla="*/ 806228 w 1612457"/>
                <a:gd name="connsiteY4" fmla="*/ 884005 h 884005"/>
                <a:gd name="connsiteX5" fmla="*/ 20267 w 1612457"/>
                <a:gd name="connsiteY5" fmla="*/ 305768 h 884005"/>
                <a:gd name="connsiteX6" fmla="*/ 0 w 1612457"/>
                <a:gd name="connsiteY6" fmla="*/ 226947 h 884005"/>
                <a:gd name="connsiteX7" fmla="*/ 64359 w 1612457"/>
                <a:gd name="connsiteY7" fmla="*/ 187848 h 884005"/>
                <a:gd name="connsiteX8" fmla="*/ 806228 w 1612457"/>
                <a:gd name="connsiteY8" fmla="*/ 0 h 8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457" h="884005">
                  <a:moveTo>
                    <a:pt x="806228" y="0"/>
                  </a:moveTo>
                  <a:cubicBezTo>
                    <a:pt x="1074845" y="0"/>
                    <a:pt x="1327567" y="68049"/>
                    <a:pt x="1548097" y="187848"/>
                  </a:cubicBezTo>
                  <a:lnTo>
                    <a:pt x="1612457" y="226947"/>
                  </a:lnTo>
                  <a:lnTo>
                    <a:pt x="1592190" y="305768"/>
                  </a:lnTo>
                  <a:cubicBezTo>
                    <a:pt x="1487993" y="640769"/>
                    <a:pt x="1175516" y="884005"/>
                    <a:pt x="806228" y="884005"/>
                  </a:cubicBezTo>
                  <a:cubicBezTo>
                    <a:pt x="436941" y="884005"/>
                    <a:pt x="124463" y="640769"/>
                    <a:pt x="20267" y="305768"/>
                  </a:cubicBezTo>
                  <a:lnTo>
                    <a:pt x="0" y="226947"/>
                  </a:lnTo>
                  <a:lnTo>
                    <a:pt x="64359" y="187848"/>
                  </a:lnTo>
                  <a:cubicBezTo>
                    <a:pt x="284890" y="68049"/>
                    <a:pt x="537612" y="0"/>
                    <a:pt x="806228" y="0"/>
                  </a:cubicBezTo>
                  <a:close/>
                </a:path>
              </a:pathLst>
            </a:custGeom>
            <a:solidFill>
              <a:schemeClr val="accent4"/>
            </a:solidFill>
            <a:ln w="12700">
              <a:miter lim="400000"/>
            </a:ln>
          </p:spPr>
          <p:txBody>
            <a:bodyPr wrap="square" lIns="38100" tIns="38100" rIns="38100" bIns="38100" anchor="ctr">
              <a:noAutofit/>
            </a:bodyPr>
            <a:lstStyle/>
            <a:p>
              <a:pPr algn="ctr"/>
              <a:endParaRPr lang="en-GB" sz="3000" b="1" noProof="0" dirty="0">
                <a:solidFill>
                  <a:srgbClr val="FFFFFF"/>
                </a:solidFill>
              </a:endParaRPr>
            </a:p>
          </p:txBody>
        </p:sp>
      </p:grpSp>
      <p:grpSp>
        <p:nvGrpSpPr>
          <p:cNvPr id="13" name="Group 12">
            <a:extLst>
              <a:ext uri="{FF2B5EF4-FFF2-40B4-BE49-F238E27FC236}">
                <a16:creationId xmlns:a16="http://schemas.microsoft.com/office/drawing/2014/main" id="{A5812128-D42A-3358-935B-A32D774C261B}"/>
              </a:ext>
            </a:extLst>
          </p:cNvPr>
          <p:cNvGrpSpPr/>
          <p:nvPr/>
        </p:nvGrpSpPr>
        <p:grpSpPr>
          <a:xfrm>
            <a:off x="6217920" y="2011680"/>
            <a:ext cx="1298387" cy="1497687"/>
            <a:chOff x="6128514" y="1991418"/>
            <a:chExt cx="1298387" cy="1497687"/>
          </a:xfrm>
        </p:grpSpPr>
        <p:sp>
          <p:nvSpPr>
            <p:cNvPr id="22" name="Oval 21">
              <a:extLst>
                <a:ext uri="{FF2B5EF4-FFF2-40B4-BE49-F238E27FC236}">
                  <a16:creationId xmlns:a16="http://schemas.microsoft.com/office/drawing/2014/main" id="{5A1D1BA6-506A-FE63-E9D4-2C5E16841DE9}"/>
                </a:ext>
              </a:extLst>
            </p:cNvPr>
            <p:cNvSpPr/>
            <p:nvPr/>
          </p:nvSpPr>
          <p:spPr>
            <a:xfrm rot="18900000">
              <a:off x="6128514" y="1991418"/>
              <a:ext cx="1298387" cy="1298387"/>
            </a:xfrm>
            <a:prstGeom prst="ellipse">
              <a:avLst/>
            </a:pr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defRPr>
              </a:pPr>
              <a:endParaRPr lang="en-GB" noProof="0" dirty="0"/>
            </a:p>
          </p:txBody>
        </p:sp>
        <p:sp>
          <p:nvSpPr>
            <p:cNvPr id="29" name="Freeform: Shape 9">
              <a:extLst>
                <a:ext uri="{FF2B5EF4-FFF2-40B4-BE49-F238E27FC236}">
                  <a16:creationId xmlns:a16="http://schemas.microsoft.com/office/drawing/2014/main" id="{78FE2F3B-12AE-3ABE-CED9-EF170AD5A2BB}"/>
                </a:ext>
              </a:extLst>
            </p:cNvPr>
            <p:cNvSpPr/>
            <p:nvPr/>
          </p:nvSpPr>
          <p:spPr>
            <a:xfrm rot="18900000">
              <a:off x="6216536" y="2217116"/>
              <a:ext cx="697349" cy="1271989"/>
            </a:xfrm>
            <a:custGeom>
              <a:avLst/>
              <a:gdLst>
                <a:gd name="connsiteX0" fmla="*/ 657058 w 884005"/>
                <a:gd name="connsiteY0" fmla="*/ 0 h 1612457"/>
                <a:gd name="connsiteX1" fmla="*/ 696157 w 884005"/>
                <a:gd name="connsiteY1" fmla="*/ 64360 h 1612457"/>
                <a:gd name="connsiteX2" fmla="*/ 884005 w 884005"/>
                <a:gd name="connsiteY2" fmla="*/ 806229 h 1612457"/>
                <a:gd name="connsiteX3" fmla="*/ 696157 w 884005"/>
                <a:gd name="connsiteY3" fmla="*/ 1548098 h 1612457"/>
                <a:gd name="connsiteX4" fmla="*/ 657059 w 884005"/>
                <a:gd name="connsiteY4" fmla="*/ 1612457 h 1612457"/>
                <a:gd name="connsiteX5" fmla="*/ 578237 w 884005"/>
                <a:gd name="connsiteY5" fmla="*/ 1592190 h 1612457"/>
                <a:gd name="connsiteX6" fmla="*/ 0 w 884005"/>
                <a:gd name="connsiteY6" fmla="*/ 806228 h 1612457"/>
                <a:gd name="connsiteX7" fmla="*/ 578237 w 884005"/>
                <a:gd name="connsiteY7" fmla="*/ 20267 h 16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005" h="1612457">
                  <a:moveTo>
                    <a:pt x="657058" y="0"/>
                  </a:moveTo>
                  <a:lnTo>
                    <a:pt x="696157" y="64360"/>
                  </a:lnTo>
                  <a:cubicBezTo>
                    <a:pt x="815956" y="284890"/>
                    <a:pt x="884005" y="537613"/>
                    <a:pt x="884005" y="806229"/>
                  </a:cubicBezTo>
                  <a:cubicBezTo>
                    <a:pt x="884005" y="1074845"/>
                    <a:pt x="815956" y="1327568"/>
                    <a:pt x="696157" y="1548098"/>
                  </a:cubicBezTo>
                  <a:lnTo>
                    <a:pt x="657059" y="1612457"/>
                  </a:lnTo>
                  <a:lnTo>
                    <a:pt x="578237" y="1592190"/>
                  </a:lnTo>
                  <a:cubicBezTo>
                    <a:pt x="243236" y="1487993"/>
                    <a:pt x="0" y="1175516"/>
                    <a:pt x="0" y="806228"/>
                  </a:cubicBezTo>
                  <a:cubicBezTo>
                    <a:pt x="0" y="436940"/>
                    <a:pt x="243236" y="124463"/>
                    <a:pt x="578237" y="20267"/>
                  </a:cubicBezTo>
                  <a:close/>
                </a:path>
              </a:pathLst>
            </a:custGeom>
            <a:solidFill>
              <a:schemeClr val="accent2"/>
            </a:solidFill>
            <a:ln w="12700">
              <a:miter lim="400000"/>
            </a:ln>
          </p:spPr>
          <p:txBody>
            <a:bodyPr wrap="square" lIns="38100" tIns="38100" rIns="38100" bIns="38100" anchor="ctr">
              <a:noAutofit/>
            </a:bodyPr>
            <a:lstStyle/>
            <a:p>
              <a:pPr algn="ctr"/>
              <a:endParaRPr lang="en-GB" sz="3000" b="1" noProof="0" dirty="0">
                <a:solidFill>
                  <a:schemeClr val="tx1">
                    <a:lumMod val="85000"/>
                    <a:lumOff val="15000"/>
                  </a:schemeClr>
                </a:solidFill>
              </a:endParaRPr>
            </a:p>
          </p:txBody>
        </p:sp>
      </p:grpSp>
      <p:pic>
        <p:nvPicPr>
          <p:cNvPr id="1026" name="Picture 2" descr="Circular ">
            <a:extLst>
              <a:ext uri="{FF2B5EF4-FFF2-40B4-BE49-F238E27FC236}">
                <a16:creationId xmlns:a16="http://schemas.microsoft.com/office/drawing/2014/main" id="{0932A133-A3D5-5AF1-8553-435869A8793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23" t="1923" r="1923" b="1923"/>
          <a:stretch>
            <a:fillRect/>
          </a:stretch>
        </p:blipFill>
        <p:spPr bwMode="auto">
          <a:xfrm>
            <a:off x="4754880" y="219456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
            <a:extLst>
              <a:ext uri="{FF2B5EF4-FFF2-40B4-BE49-F238E27FC236}">
                <a16:creationId xmlns:a16="http://schemas.microsoft.com/office/drawing/2014/main" id="{C46C85C1-F91F-49E9-BEEA-0987B4229E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0" y="4343400"/>
            <a:ext cx="411480" cy="4114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
            <a:extLst>
              <a:ext uri="{FF2B5EF4-FFF2-40B4-BE49-F238E27FC236}">
                <a16:creationId xmlns:a16="http://schemas.microsoft.com/office/drawing/2014/main" id="{18DE575E-16A1-F9DF-F29B-C2B7EE9B28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2976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mate change ">
            <a:extLst>
              <a:ext uri="{FF2B5EF4-FFF2-40B4-BE49-F238E27FC236}">
                <a16:creationId xmlns:a16="http://schemas.microsoft.com/office/drawing/2014/main" id="{AC080014-8FA2-B819-960B-9270B3BB216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286" t="11538" r="14286" b="11538"/>
          <a:stretch>
            <a:fillRect/>
          </a:stretch>
        </p:blipFill>
        <p:spPr bwMode="auto">
          <a:xfrm>
            <a:off x="6858000" y="219456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628F66-BD07-F90F-D090-5707840A6736}"/>
              </a:ext>
            </a:extLst>
          </p:cNvPr>
          <p:cNvSpPr txBox="1"/>
          <p:nvPr/>
        </p:nvSpPr>
        <p:spPr>
          <a:xfrm>
            <a:off x="5029200" y="2651760"/>
            <a:ext cx="731520" cy="523220"/>
          </a:xfrm>
          <a:prstGeom prst="rect">
            <a:avLst/>
          </a:prstGeom>
          <a:noFill/>
        </p:spPr>
        <p:txBody>
          <a:bodyPr wrap="none" rtlCol="0">
            <a:noAutofit/>
          </a:bodyPr>
          <a:lstStyle/>
          <a:p>
            <a:pPr algn="ctr" defTabSz="228600"/>
            <a:r>
              <a:rPr lang="en-GB" sz="2800" b="1" noProof="0" dirty="0">
                <a:solidFill>
                  <a:schemeClr val="bg1"/>
                </a:solidFill>
                <a:latin typeface="Arial" panose="020B0604020202020204" pitchFamily="34" charset="0"/>
                <a:cs typeface="Arial" panose="020B0604020202020204" pitchFamily="34" charset="0"/>
              </a:rPr>
              <a:t>01</a:t>
            </a:r>
          </a:p>
        </p:txBody>
      </p:sp>
      <p:sp>
        <p:nvSpPr>
          <p:cNvPr id="12" name="TextBox 11">
            <a:extLst>
              <a:ext uri="{FF2B5EF4-FFF2-40B4-BE49-F238E27FC236}">
                <a16:creationId xmlns:a16="http://schemas.microsoft.com/office/drawing/2014/main" id="{6063FA8E-3A73-35F0-0474-F966DD2EDE32}"/>
              </a:ext>
            </a:extLst>
          </p:cNvPr>
          <p:cNvSpPr txBox="1"/>
          <p:nvPr/>
        </p:nvSpPr>
        <p:spPr>
          <a:xfrm>
            <a:off x="5029200" y="3840480"/>
            <a:ext cx="731520" cy="523220"/>
          </a:xfrm>
          <a:prstGeom prst="rect">
            <a:avLst/>
          </a:prstGeom>
          <a:noFill/>
        </p:spPr>
        <p:txBody>
          <a:bodyPr wrap="none" rtlCol="0">
            <a:noAutofit/>
          </a:bodyPr>
          <a:lstStyle/>
          <a:p>
            <a:pPr algn="ctr" defTabSz="228600"/>
            <a:r>
              <a:rPr lang="en-GB" sz="2800" b="1" noProof="0" dirty="0">
                <a:latin typeface="Arial" panose="020B0604020202020204" pitchFamily="34" charset="0"/>
                <a:cs typeface="Arial" panose="020B0604020202020204" pitchFamily="34" charset="0"/>
              </a:rPr>
              <a:t>02</a:t>
            </a:r>
          </a:p>
        </p:txBody>
      </p:sp>
      <p:sp>
        <p:nvSpPr>
          <p:cNvPr id="14" name="TextBox 13">
            <a:extLst>
              <a:ext uri="{FF2B5EF4-FFF2-40B4-BE49-F238E27FC236}">
                <a16:creationId xmlns:a16="http://schemas.microsoft.com/office/drawing/2014/main" id="{C2D83D9D-0006-DD81-1738-326D0CDC43C3}"/>
              </a:ext>
            </a:extLst>
          </p:cNvPr>
          <p:cNvSpPr txBox="1"/>
          <p:nvPr/>
        </p:nvSpPr>
        <p:spPr>
          <a:xfrm>
            <a:off x="6309360" y="3834961"/>
            <a:ext cx="731520" cy="523220"/>
          </a:xfrm>
          <a:prstGeom prst="rect">
            <a:avLst/>
          </a:prstGeom>
          <a:noFill/>
        </p:spPr>
        <p:txBody>
          <a:bodyPr wrap="none" rtlCol="0">
            <a:noAutofit/>
          </a:bodyPr>
          <a:lstStyle/>
          <a:p>
            <a:pPr algn="ctr" defTabSz="228600"/>
            <a:r>
              <a:rPr lang="en-GB" sz="2800" b="1" noProof="0" dirty="0">
                <a:solidFill>
                  <a:schemeClr val="bg1"/>
                </a:solidFill>
                <a:latin typeface="Arial" panose="020B0604020202020204" pitchFamily="34" charset="0"/>
                <a:cs typeface="Arial" panose="020B0604020202020204" pitchFamily="34" charset="0"/>
              </a:rPr>
              <a:t>03</a:t>
            </a:r>
          </a:p>
        </p:txBody>
      </p:sp>
      <p:sp>
        <p:nvSpPr>
          <p:cNvPr id="15" name="TextBox 14">
            <a:extLst>
              <a:ext uri="{FF2B5EF4-FFF2-40B4-BE49-F238E27FC236}">
                <a16:creationId xmlns:a16="http://schemas.microsoft.com/office/drawing/2014/main" id="{3BA388CD-4781-C4CE-5CC7-CABA5836E469}"/>
              </a:ext>
            </a:extLst>
          </p:cNvPr>
          <p:cNvSpPr txBox="1"/>
          <p:nvPr/>
        </p:nvSpPr>
        <p:spPr>
          <a:xfrm>
            <a:off x="6309360" y="2651760"/>
            <a:ext cx="731520" cy="523220"/>
          </a:xfrm>
          <a:prstGeom prst="rect">
            <a:avLst/>
          </a:prstGeom>
          <a:noFill/>
        </p:spPr>
        <p:txBody>
          <a:bodyPr wrap="none" rtlCol="0">
            <a:noAutofit/>
          </a:bodyPr>
          <a:lstStyle/>
          <a:p>
            <a:pPr algn="ctr" defTabSz="228600"/>
            <a:r>
              <a:rPr lang="en-GB" sz="2800" b="1" noProof="0" dirty="0">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575272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ACC1B-742B-F9EE-9E58-6EBC5A3429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4D20C8E-5C3C-9CEC-DAD0-05974B0F146D}"/>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F335278D-DAEE-E8B1-3485-88FD6FB01905}"/>
              </a:ext>
            </a:extLst>
          </p:cNvPr>
          <p:cNvSpPr>
            <a:spLocks noGrp="1"/>
          </p:cNvSpPr>
          <p:nvPr>
            <p:ph type="body" sz="quarter" idx="10"/>
          </p:nvPr>
        </p:nvSpPr>
        <p:spPr/>
        <p:txBody>
          <a:bodyPr/>
          <a:lstStyle/>
          <a:p>
            <a:pPr>
              <a:lnSpc>
                <a:spcPct val="100000"/>
              </a:lnSpc>
            </a:pPr>
            <a:r>
              <a:rPr lang="en-MY" noProof="0" dirty="0"/>
              <a:t>Proposal 10: </a:t>
            </a:r>
            <a:r>
              <a:rPr lang="en-US" noProof="0" dirty="0"/>
              <a:t>An integrated Single Window System</a:t>
            </a:r>
            <a:endParaRPr lang="en-MY" noProof="0" dirty="0"/>
          </a:p>
        </p:txBody>
      </p:sp>
      <p:sp>
        <p:nvSpPr>
          <p:cNvPr id="27" name="Rectangle 26">
            <a:extLst>
              <a:ext uri="{FF2B5EF4-FFF2-40B4-BE49-F238E27FC236}">
                <a16:creationId xmlns:a16="http://schemas.microsoft.com/office/drawing/2014/main" id="{50C23E4E-7FCF-CD9A-2A35-E25BDEB963BB}"/>
              </a:ext>
            </a:extLst>
          </p:cNvPr>
          <p:cNvSpPr/>
          <p:nvPr/>
        </p:nvSpPr>
        <p:spPr>
          <a:xfrm>
            <a:off x="731520" y="914400"/>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Being a trade-reliant nation (total trade to GDP ratio of 149.1% in 2024), seamless customs clearance is a critical part of international trade to enhance more trade flows efficiently, on time and reduced risks.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Malaysia’s average port dwell time for both export and import delays were at 4.4 days and 5.8 days, respectively, higher than Singapore’s 3.1 days and 3.0 days, Indonesia’s 3.5 days and 3.2 days, and Vietnam’s 4.0 days and 5.3 days, respectively.</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Currently, approximately 13 Other Government Agencies (OGAs) are involved in the customs clearance process for imports, exports, and transit transactions. The Royal Malaysian Customs Department (RMCD) is the main agency, but OGAs also play a crucial role, such as those related to trade, health, agriculture, and environment.</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As each OGA has its own set of requirements and procedures, which can lead to delays, confusion, and increased costs for traders.</a:t>
            </a:r>
          </a:p>
        </p:txBody>
      </p:sp>
      <p:sp>
        <p:nvSpPr>
          <p:cNvPr id="31" name="Rectangle 30">
            <a:extLst>
              <a:ext uri="{FF2B5EF4-FFF2-40B4-BE49-F238E27FC236}">
                <a16:creationId xmlns:a16="http://schemas.microsoft.com/office/drawing/2014/main" id="{93D2394B-D2C2-9E33-3A15-D0C788E9ACEA}"/>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The establishment of an Integrated Single Window</a:t>
            </a:r>
            <a:r>
              <a:rPr lang="en-GB" sz="1400" noProof="0" dirty="0">
                <a:solidFill>
                  <a:schemeClr val="tx1"/>
                </a:solidFill>
                <a:latin typeface="Arial" pitchFamily="34" charset="0"/>
                <a:ea typeface="宋体" pitchFamily="2" charset="-122"/>
              </a:rPr>
              <a:t> </a:t>
            </a:r>
            <a:r>
              <a:rPr lang="en-GB" sz="1400" b="1" noProof="0" dirty="0">
                <a:solidFill>
                  <a:schemeClr val="tx1"/>
                </a:solidFill>
                <a:latin typeface="Arial" pitchFamily="34" charset="0"/>
                <a:ea typeface="宋体" pitchFamily="2" charset="-122"/>
              </a:rPr>
              <a:t>by consolidating various government agencies and stakeholders into one platform </a:t>
            </a:r>
            <a:r>
              <a:rPr lang="en-GB" sz="1400" noProof="0" dirty="0">
                <a:solidFill>
                  <a:schemeClr val="tx1"/>
                </a:solidFill>
                <a:latin typeface="Arial" pitchFamily="34" charset="0"/>
                <a:ea typeface="宋体" pitchFamily="2" charset="-122"/>
              </a:rPr>
              <a:t>for customs clearance is pivotal in regulating imports and exports, ensuring national security, and collecting revenue.</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To consider providing budget allocation</a:t>
            </a:r>
            <a:r>
              <a:rPr lang="en-GB" sz="1400" noProof="0" dirty="0">
                <a:solidFill>
                  <a:schemeClr val="tx1"/>
                </a:solidFill>
                <a:latin typeface="Arial" pitchFamily="34" charset="0"/>
                <a:ea typeface="宋体" pitchFamily="2" charset="-122"/>
              </a:rPr>
              <a:t> </a:t>
            </a:r>
            <a:r>
              <a:rPr lang="en-GB" sz="1400" b="1" noProof="0" dirty="0">
                <a:solidFill>
                  <a:schemeClr val="tx1"/>
                </a:solidFill>
                <a:latin typeface="Arial" pitchFamily="34" charset="0"/>
                <a:ea typeface="宋体" pitchFamily="2" charset="-122"/>
              </a:rPr>
              <a:t>for the establishment of a single integrated window</a:t>
            </a:r>
            <a:r>
              <a:rPr lang="en-GB" sz="1400" noProof="0" dirty="0">
                <a:solidFill>
                  <a:schemeClr val="tx1"/>
                </a:solidFill>
                <a:latin typeface="Arial" pitchFamily="34" charset="0"/>
                <a:ea typeface="宋体" pitchFamily="2" charset="-122"/>
              </a:rPr>
              <a:t>, leveraging on digital technology to streamline trade and customs operations by providing a single point of contact for traders to submit all required information and documents. This system aims to reduce bureaucracy, expedite clearance times, and improve transparency and predictability in customs processes.</a:t>
            </a: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1143045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BD31-FE96-DFB7-2058-67D8A9BACB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0C04556-4CA5-A302-7417-1B63303B1C53}"/>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5D82CA12-90F7-04D7-B5CE-363A5ACBA7F1}"/>
              </a:ext>
            </a:extLst>
          </p:cNvPr>
          <p:cNvSpPr>
            <a:spLocks noGrp="1"/>
          </p:cNvSpPr>
          <p:nvPr>
            <p:ph type="body" sz="quarter" idx="10"/>
          </p:nvPr>
        </p:nvSpPr>
        <p:spPr/>
        <p:txBody>
          <a:bodyPr/>
          <a:lstStyle/>
          <a:p>
            <a:pPr>
              <a:lnSpc>
                <a:spcPct val="100000"/>
              </a:lnSpc>
            </a:pPr>
            <a:r>
              <a:rPr lang="en-MY" noProof="0" dirty="0"/>
              <a:t>Proposal 11: Growin</a:t>
            </a:r>
            <a:r>
              <a:rPr lang="en-MY" dirty="0"/>
              <a:t>g into Export Markets</a:t>
            </a:r>
            <a:endParaRPr lang="en-MY" noProof="0" dirty="0"/>
          </a:p>
        </p:txBody>
      </p:sp>
      <p:sp>
        <p:nvSpPr>
          <p:cNvPr id="27" name="Rectangle 26">
            <a:extLst>
              <a:ext uri="{FF2B5EF4-FFF2-40B4-BE49-F238E27FC236}">
                <a16:creationId xmlns:a16="http://schemas.microsoft.com/office/drawing/2014/main" id="{C05FCD1F-6B31-6D7E-A5DC-B8A899C219D2}"/>
              </a:ext>
            </a:extLst>
          </p:cNvPr>
          <p:cNvSpPr/>
          <p:nvPr/>
        </p:nvSpPr>
        <p:spPr>
          <a:xfrm>
            <a:off x="731520" y="914400"/>
            <a:ext cx="50292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global market is slowing, with world trade expected to contract by 0.2% in 2025 before a modest rebound in 2026. This is further dampened by US tariff policies and growing geopolitical fragmentation. Malaysia has already recorded two consecutive months of exports contraction in May and June 2025.</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Market Development Grant (MDG) by MATRADE is a very effective support mechanism, especially for exporters. However, with rising expenses of international marketing, particularly trade fairs and exhibitions, the current limits of RM5,000 for local and RM25,000 for overseas reimbursement are inadequate.</a:t>
            </a:r>
          </a:p>
        </p:txBody>
      </p:sp>
      <p:sp>
        <p:nvSpPr>
          <p:cNvPr id="31" name="Rectangle 30">
            <a:extLst>
              <a:ext uri="{FF2B5EF4-FFF2-40B4-BE49-F238E27FC236}">
                <a16:creationId xmlns:a16="http://schemas.microsoft.com/office/drawing/2014/main" id="{24C2D598-499D-AF9F-9A23-97D1C44817A7}"/>
              </a:ext>
            </a:extLst>
          </p:cNvPr>
          <p:cNvSpPr/>
          <p:nvPr/>
        </p:nvSpPr>
        <p:spPr>
          <a:xfrm>
            <a:off x="6126480" y="914400"/>
            <a:ext cx="53035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Widen and increase Allowance for Increased Exports (AIE) </a:t>
            </a:r>
            <a:r>
              <a:rPr lang="en-GB" sz="1400" noProof="0" dirty="0">
                <a:solidFill>
                  <a:schemeClr val="tx1"/>
                </a:solidFill>
                <a:latin typeface="Arial" pitchFamily="34" charset="0"/>
                <a:ea typeface="宋体" pitchFamily="2" charset="-122"/>
              </a:rPr>
              <a:t>to expand exports. Currently, an allowance equal to 10% of the value of increased exports, deductible against 70% of statutory income, is given to selected agriculture products or manufacturers* who attain 30% of value-added exports (or 15% allowance for manufacturers who attain 50% of value-added exports). An enhanced AIE is given to those who achieve at least a 50% increase in exports (30% allowance), penetrate new markets (50% allowance), or are awarded an Export Excellence Award (100% allowance)</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Propose to </a:t>
            </a:r>
            <a:r>
              <a:rPr lang="en-GB" sz="1400" b="1" noProof="0" dirty="0">
                <a:solidFill>
                  <a:schemeClr val="tx1"/>
                </a:solidFill>
                <a:latin typeface="Arial" pitchFamily="34" charset="0"/>
                <a:ea typeface="宋体" pitchFamily="2" charset="-122"/>
              </a:rPr>
              <a:t>increase the lifetime cap of the Market Development Grant to RM500,000, while raising the per-claim ceiling to RM35,000 for international trade fairs and exhibitions, and RM10,000 for locally </a:t>
            </a:r>
            <a:r>
              <a:rPr lang="en-GB" sz="1400" noProof="0" dirty="0">
                <a:solidFill>
                  <a:schemeClr val="tx1"/>
                </a:solidFill>
                <a:latin typeface="Arial" pitchFamily="34" charset="0"/>
                <a:ea typeface="宋体" pitchFamily="2" charset="-122"/>
              </a:rPr>
              <a:t>held trade fairs and exhibitions.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Establish a special scheme for first-time exporter</a:t>
            </a:r>
            <a:r>
              <a:rPr lang="en-GB" sz="1400" noProof="0" dirty="0">
                <a:solidFill>
                  <a:schemeClr val="tx1"/>
                </a:solidFill>
                <a:latin typeface="Arial" pitchFamily="34" charset="0"/>
                <a:ea typeface="宋体" pitchFamily="2" charset="-122"/>
              </a:rPr>
              <a:t>, particularly SMEs, to cover certification, packaging redesign, compliance, and initial overseas marketing costs.</a:t>
            </a:r>
          </a:p>
        </p:txBody>
      </p:sp>
      <p:sp>
        <p:nvSpPr>
          <p:cNvPr id="5" name="TextBox 4">
            <a:extLst>
              <a:ext uri="{FF2B5EF4-FFF2-40B4-BE49-F238E27FC236}">
                <a16:creationId xmlns:a16="http://schemas.microsoft.com/office/drawing/2014/main" id="{CDFB6BE8-A918-3943-7DF7-8D3B2E381120}"/>
              </a:ext>
            </a:extLst>
          </p:cNvPr>
          <p:cNvSpPr txBox="1"/>
          <p:nvPr/>
        </p:nvSpPr>
        <p:spPr>
          <a:xfrm>
            <a:off x="6126480" y="6172200"/>
            <a:ext cx="5269391" cy="230832"/>
          </a:xfrm>
          <a:prstGeom prst="rect">
            <a:avLst/>
          </a:prstGeom>
          <a:noFill/>
        </p:spPr>
        <p:txBody>
          <a:bodyPr wrap="none" rtlCol="0">
            <a:spAutoFit/>
          </a:bodyPr>
          <a:lstStyle/>
          <a:p>
            <a:pPr defTabSz="228600"/>
            <a:r>
              <a:rPr lang="en-GB" sz="900" i="1" dirty="0">
                <a:latin typeface="Arial" panose="020B0604020202020204" pitchFamily="34" charset="0"/>
                <a:cs typeface="Arial" panose="020B0604020202020204" pitchFamily="34" charset="0"/>
              </a:rPr>
              <a:t>* Not applicable to selected manufacturing as listed in the Schedule in PUA </a:t>
            </a:r>
            <a:r>
              <a:rPr lang="en-GB" sz="900" i="1" dirty="0">
                <a:latin typeface="Arial" panose="020B0604020202020204" pitchFamily="34" charset="0"/>
                <a:cs typeface="Arial" panose="020B0604020202020204" pitchFamily="34" charset="0"/>
                <a:hlinkClick r:id="rId3"/>
              </a:rPr>
              <a:t>161/2019</a:t>
            </a:r>
            <a:r>
              <a:rPr lang="en-GB" sz="900" i="1" dirty="0">
                <a:latin typeface="Arial" panose="020B0604020202020204" pitchFamily="34" charset="0"/>
                <a:cs typeface="Arial" panose="020B0604020202020204" pitchFamily="34" charset="0"/>
              </a:rPr>
              <a:t> and </a:t>
            </a:r>
            <a:r>
              <a:rPr lang="en-GB" sz="900" i="1" dirty="0">
                <a:latin typeface="Arial" panose="020B0604020202020204" pitchFamily="34" charset="0"/>
                <a:cs typeface="Arial" panose="020B0604020202020204" pitchFamily="34" charset="0"/>
                <a:hlinkClick r:id="rId4"/>
              </a:rPr>
              <a:t>162/2019</a:t>
            </a:r>
            <a:r>
              <a:rPr lang="en-GB" sz="9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0149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E2A72-65A5-663E-FB89-B463B9DE20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400C08E-3623-1500-51C3-21CF87080D9E}"/>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6752FA30-9382-9775-C8FE-D96FF7213EF8}"/>
              </a:ext>
            </a:extLst>
          </p:cNvPr>
          <p:cNvSpPr>
            <a:spLocks noGrp="1"/>
          </p:cNvSpPr>
          <p:nvPr>
            <p:ph type="body" sz="quarter" idx="10"/>
          </p:nvPr>
        </p:nvSpPr>
        <p:spPr/>
        <p:txBody>
          <a:bodyPr/>
          <a:lstStyle/>
          <a:p>
            <a:pPr>
              <a:lnSpc>
                <a:spcPct val="100000"/>
              </a:lnSpc>
            </a:pPr>
            <a:r>
              <a:rPr lang="en-MY" noProof="0" dirty="0"/>
              <a:t>Proposal 12: </a:t>
            </a:r>
            <a:r>
              <a:rPr lang="en-US" noProof="0" dirty="0"/>
              <a:t>Addressing Rising Healthcare and Medical Costs</a:t>
            </a:r>
            <a:endParaRPr lang="en-MY" noProof="0" dirty="0"/>
          </a:p>
        </p:txBody>
      </p:sp>
      <p:sp>
        <p:nvSpPr>
          <p:cNvPr id="27" name="Rectangle 26">
            <a:extLst>
              <a:ext uri="{FF2B5EF4-FFF2-40B4-BE49-F238E27FC236}">
                <a16:creationId xmlns:a16="http://schemas.microsoft.com/office/drawing/2014/main" id="{183EAC0B-F109-5524-3EF9-ACA816D064DE}"/>
              </a:ext>
            </a:extLst>
          </p:cNvPr>
          <p:cNvSpPr/>
          <p:nvPr/>
        </p:nvSpPr>
        <p:spPr>
          <a:xfrm>
            <a:off x="731520" y="914400"/>
            <a:ext cx="3657600" cy="5212080"/>
          </a:xfrm>
          <a:prstGeom prst="rect">
            <a:avLst/>
          </a:prstGeom>
          <a:solidFill>
            <a:srgbClr val="FEF9EC"/>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lgn="just" defTabSz="228600" hangingPunct="0">
              <a:spcAft>
                <a:spcPts val="1200"/>
              </a:spcAft>
            </a:pPr>
            <a:r>
              <a:rPr lang="en-GB" sz="1400" b="1" noProof="0" dirty="0">
                <a:solidFill>
                  <a:srgbClr val="C00000"/>
                </a:solidFill>
                <a:latin typeface="Arial" pitchFamily="34" charset="0"/>
                <a:ea typeface="宋体" pitchFamily="2" charset="-122"/>
              </a:rPr>
              <a:t>Issues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As Malaysia transitions into an ageing nation, rising medical costs remains a significant burden, particularly for Malaysian senior citizens from low- and middle-income groups.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The cost of healthcare in Malaysia has grown significantly over the years, with medical cost inflation reaching 15% in 2024, well above the global and Asia Pacific average of 10%.</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Healthcare insurance premiums, intended as “safety nets” to ensure access to medical services and reduce financial burdens in emergencies, are increasingly becoming inaccessible. Children have to bear the medical and rehabilitation costs for their elderly parents.</a:t>
            </a:r>
            <a:endParaRPr lang="en-GB" sz="130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60DCBEB8-BACC-7AA4-7B40-76AB05220C26}"/>
              </a:ext>
            </a:extLst>
          </p:cNvPr>
          <p:cNvSpPr/>
          <p:nvPr/>
        </p:nvSpPr>
        <p:spPr>
          <a:xfrm>
            <a:off x="4754880" y="914400"/>
            <a:ext cx="66751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Increase fiscal allocation for healthcare to 3.0%-4.0% of GDP</a:t>
            </a:r>
            <a:r>
              <a:rPr lang="en-GB" sz="1400" noProof="0" dirty="0">
                <a:solidFill>
                  <a:schemeClr val="tx1"/>
                </a:solidFill>
                <a:latin typeface="Arial" pitchFamily="34" charset="0"/>
                <a:ea typeface="宋体" pitchFamily="2" charset="-122"/>
              </a:rPr>
              <a:t> (2025B: RM45.7 billion or 2.2% of GDP).</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Strengthening the mainstream healthcare system</a:t>
            </a:r>
            <a:r>
              <a:rPr lang="en-GB" sz="1400" noProof="0" dirty="0">
                <a:solidFill>
                  <a:schemeClr val="tx1"/>
                </a:solidFill>
                <a:latin typeface="Arial" pitchFamily="34" charset="0"/>
                <a:ea typeface="宋体" pitchFamily="2" charset="-122"/>
              </a:rPr>
              <a:t>: Comprehensive upgrades of infrastructure, medical equipment, and human resource allocation of public hospitals and clinics.</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Integrating traditional and complementary medicine (T&amp;CM</a:t>
            </a:r>
            <a:r>
              <a:rPr lang="en-GB" sz="1400" noProof="0" dirty="0">
                <a:solidFill>
                  <a:schemeClr val="tx1"/>
                </a:solidFill>
                <a:latin typeface="Arial" pitchFamily="34" charset="0"/>
                <a:ea typeface="宋体" pitchFamily="2" charset="-122"/>
              </a:rPr>
              <a:t>): Systematically incorporating traditional Chinese medicine, physiotherapy, nutritional care, herbal treatments, and other complementary approaches into the national public healthcare system to provide more diverse options in prevention, wellness, and rehabilitation.</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Reducing the public’s healthcare burden and enhancing healthcare accessibility</a:t>
            </a:r>
            <a:r>
              <a:rPr lang="en-GB" sz="1400" noProof="0" dirty="0">
                <a:solidFill>
                  <a:schemeClr val="tx1"/>
                </a:solidFill>
                <a:latin typeface="Arial" pitchFamily="34" charset="0"/>
                <a:ea typeface="宋体" pitchFamily="2" charset="-122"/>
              </a:rPr>
              <a:t>: Narrowing the health gap between urban-rural areas and across social classes through equitable allocation of public resources and improved service delivery.</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Increase income tax relief for medical expenses for parents to RM12,000 </a:t>
            </a:r>
            <a:r>
              <a:rPr lang="en-GB" sz="1400" noProof="0" dirty="0">
                <a:solidFill>
                  <a:schemeClr val="tx1"/>
                </a:solidFill>
                <a:latin typeface="Arial" pitchFamily="34" charset="0"/>
                <a:ea typeface="宋体" pitchFamily="2" charset="-122"/>
              </a:rPr>
              <a:t>from the current RM8,000.</a:t>
            </a:r>
          </a:p>
          <a:p>
            <a:pPr marL="182880" indent="-182880" algn="just" defTabSz="228600" hangingPunct="0">
              <a:spcAft>
                <a:spcPts val="1200"/>
              </a:spcAft>
              <a:buFont typeface="Arial" panose="020B0604020202020204" pitchFamily="34" charset="0"/>
              <a:buChar char="•"/>
            </a:pPr>
            <a:r>
              <a:rPr lang="en-GB" sz="1400" b="1" noProof="0" dirty="0">
                <a:solidFill>
                  <a:schemeClr val="tx1"/>
                </a:solidFill>
                <a:latin typeface="Arial" pitchFamily="34" charset="0"/>
                <a:ea typeface="宋体" pitchFamily="2" charset="-122"/>
              </a:rPr>
              <a:t>Increase income tax relief for life insurance to RM5,000</a:t>
            </a:r>
            <a:r>
              <a:rPr lang="en-GB" sz="1400" noProof="0" dirty="0">
                <a:solidFill>
                  <a:schemeClr val="tx1"/>
                </a:solidFill>
                <a:latin typeface="Arial" pitchFamily="34" charset="0"/>
                <a:ea typeface="宋体" pitchFamily="2" charset="-122"/>
              </a:rPr>
              <a:t> and </a:t>
            </a:r>
            <a:r>
              <a:rPr lang="en-GB" sz="1400" b="1" noProof="0" dirty="0">
                <a:solidFill>
                  <a:schemeClr val="tx1"/>
                </a:solidFill>
                <a:latin typeface="Arial" pitchFamily="34" charset="0"/>
                <a:ea typeface="宋体" pitchFamily="2" charset="-122"/>
              </a:rPr>
              <a:t>education and medical insurance to RM7,000</a:t>
            </a:r>
            <a:r>
              <a:rPr lang="en-GB" sz="1400" noProof="0" dirty="0">
                <a:solidFill>
                  <a:schemeClr val="tx1"/>
                </a:solidFill>
                <a:latin typeface="Arial" pitchFamily="34" charset="0"/>
                <a:ea typeface="宋体" pitchFamily="2" charset="-122"/>
              </a:rPr>
              <a:t>.</a:t>
            </a:r>
          </a:p>
          <a:p>
            <a:pPr marL="182880" indent="-182880" algn="just" defTabSz="228600" hangingPunct="0">
              <a:spcAft>
                <a:spcPts val="1200"/>
              </a:spcAft>
              <a:buFont typeface="Arial" panose="020B0604020202020204" pitchFamily="34" charset="0"/>
              <a:buChar char="•"/>
            </a:pPr>
            <a:endParaRPr lang="en-GB" sz="1400" noProof="0" dirty="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967098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929D-359D-D757-E169-E56B736238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C395A4-ED1B-EECE-8565-8D8542BB21DF}"/>
              </a:ext>
            </a:extLst>
          </p:cNvPr>
          <p:cNvPicPr>
            <a:picLocks/>
          </p:cNvPicPr>
          <p:nvPr/>
        </p:nvPicPr>
        <p:blipFill>
          <a:blip r:embed="rId2">
            <a:alphaModFix amt="20000"/>
            <a:extLst>
              <a:ext uri="{28A0092B-C50C-407E-A947-70E740481C1C}">
                <a14:useLocalDpi xmlns:a14="http://schemas.microsoft.com/office/drawing/2010/main" val="0"/>
              </a:ext>
            </a:extLst>
          </a:blip>
          <a:srcRect l="2857" t="25041" r="3708" b="25376"/>
          <a:stretch>
            <a:fillRect/>
          </a:stretch>
        </p:blipFill>
        <p:spPr>
          <a:xfrm>
            <a:off x="93720" y="731520"/>
            <a:ext cx="12006072" cy="5669280"/>
          </a:xfrm>
          <a:prstGeom prst="rect">
            <a:avLst/>
          </a:prstGeom>
        </p:spPr>
      </p:pic>
      <p:sp>
        <p:nvSpPr>
          <p:cNvPr id="2" name="Text Placeholder 1">
            <a:extLst>
              <a:ext uri="{FF2B5EF4-FFF2-40B4-BE49-F238E27FC236}">
                <a16:creationId xmlns:a16="http://schemas.microsoft.com/office/drawing/2014/main" id="{C613BB5C-6DB3-AAA2-6802-F134BCBBC033}"/>
              </a:ext>
            </a:extLst>
          </p:cNvPr>
          <p:cNvSpPr>
            <a:spLocks noGrp="1"/>
          </p:cNvSpPr>
          <p:nvPr>
            <p:ph type="body" sz="quarter" idx="10"/>
          </p:nvPr>
        </p:nvSpPr>
        <p:spPr/>
        <p:txBody>
          <a:bodyPr/>
          <a:lstStyle/>
          <a:p>
            <a:pPr>
              <a:lnSpc>
                <a:spcPct val="100000"/>
              </a:lnSpc>
            </a:pPr>
            <a:r>
              <a:rPr lang="en-MY" noProof="0" dirty="0"/>
              <a:t>Proposal 12: </a:t>
            </a:r>
            <a:r>
              <a:rPr lang="en-US" noProof="0" dirty="0"/>
              <a:t>Addressing Rising Healthcare and Medical Costs (cont.)</a:t>
            </a:r>
            <a:endParaRPr lang="en-MY" noProof="0" dirty="0"/>
          </a:p>
        </p:txBody>
      </p:sp>
      <p:sp>
        <p:nvSpPr>
          <p:cNvPr id="3" name="Rectangle 2">
            <a:extLst>
              <a:ext uri="{FF2B5EF4-FFF2-40B4-BE49-F238E27FC236}">
                <a16:creationId xmlns:a16="http://schemas.microsoft.com/office/drawing/2014/main" id="{C688820B-72B7-ADF6-0AC5-EA525C0E775C}"/>
              </a:ext>
            </a:extLst>
          </p:cNvPr>
          <p:cNvSpPr/>
          <p:nvPr/>
        </p:nvSpPr>
        <p:spPr>
          <a:xfrm>
            <a:off x="4754880" y="914400"/>
            <a:ext cx="6675120" cy="5212080"/>
          </a:xfrm>
          <a:prstGeom prst="rect">
            <a:avLst/>
          </a:prstGeom>
          <a:solidFill>
            <a:srgbClr val="FFFFF7"/>
          </a:solidFill>
          <a:ln w="6350">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just" defTabSz="925899" rtl="0" eaLnBrk="1" fontAlgn="auto" latinLnBrk="0" hangingPunct="1">
              <a:spcBef>
                <a:spcPts val="0"/>
              </a:spcBef>
              <a:spcAft>
                <a:spcPts val="1200"/>
              </a:spcAft>
              <a:buClrTx/>
              <a:buSzTx/>
              <a:buFont typeface="Arial" pitchFamily="34" charset="0"/>
              <a:buNone/>
              <a:tabLst/>
              <a:defRPr/>
            </a:pPr>
            <a:r>
              <a:rPr kumimoji="0" lang="en-GB" sz="14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Recommendations: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Introduce </a:t>
            </a:r>
            <a:r>
              <a:rPr lang="en-GB" sz="1400" b="1" noProof="0" dirty="0">
                <a:solidFill>
                  <a:schemeClr val="tx1"/>
                </a:solidFill>
                <a:latin typeface="Arial" pitchFamily="34" charset="0"/>
                <a:ea typeface="宋体" pitchFamily="2" charset="-122"/>
              </a:rPr>
              <a:t>“Program Kesihatan Sejagat Masyarakat Madani”:</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Health subsidy mechanism</a:t>
            </a:r>
            <a:r>
              <a:rPr lang="en-GB" sz="1400" noProof="0" dirty="0">
                <a:solidFill>
                  <a:schemeClr val="tx1"/>
                </a:solidFill>
                <a:latin typeface="Arial" pitchFamily="34" charset="0"/>
                <a:ea typeface="宋体" pitchFamily="2" charset="-122"/>
              </a:rPr>
              <a:t>: Non-communicable diseases (NCDs) have resulted in annual economic losses of RM64.2 billion. As a precautionary measure, </a:t>
            </a:r>
            <a:r>
              <a:rPr lang="en-GB" sz="1400" b="1" noProof="0" dirty="0">
                <a:solidFill>
                  <a:schemeClr val="tx1"/>
                </a:solidFill>
                <a:latin typeface="Arial" pitchFamily="34" charset="0"/>
                <a:ea typeface="宋体" pitchFamily="2" charset="-122"/>
              </a:rPr>
              <a:t>provide citizens aged 50 and above with an annual subsidy or voucher of RM200 to purchase nutritional supplements, health foods, or access traditional and complementary treatments related to the prevention or management of NCDs</a:t>
            </a:r>
            <a:r>
              <a:rPr lang="en-GB" sz="1400" noProof="0" dirty="0">
                <a:solidFill>
                  <a:schemeClr val="tx1"/>
                </a:solidFill>
                <a:latin typeface="Arial" pitchFamily="34" charset="0"/>
                <a:ea typeface="宋体" pitchFamily="2" charset="-122"/>
              </a:rPr>
              <a:t>. The allocation will amount to RM1.3 billion, benefiting 6.6 million citizens aged 50 and above.</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Health awareness promotion:</a:t>
            </a:r>
            <a:r>
              <a:rPr lang="en-GB" sz="1400" noProof="0" dirty="0">
                <a:solidFill>
                  <a:schemeClr val="tx1"/>
                </a:solidFill>
                <a:latin typeface="Arial" pitchFamily="34" charset="0"/>
                <a:ea typeface="宋体" pitchFamily="2" charset="-122"/>
              </a:rPr>
              <a:t> </a:t>
            </a:r>
            <a:r>
              <a:rPr lang="en-GB" sz="1400" b="1" noProof="0" dirty="0">
                <a:solidFill>
                  <a:schemeClr val="tx1"/>
                </a:solidFill>
                <a:latin typeface="Arial" pitchFamily="34" charset="0"/>
                <a:ea typeface="宋体" pitchFamily="2" charset="-122"/>
              </a:rPr>
              <a:t>Increase investment in public health education</a:t>
            </a:r>
            <a:r>
              <a:rPr lang="en-GB" sz="1400" noProof="0" dirty="0">
                <a:solidFill>
                  <a:schemeClr val="tx1"/>
                </a:solidFill>
                <a:latin typeface="Arial" pitchFamily="34" charset="0"/>
                <a:ea typeface="宋体" pitchFamily="2" charset="-122"/>
              </a:rPr>
              <a:t> and </a:t>
            </a:r>
            <a:r>
              <a:rPr lang="en-GB" sz="1400" b="1" noProof="0" dirty="0">
                <a:solidFill>
                  <a:schemeClr val="tx1"/>
                </a:solidFill>
                <a:latin typeface="Arial" pitchFamily="34" charset="0"/>
                <a:ea typeface="宋体" pitchFamily="2" charset="-122"/>
              </a:rPr>
              <a:t>preventive awareness campaigns</a:t>
            </a:r>
            <a:r>
              <a:rPr lang="en-GB" sz="1400" noProof="0" dirty="0">
                <a:solidFill>
                  <a:schemeClr val="tx1"/>
                </a:solidFill>
                <a:latin typeface="Arial" pitchFamily="34" charset="0"/>
                <a:ea typeface="宋体" pitchFamily="2" charset="-122"/>
              </a:rPr>
              <a:t>.</a:t>
            </a:r>
          </a:p>
          <a:p>
            <a:pPr marL="365760" indent="-182880" algn="just" defTabSz="228600" hangingPunct="0">
              <a:spcAft>
                <a:spcPts val="1200"/>
              </a:spcAft>
              <a:buFont typeface="Courier New" panose="02070309020205020404" pitchFamily="49" charset="0"/>
              <a:buChar char="o"/>
            </a:pPr>
            <a:r>
              <a:rPr lang="en-GB" sz="1400" b="1" noProof="0" dirty="0">
                <a:solidFill>
                  <a:schemeClr val="tx1"/>
                </a:solidFill>
                <a:latin typeface="Arial" pitchFamily="34" charset="0"/>
                <a:ea typeface="宋体" pitchFamily="2" charset="-122"/>
              </a:rPr>
              <a:t>Enhancing school-based health education and occupational health </a:t>
            </a:r>
            <a:r>
              <a:rPr lang="en-GB" sz="1400" noProof="0" dirty="0">
                <a:solidFill>
                  <a:schemeClr val="tx1"/>
                </a:solidFill>
                <a:latin typeface="Arial" pitchFamily="34" charset="0"/>
                <a:ea typeface="宋体" pitchFamily="2" charset="-122"/>
              </a:rPr>
              <a:t>programmes.</a:t>
            </a:r>
          </a:p>
          <a:p>
            <a:pPr marL="182880" indent="-182880" algn="just" defTabSz="228600" hangingPunct="0">
              <a:spcAft>
                <a:spcPts val="1200"/>
              </a:spcAft>
              <a:buFont typeface="Arial" panose="020B0604020202020204" pitchFamily="34" charset="0"/>
              <a:buChar char="•"/>
            </a:pPr>
            <a:r>
              <a:rPr lang="en-GB" sz="1400" noProof="0" dirty="0">
                <a:solidFill>
                  <a:schemeClr val="tx1"/>
                </a:solidFill>
                <a:latin typeface="Arial" pitchFamily="34" charset="0"/>
                <a:ea typeface="宋体" pitchFamily="2" charset="-122"/>
              </a:rPr>
              <a:t>Provide additional </a:t>
            </a:r>
            <a:r>
              <a:rPr lang="en-GB" sz="1400" b="1" noProof="0" dirty="0">
                <a:solidFill>
                  <a:schemeClr val="tx1"/>
                </a:solidFill>
                <a:latin typeface="Arial" pitchFamily="34" charset="0"/>
                <a:ea typeface="宋体" pitchFamily="2" charset="-122"/>
              </a:rPr>
              <a:t>R&amp;D incentive for developing low sugar or zero-sugar products</a:t>
            </a:r>
            <a:r>
              <a:rPr lang="en-GB" sz="1400" noProof="0" dirty="0">
                <a:solidFill>
                  <a:schemeClr val="tx1"/>
                </a:solidFill>
                <a:latin typeface="Arial" pitchFamily="34" charset="0"/>
                <a:ea typeface="宋体" pitchFamily="2" charset="-122"/>
              </a:rPr>
              <a:t>.</a:t>
            </a:r>
          </a:p>
        </p:txBody>
      </p:sp>
    </p:spTree>
    <p:extLst>
      <p:ext uri="{BB962C8B-B14F-4D97-AF65-F5344CB8AC3E}">
        <p14:creationId xmlns:p14="http://schemas.microsoft.com/office/powerpoint/2010/main" val="2724850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A941-014C-1650-AF5A-E3F3C69768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EBEE93-4771-5B39-495D-35BE43401AEA}"/>
              </a:ext>
            </a:extLst>
          </p:cNvPr>
          <p:cNvSpPr>
            <a:spLocks noGrp="1"/>
          </p:cNvSpPr>
          <p:nvPr>
            <p:ph sz="quarter" idx="10"/>
          </p:nvPr>
        </p:nvSpPr>
        <p:spPr>
          <a:xfrm>
            <a:off x="365759" y="1188724"/>
            <a:ext cx="8970601" cy="3832844"/>
          </a:xfrm>
        </p:spPr>
        <p:txBody>
          <a:bodyPr wrap="square">
            <a:spAutoFit/>
          </a:bodyPr>
          <a:lstStyle/>
          <a:p>
            <a:pPr algn="just">
              <a:lnSpc>
                <a:spcPct val="110000"/>
              </a:lnSpc>
              <a:spcBef>
                <a:spcPts val="0"/>
              </a:spcBef>
              <a:spcAft>
                <a:spcPts val="1200"/>
              </a:spcAft>
            </a:pPr>
            <a:r>
              <a:rPr lang="en-GB" sz="2400" b="1" dirty="0">
                <a:latin typeface="Arial Black" panose="020B0A04020102020204" pitchFamily="34" charset="0"/>
              </a:rPr>
              <a:t>Conclusion</a:t>
            </a:r>
          </a:p>
          <a:p>
            <a:pPr marL="457200" indent="-457200" algn="just">
              <a:lnSpc>
                <a:spcPct val="110000"/>
              </a:lnSpc>
              <a:spcBef>
                <a:spcPts val="0"/>
              </a:spcBef>
              <a:spcAft>
                <a:spcPts val="1200"/>
              </a:spcAft>
              <a:buFont typeface="Arial" panose="020B0604020202020204" pitchFamily="34" charset="0"/>
              <a:buChar char="•"/>
            </a:pPr>
            <a:endParaRPr lang="en-GB" sz="1800" b="0" i="1" dirty="0">
              <a:latin typeface="Arial" panose="020B0604020202020204" pitchFamily="34" charset="0"/>
            </a:endParaRPr>
          </a:p>
          <a:p>
            <a:pPr marL="457200" indent="-457200" algn="just">
              <a:lnSpc>
                <a:spcPct val="110000"/>
              </a:lnSpc>
              <a:spcBef>
                <a:spcPts val="0"/>
              </a:spcBef>
              <a:spcAft>
                <a:spcPts val="1200"/>
              </a:spcAft>
              <a:buFont typeface="Arial" panose="020B0604020202020204" pitchFamily="34" charset="0"/>
              <a:buChar char="•"/>
            </a:pPr>
            <a:r>
              <a:rPr lang="en-US" sz="1800" b="0" dirty="0">
                <a:latin typeface="Arial" panose="020B0604020202020204" pitchFamily="34" charset="0"/>
              </a:rPr>
              <a:t>The dynamics of </a:t>
            </a:r>
            <a:r>
              <a:rPr lang="en-US" sz="1800" b="1" dirty="0">
                <a:latin typeface="Arial" panose="020B0604020202020204" pitchFamily="34" charset="0"/>
              </a:rPr>
              <a:t>TRADE POLICIES, GEOECONOMIC TENSIONS, CAPITAL FLOWS, AND CURRENCY MOVEMENTS </a:t>
            </a:r>
            <a:r>
              <a:rPr lang="en-US" sz="1800" b="0" dirty="0">
                <a:latin typeface="Arial" panose="020B0604020202020204" pitchFamily="34" charset="0"/>
              </a:rPr>
              <a:t>remain key influences on economic and business </a:t>
            </a:r>
            <a:r>
              <a:rPr lang="en-US" sz="1800" dirty="0">
                <a:latin typeface="Arial" panose="020B0604020202020204" pitchFamily="34" charset="0"/>
              </a:rPr>
              <a:t>growth.</a:t>
            </a:r>
          </a:p>
          <a:p>
            <a:pPr marL="457200" indent="-457200" algn="just">
              <a:lnSpc>
                <a:spcPct val="110000"/>
              </a:lnSpc>
              <a:spcBef>
                <a:spcPts val="0"/>
              </a:spcBef>
              <a:spcAft>
                <a:spcPts val="1200"/>
              </a:spcAft>
              <a:buFont typeface="Arial" panose="020B0604020202020204" pitchFamily="34" charset="0"/>
              <a:buChar char="•"/>
            </a:pPr>
            <a:r>
              <a:rPr lang="en-US" sz="1800" b="0" dirty="0">
                <a:latin typeface="Arial" panose="020B0604020202020204" pitchFamily="34" charset="0"/>
              </a:rPr>
              <a:t>Government, companies, and households must </a:t>
            </a:r>
            <a:r>
              <a:rPr lang="en-US" sz="1800" b="1" dirty="0">
                <a:latin typeface="Arial" panose="020B0604020202020204" pitchFamily="34" charset="0"/>
              </a:rPr>
              <a:t>CHANGE HOW THEY THINK, ACT, AND PLAN</a:t>
            </a:r>
            <a:r>
              <a:rPr lang="en-US" sz="1800" b="0" dirty="0">
                <a:latin typeface="Arial" panose="020B0604020202020204" pitchFamily="34" charset="0"/>
              </a:rPr>
              <a:t>. </a:t>
            </a:r>
          </a:p>
          <a:p>
            <a:pPr marL="457200" indent="-457200" algn="just">
              <a:lnSpc>
                <a:spcPct val="110000"/>
              </a:lnSpc>
              <a:spcBef>
                <a:spcPts val="0"/>
              </a:spcBef>
              <a:spcAft>
                <a:spcPts val="1200"/>
              </a:spcAft>
              <a:buFont typeface="Arial" panose="020B0604020202020204" pitchFamily="34" charset="0"/>
              <a:buChar char="•"/>
            </a:pPr>
            <a:r>
              <a:rPr lang="en-US" sz="1800" dirty="0">
                <a:latin typeface="Arial" panose="020B0604020202020204" pitchFamily="34" charset="0"/>
              </a:rPr>
              <a:t>The Government to calibrate policy responses aimed at</a:t>
            </a:r>
            <a:r>
              <a:rPr lang="en-US" sz="1800" b="1" dirty="0">
                <a:latin typeface="Arial" panose="020B0604020202020204" pitchFamily="34" charset="0"/>
              </a:rPr>
              <a:t> BUFFERING NEAR-TERM DOWNSIDE RISKS</a:t>
            </a:r>
            <a:r>
              <a:rPr lang="en-US" sz="1800" dirty="0">
                <a:latin typeface="Arial" panose="020B0604020202020204" pitchFamily="34" charset="0"/>
              </a:rPr>
              <a:t> while </a:t>
            </a:r>
            <a:r>
              <a:rPr lang="en-US" sz="1800" b="1" dirty="0">
                <a:latin typeface="Arial" panose="020B0604020202020204" pitchFamily="34" charset="0"/>
              </a:rPr>
              <a:t>SUPPORTING MEDIUM-TERM ECONOMIC RESILIENCE</a:t>
            </a:r>
            <a:r>
              <a:rPr lang="en-US" sz="1800" dirty="0">
                <a:latin typeface="Arial" panose="020B0604020202020204" pitchFamily="34" charset="0"/>
              </a:rPr>
              <a:t>.</a:t>
            </a:r>
            <a:endParaRPr lang="en-GB" sz="1800" b="0" i="1" dirty="0">
              <a:latin typeface="Arial" panose="020B0604020202020204" pitchFamily="34" charset="0"/>
            </a:endParaRPr>
          </a:p>
        </p:txBody>
      </p:sp>
    </p:spTree>
    <p:extLst>
      <p:ext uri="{BB962C8B-B14F-4D97-AF65-F5344CB8AC3E}">
        <p14:creationId xmlns:p14="http://schemas.microsoft.com/office/powerpoint/2010/main" val="2987320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99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F0EF-CE3A-8C62-7832-634B2A1F55F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99C10F-6F26-EF94-4D08-CEB35E628AD2}"/>
              </a:ext>
            </a:extLst>
          </p:cNvPr>
          <p:cNvSpPr/>
          <p:nvPr/>
        </p:nvSpPr>
        <p:spPr>
          <a:xfrm>
            <a:off x="0" y="731520"/>
            <a:ext cx="6821464" cy="5440680"/>
          </a:xfrm>
          <a:prstGeom prst="rect">
            <a:avLst/>
          </a:prstGeom>
          <a:solidFill>
            <a:srgbClr val="F1DFC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 name="Text Placeholder 2">
            <a:extLst>
              <a:ext uri="{FF2B5EF4-FFF2-40B4-BE49-F238E27FC236}">
                <a16:creationId xmlns:a16="http://schemas.microsoft.com/office/drawing/2014/main" id="{38DF909C-52CE-B05E-4658-0AA44FD95B22}"/>
              </a:ext>
            </a:extLst>
          </p:cNvPr>
          <p:cNvSpPr>
            <a:spLocks noGrp="1"/>
          </p:cNvSpPr>
          <p:nvPr>
            <p:ph type="body" sz="quarter" idx="10"/>
          </p:nvPr>
        </p:nvSpPr>
        <p:spPr>
          <a:xfrm>
            <a:off x="182880" y="0"/>
            <a:ext cx="11697119" cy="457200"/>
          </a:xfrm>
        </p:spPr>
        <p:txBody>
          <a:bodyPr/>
          <a:lstStyle/>
          <a:p>
            <a:r>
              <a:rPr lang="en-US" dirty="0"/>
              <a:t>UNCERTAINTY – Policy upheaval and coordination risks </a:t>
            </a:r>
          </a:p>
        </p:txBody>
      </p:sp>
      <p:sp>
        <p:nvSpPr>
          <p:cNvPr id="2" name="TextBox 35">
            <a:extLst>
              <a:ext uri="{FF2B5EF4-FFF2-40B4-BE49-F238E27FC236}">
                <a16:creationId xmlns:a16="http://schemas.microsoft.com/office/drawing/2014/main" id="{60B792F5-4C13-5FCD-58A3-5E644A2DBE64}"/>
              </a:ext>
            </a:extLst>
          </p:cNvPr>
          <p:cNvSpPr txBox="1"/>
          <p:nvPr/>
        </p:nvSpPr>
        <p:spPr>
          <a:xfrm>
            <a:off x="91440" y="6172200"/>
            <a:ext cx="2723823" cy="230832"/>
          </a:xfrm>
          <a:prstGeom prst="rect">
            <a:avLst/>
          </a:prstGeom>
          <a:noFill/>
        </p:spPr>
        <p:txBody>
          <a:bodyPr wrap="none" lIns="91440" tIns="45720" rIns="91440" bIns="45720" rtlCol="0">
            <a:spAutoFit/>
          </a:bodyPr>
          <a:lstStyle>
            <a:defPPr>
              <a:defRPr lang="en-US"/>
            </a:defPPr>
            <a:lvl1pPr marL="0" algn="l" defTabSz="925899" rtl="0" eaLnBrk="1" latinLnBrk="0" hangingPunct="1">
              <a:defRPr sz="1785" kern="1200">
                <a:solidFill>
                  <a:schemeClr val="tx1"/>
                </a:solidFill>
                <a:latin typeface="+mn-lt"/>
                <a:ea typeface="+mn-ea"/>
                <a:cs typeface="+mn-cs"/>
              </a:defRPr>
            </a:lvl1pPr>
            <a:lvl2pPr marL="462949" algn="l" defTabSz="925899" rtl="0" eaLnBrk="1" latinLnBrk="0" hangingPunct="1">
              <a:defRPr sz="1785" kern="1200">
                <a:solidFill>
                  <a:schemeClr val="tx1"/>
                </a:solidFill>
                <a:latin typeface="+mn-lt"/>
                <a:ea typeface="+mn-ea"/>
                <a:cs typeface="+mn-cs"/>
              </a:defRPr>
            </a:lvl2pPr>
            <a:lvl3pPr marL="925899" algn="l" defTabSz="925899" rtl="0" eaLnBrk="1" latinLnBrk="0" hangingPunct="1">
              <a:defRPr sz="1785" kern="1200">
                <a:solidFill>
                  <a:schemeClr val="tx1"/>
                </a:solidFill>
                <a:latin typeface="+mn-lt"/>
                <a:ea typeface="+mn-ea"/>
                <a:cs typeface="+mn-cs"/>
              </a:defRPr>
            </a:lvl3pPr>
            <a:lvl4pPr marL="1388847" algn="l" defTabSz="925899" rtl="0" eaLnBrk="1" latinLnBrk="0" hangingPunct="1">
              <a:defRPr sz="1785" kern="1200">
                <a:solidFill>
                  <a:schemeClr val="tx1"/>
                </a:solidFill>
                <a:latin typeface="+mn-lt"/>
                <a:ea typeface="+mn-ea"/>
                <a:cs typeface="+mn-cs"/>
              </a:defRPr>
            </a:lvl4pPr>
            <a:lvl5pPr marL="1851796" algn="l" defTabSz="925899" rtl="0" eaLnBrk="1" latinLnBrk="0" hangingPunct="1">
              <a:defRPr sz="1785" kern="1200">
                <a:solidFill>
                  <a:schemeClr val="tx1"/>
                </a:solidFill>
                <a:latin typeface="+mn-lt"/>
                <a:ea typeface="+mn-ea"/>
                <a:cs typeface="+mn-cs"/>
              </a:defRPr>
            </a:lvl5pPr>
            <a:lvl6pPr marL="2314745" algn="l" defTabSz="925899" rtl="0" eaLnBrk="1" latinLnBrk="0" hangingPunct="1">
              <a:defRPr sz="1785" kern="1200">
                <a:solidFill>
                  <a:schemeClr val="tx1"/>
                </a:solidFill>
                <a:latin typeface="+mn-lt"/>
                <a:ea typeface="+mn-ea"/>
                <a:cs typeface="+mn-cs"/>
              </a:defRPr>
            </a:lvl6pPr>
            <a:lvl7pPr marL="2777695" algn="l" defTabSz="925899" rtl="0" eaLnBrk="1" latinLnBrk="0" hangingPunct="1">
              <a:defRPr sz="1785" kern="1200">
                <a:solidFill>
                  <a:schemeClr val="tx1"/>
                </a:solidFill>
                <a:latin typeface="+mn-lt"/>
                <a:ea typeface="+mn-ea"/>
                <a:cs typeface="+mn-cs"/>
              </a:defRPr>
            </a:lvl7pPr>
            <a:lvl8pPr marL="3240643" algn="l" defTabSz="925899" rtl="0" eaLnBrk="1" latinLnBrk="0" hangingPunct="1">
              <a:defRPr sz="1785" kern="1200">
                <a:solidFill>
                  <a:schemeClr val="tx1"/>
                </a:solidFill>
                <a:latin typeface="+mn-lt"/>
                <a:ea typeface="+mn-ea"/>
                <a:cs typeface="+mn-cs"/>
              </a:defRPr>
            </a:lvl8pPr>
            <a:lvl9pPr marL="3703592" algn="l" defTabSz="925899" rtl="0" eaLnBrk="1" latinLnBrk="0" hangingPunct="1">
              <a:defRPr sz="1785" kern="1200">
                <a:solidFill>
                  <a:schemeClr val="tx1"/>
                </a:solidFill>
                <a:latin typeface="+mn-lt"/>
                <a:ea typeface="+mn-ea"/>
                <a:cs typeface="+mn-cs"/>
              </a:defRPr>
            </a:lvl9pPr>
          </a:lstStyle>
          <a:p>
            <a:pPr marL="457200" marR="0" lvl="0" indent="-457200" algn="l" defTabSz="228600" rtl="0" eaLnBrk="1" fontAlgn="auto" latinLnBrk="0" hangingPunct="0">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Chief Economists Survey. (2025, April)</a:t>
            </a:r>
            <a:endParaRPr kumimoji="0" lang="en-GB"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Exchange ">
            <a:extLst>
              <a:ext uri="{FF2B5EF4-FFF2-40B4-BE49-F238E27FC236}">
                <a16:creationId xmlns:a16="http://schemas.microsoft.com/office/drawing/2014/main" id="{171ACA3E-BB2C-9370-10C1-9556153E0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520" y="15544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etary ">
            <a:extLst>
              <a:ext uri="{FF2B5EF4-FFF2-40B4-BE49-F238E27FC236}">
                <a16:creationId xmlns:a16="http://schemas.microsoft.com/office/drawing/2014/main" id="{C60AD314-2F20-7B55-393F-E7865AF5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520" y="31089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icy ">
            <a:extLst>
              <a:ext uri="{FF2B5EF4-FFF2-40B4-BE49-F238E27FC236}">
                <a16:creationId xmlns:a16="http://schemas.microsoft.com/office/drawing/2014/main" id="{41070042-1FC0-C5FF-6E33-BBADBAB44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520" y="4663440"/>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3C7E8561-A463-F932-7632-39672F699849}"/>
              </a:ext>
            </a:extLst>
          </p:cNvPr>
          <p:cNvGrpSpPr/>
          <p:nvPr/>
        </p:nvGrpSpPr>
        <p:grpSpPr>
          <a:xfrm>
            <a:off x="8778240" y="1737360"/>
            <a:ext cx="2988000" cy="548640"/>
            <a:chOff x="4251960" y="1828800"/>
            <a:chExt cx="2412614" cy="274320"/>
          </a:xfrm>
        </p:grpSpPr>
        <p:sp>
          <p:nvSpPr>
            <p:cNvPr id="32" name="Rectangle: Rounded Corners 31">
              <a:extLst>
                <a:ext uri="{FF2B5EF4-FFF2-40B4-BE49-F238E27FC236}">
                  <a16:creationId xmlns:a16="http://schemas.microsoft.com/office/drawing/2014/main" id="{AD130711-D061-4C62-5E1A-58B45FAD6B22}"/>
                </a:ext>
              </a:extLst>
            </p:cNvPr>
            <p:cNvSpPr/>
            <p:nvPr/>
          </p:nvSpPr>
          <p:spPr>
            <a:xfrm>
              <a:off x="4251960" y="1828800"/>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7D4C9692-7246-DA5D-CE2D-2415102B75F8}"/>
                </a:ext>
              </a:extLst>
            </p:cNvPr>
            <p:cNvSpPr/>
            <p:nvPr/>
          </p:nvSpPr>
          <p:spPr>
            <a:xfrm>
              <a:off x="4297680" y="1874520"/>
              <a:ext cx="1737360" cy="182880"/>
            </a:xfrm>
            <a:prstGeom prst="roundRect">
              <a:avLst>
                <a:gd name="adj" fmla="val 50000"/>
              </a:avLst>
            </a:prstGeom>
            <a:gradFill>
              <a:gsLst>
                <a:gs pos="85000">
                  <a:srgbClr val="C0504D"/>
                </a:gs>
                <a:gs pos="100000">
                  <a:srgbClr val="FFF3EB"/>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D91A1AE-4F0F-2412-CE0D-F0BDD3F01C3A}"/>
                </a:ext>
              </a:extLst>
            </p:cNvPr>
            <p:cNvSpPr txBox="1"/>
            <p:nvPr/>
          </p:nvSpPr>
          <p:spPr>
            <a:xfrm>
              <a:off x="6080760" y="1828800"/>
              <a:ext cx="583814" cy="274320"/>
            </a:xfrm>
            <a:prstGeom prst="rect">
              <a:avLst/>
            </a:prstGeom>
            <a:noFill/>
          </p:spPr>
          <p:txBody>
            <a:bodyPr wrap="none" rtlCol="0" anchor="ctr">
              <a:noAutofit/>
            </a:bodyPr>
            <a:lstStyle/>
            <a:p>
              <a:pPr marL="0" marR="0" lvl="0" indent="0" algn="l" defTabSz="925899"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97.0%</a:t>
              </a:r>
            </a:p>
          </p:txBody>
        </p:sp>
      </p:grpSp>
      <p:grpSp>
        <p:nvGrpSpPr>
          <p:cNvPr id="35" name="Group 34">
            <a:extLst>
              <a:ext uri="{FF2B5EF4-FFF2-40B4-BE49-F238E27FC236}">
                <a16:creationId xmlns:a16="http://schemas.microsoft.com/office/drawing/2014/main" id="{82435841-78F7-75BF-47C9-FD73E3CDD6DA}"/>
              </a:ext>
            </a:extLst>
          </p:cNvPr>
          <p:cNvGrpSpPr/>
          <p:nvPr/>
        </p:nvGrpSpPr>
        <p:grpSpPr>
          <a:xfrm>
            <a:off x="8778240" y="3291840"/>
            <a:ext cx="2988000" cy="548640"/>
            <a:chOff x="4251960" y="1828800"/>
            <a:chExt cx="2412614" cy="274320"/>
          </a:xfrm>
        </p:grpSpPr>
        <p:sp>
          <p:nvSpPr>
            <p:cNvPr id="36" name="Rectangle: Rounded Corners 35">
              <a:extLst>
                <a:ext uri="{FF2B5EF4-FFF2-40B4-BE49-F238E27FC236}">
                  <a16:creationId xmlns:a16="http://schemas.microsoft.com/office/drawing/2014/main" id="{2DF0E84C-BB43-A5ED-0C13-CEDBAD8D9475}"/>
                </a:ext>
              </a:extLst>
            </p:cNvPr>
            <p:cNvSpPr/>
            <p:nvPr/>
          </p:nvSpPr>
          <p:spPr>
            <a:xfrm>
              <a:off x="4251960" y="1828800"/>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angle: Rounded Corners 36">
              <a:extLst>
                <a:ext uri="{FF2B5EF4-FFF2-40B4-BE49-F238E27FC236}">
                  <a16:creationId xmlns:a16="http://schemas.microsoft.com/office/drawing/2014/main" id="{14CE0578-3B27-FA73-254A-6F9A3815FC30}"/>
                </a:ext>
              </a:extLst>
            </p:cNvPr>
            <p:cNvSpPr/>
            <p:nvPr/>
          </p:nvSpPr>
          <p:spPr>
            <a:xfrm>
              <a:off x="4297680" y="1874520"/>
              <a:ext cx="1737360" cy="182880"/>
            </a:xfrm>
            <a:prstGeom prst="roundRect">
              <a:avLst>
                <a:gd name="adj" fmla="val 50000"/>
              </a:avLst>
            </a:prstGeom>
            <a:gradFill>
              <a:gsLst>
                <a:gs pos="44000">
                  <a:srgbClr val="C0504D"/>
                </a:gs>
                <a:gs pos="59000">
                  <a:srgbClr val="FFF3EB"/>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ABD261BD-92B2-022B-B688-6C63E0C75307}"/>
                </a:ext>
              </a:extLst>
            </p:cNvPr>
            <p:cNvSpPr txBox="1"/>
            <p:nvPr/>
          </p:nvSpPr>
          <p:spPr>
            <a:xfrm>
              <a:off x="6080760" y="1828800"/>
              <a:ext cx="583814" cy="274320"/>
            </a:xfrm>
            <a:prstGeom prst="rect">
              <a:avLst/>
            </a:prstGeom>
            <a:noFill/>
          </p:spPr>
          <p:txBody>
            <a:bodyPr wrap="none" rtlCol="0" anchor="ctr">
              <a:noAutofit/>
            </a:bodyPr>
            <a:lstStyle/>
            <a:p>
              <a:pPr marL="0" marR="0" lvl="0" indent="0" algn="l" defTabSz="925899"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49.0%</a:t>
              </a:r>
            </a:p>
          </p:txBody>
        </p:sp>
      </p:grpSp>
      <p:grpSp>
        <p:nvGrpSpPr>
          <p:cNvPr id="43" name="Group 42">
            <a:extLst>
              <a:ext uri="{FF2B5EF4-FFF2-40B4-BE49-F238E27FC236}">
                <a16:creationId xmlns:a16="http://schemas.microsoft.com/office/drawing/2014/main" id="{77BD119C-5E5D-95AB-327E-99096F68AA1A}"/>
              </a:ext>
            </a:extLst>
          </p:cNvPr>
          <p:cNvGrpSpPr/>
          <p:nvPr/>
        </p:nvGrpSpPr>
        <p:grpSpPr>
          <a:xfrm>
            <a:off x="8778240" y="4846320"/>
            <a:ext cx="2988000" cy="548640"/>
            <a:chOff x="4251960" y="1828800"/>
            <a:chExt cx="2412614" cy="274320"/>
          </a:xfrm>
        </p:grpSpPr>
        <p:sp>
          <p:nvSpPr>
            <p:cNvPr id="44" name="Rectangle: Rounded Corners 43">
              <a:extLst>
                <a:ext uri="{FF2B5EF4-FFF2-40B4-BE49-F238E27FC236}">
                  <a16:creationId xmlns:a16="http://schemas.microsoft.com/office/drawing/2014/main" id="{26716A9A-DA9A-64F2-3DDA-A6401D7080F3}"/>
                </a:ext>
              </a:extLst>
            </p:cNvPr>
            <p:cNvSpPr/>
            <p:nvPr/>
          </p:nvSpPr>
          <p:spPr>
            <a:xfrm>
              <a:off x="4251960" y="1828800"/>
              <a:ext cx="1828800" cy="274320"/>
            </a:xfrm>
            <a:prstGeom prst="roundRect">
              <a:avLst>
                <a:gd name="adj" fmla="val 50000"/>
              </a:avLst>
            </a:prstGeom>
            <a:noFill/>
            <a:ln w="31750">
              <a:gradFill flip="none" rotWithShape="1">
                <a:gsLst>
                  <a:gs pos="0">
                    <a:srgbClr val="342D57"/>
                  </a:gs>
                  <a:gs pos="65000">
                    <a:srgbClr val="8DAACF"/>
                  </a:gs>
                  <a:gs pos="100000">
                    <a:srgbClr val="FF4E17"/>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Rounded Corners 44">
              <a:extLst>
                <a:ext uri="{FF2B5EF4-FFF2-40B4-BE49-F238E27FC236}">
                  <a16:creationId xmlns:a16="http://schemas.microsoft.com/office/drawing/2014/main" id="{3C05B2C6-96CA-4A37-8067-0715C8304DCF}"/>
                </a:ext>
              </a:extLst>
            </p:cNvPr>
            <p:cNvSpPr/>
            <p:nvPr/>
          </p:nvSpPr>
          <p:spPr>
            <a:xfrm>
              <a:off x="4297680" y="1874520"/>
              <a:ext cx="1737360" cy="182880"/>
            </a:xfrm>
            <a:prstGeom prst="roundRect">
              <a:avLst>
                <a:gd name="adj" fmla="val 50000"/>
              </a:avLst>
            </a:prstGeom>
            <a:gradFill>
              <a:gsLst>
                <a:gs pos="30000">
                  <a:srgbClr val="C0504D"/>
                </a:gs>
                <a:gs pos="44000">
                  <a:srgbClr val="FFF3EB"/>
                </a:gs>
              </a:gsLst>
              <a:lin ang="0" scaled="1"/>
            </a:gra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MY" sz="1785"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8F98BD64-D9C5-366F-AA89-4411432638E0}"/>
                </a:ext>
              </a:extLst>
            </p:cNvPr>
            <p:cNvSpPr txBox="1"/>
            <p:nvPr/>
          </p:nvSpPr>
          <p:spPr>
            <a:xfrm>
              <a:off x="6080760" y="1828800"/>
              <a:ext cx="583814" cy="274320"/>
            </a:xfrm>
            <a:prstGeom prst="rect">
              <a:avLst/>
            </a:prstGeom>
            <a:noFill/>
          </p:spPr>
          <p:txBody>
            <a:bodyPr wrap="none" rtlCol="0" anchor="ctr">
              <a:noAutofit/>
            </a:bodyPr>
            <a:lstStyle/>
            <a:p>
              <a:pPr marL="0" marR="0" lvl="0" indent="0" algn="l" defTabSz="925899"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35.0%</a:t>
              </a:r>
            </a:p>
          </p:txBody>
        </p:sp>
      </p:grpSp>
      <p:sp>
        <p:nvSpPr>
          <p:cNvPr id="6" name="TextBox 5">
            <a:extLst>
              <a:ext uri="{FF2B5EF4-FFF2-40B4-BE49-F238E27FC236}">
                <a16:creationId xmlns:a16="http://schemas.microsoft.com/office/drawing/2014/main" id="{69A21184-E5FC-A2A8-F07F-3CED16E79958}"/>
              </a:ext>
            </a:extLst>
          </p:cNvPr>
          <p:cNvSpPr txBox="1"/>
          <p:nvPr/>
        </p:nvSpPr>
        <p:spPr>
          <a:xfrm>
            <a:off x="274320" y="1371600"/>
            <a:ext cx="5238614" cy="338554"/>
          </a:xfrm>
          <a:prstGeom prst="rect">
            <a:avLst/>
          </a:prstGeom>
          <a:noFill/>
        </p:spPr>
        <p:txBody>
          <a:bodyPr wrap="none" lIns="0" rIns="0" rtlCol="0" anchor="t" anchorCtr="0">
            <a:spAutoFit/>
          </a:bodyPr>
          <a:lstStyle/>
          <a:p>
            <a:pPr marL="0" marR="0" lvl="0" indent="0" algn="l" defTabSz="925899" rtl="0" eaLnBrk="1" fontAlgn="auto" latinLnBrk="0" hangingPunct="1">
              <a:lnSpc>
                <a:spcPct val="100000"/>
              </a:lnSpc>
              <a:spcBef>
                <a:spcPts val="0"/>
              </a:spcBef>
              <a:spcAft>
                <a:spcPts val="0"/>
              </a:spcAft>
              <a:buClrTx/>
              <a:buSzTx/>
              <a:buFontTx/>
              <a:buNone/>
              <a:tabLst/>
              <a:defRPr/>
            </a:pPr>
            <a:r>
              <a:rPr kumimoji="0" lang="en-GB" sz="1600" b="1" i="0" u="none" strike="noStrike" kern="1200" spc="0" normalizeH="0" noProof="0" dirty="0">
                <a:ln>
                  <a:noFill/>
                </a:ln>
                <a:effectLst/>
                <a:uLnTx/>
                <a:uFillTx/>
                <a:latin typeface="Arial" panose="020B0604020202020204" pitchFamily="34" charset="0"/>
                <a:ea typeface="+mn-ea"/>
                <a:cs typeface="Arial" panose="020B0604020202020204" pitchFamily="34" charset="0"/>
              </a:rPr>
              <a:t>Share of chief economists who think that uncertainty:</a:t>
            </a:r>
          </a:p>
        </p:txBody>
      </p:sp>
      <p:grpSp>
        <p:nvGrpSpPr>
          <p:cNvPr id="8" name="Group 7">
            <a:extLst>
              <a:ext uri="{FF2B5EF4-FFF2-40B4-BE49-F238E27FC236}">
                <a16:creationId xmlns:a16="http://schemas.microsoft.com/office/drawing/2014/main" id="{EC81398A-58C4-CF7A-DC7F-4C77577AA146}"/>
              </a:ext>
            </a:extLst>
          </p:cNvPr>
          <p:cNvGrpSpPr/>
          <p:nvPr/>
        </p:nvGrpSpPr>
        <p:grpSpPr>
          <a:xfrm>
            <a:off x="274320" y="1828800"/>
            <a:ext cx="6309360" cy="3566160"/>
            <a:chOff x="274320" y="1371600"/>
            <a:chExt cx="6309360" cy="3566160"/>
          </a:xfrm>
        </p:grpSpPr>
        <p:grpSp>
          <p:nvGrpSpPr>
            <p:cNvPr id="18" name="Group 17">
              <a:extLst>
                <a:ext uri="{FF2B5EF4-FFF2-40B4-BE49-F238E27FC236}">
                  <a16:creationId xmlns:a16="http://schemas.microsoft.com/office/drawing/2014/main" id="{251338F7-80FD-AAA4-613C-CFAFDC2D4105}"/>
                </a:ext>
              </a:extLst>
            </p:cNvPr>
            <p:cNvGrpSpPr/>
            <p:nvPr/>
          </p:nvGrpSpPr>
          <p:grpSpPr>
            <a:xfrm>
              <a:off x="3291840" y="1371600"/>
              <a:ext cx="3291840" cy="3291840"/>
              <a:chOff x="1192206" y="1649737"/>
              <a:chExt cx="3383280" cy="3383280"/>
            </a:xfrm>
          </p:grpSpPr>
          <p:grpSp>
            <p:nvGrpSpPr>
              <p:cNvPr id="19" name="Group 18">
                <a:extLst>
                  <a:ext uri="{FF2B5EF4-FFF2-40B4-BE49-F238E27FC236}">
                    <a16:creationId xmlns:a16="http://schemas.microsoft.com/office/drawing/2014/main" id="{76CB4245-523D-F276-7A8F-632F2AF95D0F}"/>
                  </a:ext>
                </a:extLst>
              </p:cNvPr>
              <p:cNvGrpSpPr/>
              <p:nvPr/>
            </p:nvGrpSpPr>
            <p:grpSpPr>
              <a:xfrm>
                <a:off x="1192206" y="1649737"/>
                <a:ext cx="3383280" cy="3383280"/>
                <a:chOff x="7173557" y="1372901"/>
                <a:chExt cx="3383280" cy="3383280"/>
              </a:xfrm>
              <a:solidFill>
                <a:srgbClr val="FFF3EB"/>
              </a:solidFill>
            </p:grpSpPr>
            <p:graphicFrame>
              <p:nvGraphicFramePr>
                <p:cNvPr id="21" name="Chart 20">
                  <a:extLst>
                    <a:ext uri="{FF2B5EF4-FFF2-40B4-BE49-F238E27FC236}">
                      <a16:creationId xmlns:a16="http://schemas.microsoft.com/office/drawing/2014/main" id="{F977DF99-AB03-9590-E8BF-4A7FAE19828D}"/>
                    </a:ext>
                  </a:extLst>
                </p:cNvPr>
                <p:cNvGraphicFramePr/>
                <p:nvPr/>
              </p:nvGraphicFramePr>
              <p:xfrm>
                <a:off x="7173557" y="1372901"/>
                <a:ext cx="3383280" cy="3383280"/>
              </p:xfrm>
              <a:graphic>
                <a:graphicData uri="http://schemas.openxmlformats.org/drawingml/2006/chart">
                  <c:chart xmlns:c="http://schemas.openxmlformats.org/drawingml/2006/chart" xmlns:r="http://schemas.openxmlformats.org/officeDocument/2006/relationships" r:id="rId6"/>
                </a:graphicData>
              </a:graphic>
            </p:graphicFrame>
            <p:sp>
              <p:nvSpPr>
                <p:cNvPr id="22" name="Freeform: Shape 21">
                  <a:extLst>
                    <a:ext uri="{FF2B5EF4-FFF2-40B4-BE49-F238E27FC236}">
                      <a16:creationId xmlns:a16="http://schemas.microsoft.com/office/drawing/2014/main" id="{94C8057F-BA4B-B5F1-F52F-4A6A5FA5C754}"/>
                    </a:ext>
                  </a:extLst>
                </p:cNvPr>
                <p:cNvSpPr>
                  <a:spLocks/>
                </p:cNvSpPr>
                <p:nvPr/>
              </p:nvSpPr>
              <p:spPr bwMode="auto">
                <a:xfrm>
                  <a:off x="7173557" y="1372901"/>
                  <a:ext cx="3383280" cy="3383280"/>
                </a:xfrm>
                <a:custGeom>
                  <a:avLst/>
                  <a:gdLst>
                    <a:gd name="connsiteX0" fmla="*/ 1691386 w 3383280"/>
                    <a:gd name="connsiteY0" fmla="*/ 568025 h 3383280"/>
                    <a:gd name="connsiteX1" fmla="*/ 1804116 w 3383280"/>
                    <a:gd name="connsiteY1" fmla="*/ 598073 h 3383280"/>
                    <a:gd name="connsiteX2" fmla="*/ 2577513 w 3383280"/>
                    <a:gd name="connsiteY2" fmla="*/ 1044204 h 3383280"/>
                    <a:gd name="connsiteX3" fmla="*/ 2690328 w 3383280"/>
                    <a:gd name="connsiteY3" fmla="*/ 1239089 h 3383280"/>
                    <a:gd name="connsiteX4" fmla="*/ 2690328 w 3383280"/>
                    <a:gd name="connsiteY4" fmla="*/ 2132030 h 3383280"/>
                    <a:gd name="connsiteX5" fmla="*/ 2577513 w 3383280"/>
                    <a:gd name="connsiteY5" fmla="*/ 2326237 h 3383280"/>
                    <a:gd name="connsiteX6" fmla="*/ 1804116 w 3383280"/>
                    <a:gd name="connsiteY6" fmla="*/ 2773047 h 3383280"/>
                    <a:gd name="connsiteX7" fmla="*/ 1579165 w 3383280"/>
                    <a:gd name="connsiteY7" fmla="*/ 2773047 h 3383280"/>
                    <a:gd name="connsiteX8" fmla="*/ 805089 w 3383280"/>
                    <a:gd name="connsiteY8" fmla="*/ 2326237 h 3383280"/>
                    <a:gd name="connsiteX9" fmla="*/ 692953 w 3383280"/>
                    <a:gd name="connsiteY9" fmla="*/ 2132030 h 3383280"/>
                    <a:gd name="connsiteX10" fmla="*/ 692953 w 3383280"/>
                    <a:gd name="connsiteY10" fmla="*/ 1239089 h 3383280"/>
                    <a:gd name="connsiteX11" fmla="*/ 805089 w 3383280"/>
                    <a:gd name="connsiteY11" fmla="*/ 1044204 h 3383280"/>
                    <a:gd name="connsiteX12" fmla="*/ 1579165 w 3383280"/>
                    <a:gd name="connsiteY12" fmla="*/ 598073 h 3383280"/>
                    <a:gd name="connsiteX13" fmla="*/ 1691386 w 3383280"/>
                    <a:gd name="connsiteY13" fmla="*/ 568025 h 3383280"/>
                    <a:gd name="connsiteX14" fmla="*/ 1691333 w 3383280"/>
                    <a:gd name="connsiteY14" fmla="*/ 336370 h 3383280"/>
                    <a:gd name="connsiteX15" fmla="*/ 1555850 w 3383280"/>
                    <a:gd name="connsiteY15" fmla="*/ 372646 h 3383280"/>
                    <a:gd name="connsiteX16" fmla="*/ 621315 w 3383280"/>
                    <a:gd name="connsiteY16" fmla="*/ 911257 h 3383280"/>
                    <a:gd name="connsiteX17" fmla="*/ 485934 w 3383280"/>
                    <a:gd name="connsiteY17" fmla="*/ 1146540 h 3383280"/>
                    <a:gd name="connsiteX18" fmla="*/ 485934 w 3383280"/>
                    <a:gd name="connsiteY18" fmla="*/ 2224580 h 3383280"/>
                    <a:gd name="connsiteX19" fmla="*/ 621315 w 3383280"/>
                    <a:gd name="connsiteY19" fmla="*/ 2459043 h 3383280"/>
                    <a:gd name="connsiteX20" fmla="*/ 1555850 w 3383280"/>
                    <a:gd name="connsiteY20" fmla="*/ 2998473 h 3383280"/>
                    <a:gd name="connsiteX21" fmla="*/ 1827431 w 3383280"/>
                    <a:gd name="connsiteY21" fmla="*/ 2998473 h 3383280"/>
                    <a:gd name="connsiteX22" fmla="*/ 2761146 w 3383280"/>
                    <a:gd name="connsiteY22" fmla="*/ 2459043 h 3383280"/>
                    <a:gd name="connsiteX23" fmla="*/ 2897347 w 3383280"/>
                    <a:gd name="connsiteY23" fmla="*/ 2224580 h 3383280"/>
                    <a:gd name="connsiteX24" fmla="*/ 2897347 w 3383280"/>
                    <a:gd name="connsiteY24" fmla="*/ 1146540 h 3383280"/>
                    <a:gd name="connsiteX25" fmla="*/ 2761146 w 3383280"/>
                    <a:gd name="connsiteY25" fmla="*/ 911257 h 3383280"/>
                    <a:gd name="connsiteX26" fmla="*/ 1827431 w 3383280"/>
                    <a:gd name="connsiteY26" fmla="*/ 372646 h 3383280"/>
                    <a:gd name="connsiteX27" fmla="*/ 1691333 w 3383280"/>
                    <a:gd name="connsiteY27" fmla="*/ 336370 h 3383280"/>
                    <a:gd name="connsiteX28" fmla="*/ 0 w 3383280"/>
                    <a:gd name="connsiteY28" fmla="*/ 0 h 3383280"/>
                    <a:gd name="connsiteX29" fmla="*/ 3383280 w 3383280"/>
                    <a:gd name="connsiteY29" fmla="*/ 0 h 3383280"/>
                    <a:gd name="connsiteX30" fmla="*/ 3383280 w 3383280"/>
                    <a:gd name="connsiteY30" fmla="*/ 3383280 h 3383280"/>
                    <a:gd name="connsiteX31" fmla="*/ 0 w 3383280"/>
                    <a:gd name="connsiteY31"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3280" h="3383280">
                      <a:moveTo>
                        <a:pt x="1691386" y="568025"/>
                      </a:moveTo>
                      <a:cubicBezTo>
                        <a:pt x="1730209" y="568025"/>
                        <a:pt x="1769116" y="578041"/>
                        <a:pt x="1804116" y="598073"/>
                      </a:cubicBezTo>
                      <a:lnTo>
                        <a:pt x="2577513" y="1044204"/>
                      </a:lnTo>
                      <a:cubicBezTo>
                        <a:pt x="2647513" y="1084946"/>
                        <a:pt x="2690328" y="1158962"/>
                        <a:pt x="2690328" y="1239089"/>
                      </a:cubicBezTo>
                      <a:lnTo>
                        <a:pt x="2690328" y="2132030"/>
                      </a:lnTo>
                      <a:cubicBezTo>
                        <a:pt x="2690328" y="2212157"/>
                        <a:pt x="2647513" y="2286173"/>
                        <a:pt x="2577513" y="2326237"/>
                      </a:cubicBezTo>
                      <a:lnTo>
                        <a:pt x="1804116" y="2773047"/>
                      </a:lnTo>
                      <a:cubicBezTo>
                        <a:pt x="1734116" y="2813110"/>
                        <a:pt x="1648485" y="2813110"/>
                        <a:pt x="1579165" y="2773047"/>
                      </a:cubicBezTo>
                      <a:lnTo>
                        <a:pt x="805089" y="2326237"/>
                      </a:lnTo>
                      <a:cubicBezTo>
                        <a:pt x="735769" y="2286173"/>
                        <a:pt x="692953" y="2212157"/>
                        <a:pt x="692953" y="2132030"/>
                      </a:cubicBezTo>
                      <a:lnTo>
                        <a:pt x="692953" y="1239089"/>
                      </a:lnTo>
                      <a:cubicBezTo>
                        <a:pt x="692953" y="1158962"/>
                        <a:pt x="735769" y="1084946"/>
                        <a:pt x="805089" y="1044204"/>
                      </a:cubicBezTo>
                      <a:lnTo>
                        <a:pt x="1579165" y="598073"/>
                      </a:lnTo>
                      <a:cubicBezTo>
                        <a:pt x="1613825" y="578041"/>
                        <a:pt x="1652563" y="568025"/>
                        <a:pt x="1691386" y="568025"/>
                      </a:cubicBezTo>
                      <a:close/>
                      <a:moveTo>
                        <a:pt x="1691333" y="336370"/>
                      </a:moveTo>
                      <a:cubicBezTo>
                        <a:pt x="1644463" y="336370"/>
                        <a:pt x="1597695" y="348462"/>
                        <a:pt x="1555850" y="372646"/>
                      </a:cubicBezTo>
                      <a:lnTo>
                        <a:pt x="621315" y="911257"/>
                      </a:lnTo>
                      <a:cubicBezTo>
                        <a:pt x="537625" y="960445"/>
                        <a:pt x="485934" y="1049803"/>
                        <a:pt x="485934" y="1146540"/>
                      </a:cubicBezTo>
                      <a:lnTo>
                        <a:pt x="485934" y="2224580"/>
                      </a:lnTo>
                      <a:cubicBezTo>
                        <a:pt x="485934" y="2321316"/>
                        <a:pt x="537625" y="2410675"/>
                        <a:pt x="621315" y="2459043"/>
                      </a:cubicBezTo>
                      <a:lnTo>
                        <a:pt x="1555850" y="2998473"/>
                      </a:lnTo>
                      <a:cubicBezTo>
                        <a:pt x="1639540" y="3046841"/>
                        <a:pt x="1742921" y="3046841"/>
                        <a:pt x="1827431" y="2998473"/>
                      </a:cubicBezTo>
                      <a:lnTo>
                        <a:pt x="2761146" y="2459043"/>
                      </a:lnTo>
                      <a:cubicBezTo>
                        <a:pt x="2845656" y="2410675"/>
                        <a:pt x="2897347" y="2321316"/>
                        <a:pt x="2897347" y="2224580"/>
                      </a:cubicBezTo>
                      <a:lnTo>
                        <a:pt x="2897347" y="1146540"/>
                      </a:lnTo>
                      <a:cubicBezTo>
                        <a:pt x="2897347" y="1049803"/>
                        <a:pt x="2845656" y="960445"/>
                        <a:pt x="2761146" y="911257"/>
                      </a:cubicBezTo>
                      <a:lnTo>
                        <a:pt x="1827431" y="372646"/>
                      </a:lnTo>
                      <a:cubicBezTo>
                        <a:pt x="1785176" y="348462"/>
                        <a:pt x="1738203" y="336370"/>
                        <a:pt x="1691333" y="336370"/>
                      </a:cubicBezTo>
                      <a:close/>
                      <a:moveTo>
                        <a:pt x="0" y="0"/>
                      </a:moveTo>
                      <a:lnTo>
                        <a:pt x="3383280" y="0"/>
                      </a:lnTo>
                      <a:lnTo>
                        <a:pt x="3383280" y="3383280"/>
                      </a:lnTo>
                      <a:lnTo>
                        <a:pt x="0" y="3383280"/>
                      </a:lnTo>
                      <a:close/>
                    </a:path>
                  </a:pathLst>
                </a:custGeom>
                <a:grpFill/>
                <a:ln>
                  <a:noFill/>
                </a:ln>
              </p:spPr>
              <p:txBody>
                <a:bodyPr vert="horz" wrap="square" lIns="91440" tIns="45720" rIns="91440" bIns="45720" numCol="1" anchor="ctr" anchorCtr="0" compatLnSpc="1">
                  <a:prstTxWarp prst="textNoShape">
                    <a:avLst/>
                  </a:prstTxWarp>
                  <a:no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0" name="Freeform: Shape 19">
                <a:extLst>
                  <a:ext uri="{FF2B5EF4-FFF2-40B4-BE49-F238E27FC236}">
                    <a16:creationId xmlns:a16="http://schemas.microsoft.com/office/drawing/2014/main" id="{6C2D1773-4C27-D58C-1C94-26DB9A41DA97}"/>
                  </a:ext>
                </a:extLst>
              </p:cNvPr>
              <p:cNvSpPr>
                <a:spLocks/>
              </p:cNvSpPr>
              <p:nvPr/>
            </p:nvSpPr>
            <p:spPr bwMode="auto">
              <a:xfrm>
                <a:off x="1885158" y="2223842"/>
                <a:ext cx="1997375" cy="2235069"/>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FF3EB"/>
              </a:solidFill>
              <a:ln>
                <a:noFill/>
              </a:ln>
              <a:effectLst>
                <a:outerShdw blurRad="381000" dist="177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216B6D"/>
                    </a:solidFill>
                    <a:effectLst/>
                    <a:uLnTx/>
                    <a:uFillTx/>
                    <a:latin typeface="Arial" panose="020B0604020202020204" pitchFamily="34" charset="0"/>
                    <a:ea typeface="+mn-ea"/>
                    <a:cs typeface="Arial" panose="020B0604020202020204" pitchFamily="34" charset="0"/>
                  </a:rPr>
                  <a:t>56%</a:t>
                </a:r>
              </a:p>
            </p:txBody>
          </p:sp>
        </p:grpSp>
        <p:grpSp>
          <p:nvGrpSpPr>
            <p:cNvPr id="14" name="Group 13">
              <a:extLst>
                <a:ext uri="{FF2B5EF4-FFF2-40B4-BE49-F238E27FC236}">
                  <a16:creationId xmlns:a16="http://schemas.microsoft.com/office/drawing/2014/main" id="{01ABDD15-579E-33C7-6E42-5D9BEF56D5C4}"/>
                </a:ext>
              </a:extLst>
            </p:cNvPr>
            <p:cNvGrpSpPr/>
            <p:nvPr/>
          </p:nvGrpSpPr>
          <p:grpSpPr>
            <a:xfrm>
              <a:off x="274320" y="1371600"/>
              <a:ext cx="3291840" cy="3308400"/>
              <a:chOff x="1192206" y="1632717"/>
              <a:chExt cx="3383280" cy="3400300"/>
            </a:xfrm>
          </p:grpSpPr>
          <p:grpSp>
            <p:nvGrpSpPr>
              <p:cNvPr id="10" name="Group 9">
                <a:extLst>
                  <a:ext uri="{FF2B5EF4-FFF2-40B4-BE49-F238E27FC236}">
                    <a16:creationId xmlns:a16="http://schemas.microsoft.com/office/drawing/2014/main" id="{466B12CC-4656-D243-DB51-F8B8CDFFBC05}"/>
                  </a:ext>
                </a:extLst>
              </p:cNvPr>
              <p:cNvGrpSpPr/>
              <p:nvPr/>
            </p:nvGrpSpPr>
            <p:grpSpPr>
              <a:xfrm>
                <a:off x="1192206" y="1632717"/>
                <a:ext cx="3383280" cy="3400300"/>
                <a:chOff x="7173557" y="1355881"/>
                <a:chExt cx="3383280" cy="3400300"/>
              </a:xfrm>
              <a:solidFill>
                <a:srgbClr val="FFF3EB"/>
              </a:solidFill>
            </p:grpSpPr>
            <p:graphicFrame>
              <p:nvGraphicFramePr>
                <p:cNvPr id="11" name="Chart 10">
                  <a:extLst>
                    <a:ext uri="{FF2B5EF4-FFF2-40B4-BE49-F238E27FC236}">
                      <a16:creationId xmlns:a16="http://schemas.microsoft.com/office/drawing/2014/main" id="{33B8FF10-4EFA-BDFA-5D1F-8888EFA9A630}"/>
                    </a:ext>
                  </a:extLst>
                </p:cNvPr>
                <p:cNvGraphicFramePr/>
                <p:nvPr/>
              </p:nvGraphicFramePr>
              <p:xfrm>
                <a:off x="7173557" y="1372901"/>
                <a:ext cx="3383280" cy="3383280"/>
              </p:xfrm>
              <a:graphic>
                <a:graphicData uri="http://schemas.openxmlformats.org/drawingml/2006/chart">
                  <c:chart xmlns:c="http://schemas.openxmlformats.org/drawingml/2006/chart" xmlns:r="http://schemas.openxmlformats.org/officeDocument/2006/relationships" r:id="rId7"/>
                </a:graphicData>
              </a:graphic>
            </p:graphicFrame>
            <p:sp>
              <p:nvSpPr>
                <p:cNvPr id="12" name="Freeform: Shape 11">
                  <a:extLst>
                    <a:ext uri="{FF2B5EF4-FFF2-40B4-BE49-F238E27FC236}">
                      <a16:creationId xmlns:a16="http://schemas.microsoft.com/office/drawing/2014/main" id="{7863EDAF-B6E6-E6BC-6BF7-BA7CCD3AC7A5}"/>
                    </a:ext>
                  </a:extLst>
                </p:cNvPr>
                <p:cNvSpPr>
                  <a:spLocks/>
                </p:cNvSpPr>
                <p:nvPr/>
              </p:nvSpPr>
              <p:spPr bwMode="auto">
                <a:xfrm>
                  <a:off x="7173557" y="1355881"/>
                  <a:ext cx="3383280" cy="3383280"/>
                </a:xfrm>
                <a:custGeom>
                  <a:avLst/>
                  <a:gdLst>
                    <a:gd name="connsiteX0" fmla="*/ 1691386 w 3383280"/>
                    <a:gd name="connsiteY0" fmla="*/ 568025 h 3383280"/>
                    <a:gd name="connsiteX1" fmla="*/ 1804116 w 3383280"/>
                    <a:gd name="connsiteY1" fmla="*/ 598073 h 3383280"/>
                    <a:gd name="connsiteX2" fmla="*/ 2577513 w 3383280"/>
                    <a:gd name="connsiteY2" fmla="*/ 1044204 h 3383280"/>
                    <a:gd name="connsiteX3" fmla="*/ 2690328 w 3383280"/>
                    <a:gd name="connsiteY3" fmla="*/ 1239089 h 3383280"/>
                    <a:gd name="connsiteX4" fmla="*/ 2690328 w 3383280"/>
                    <a:gd name="connsiteY4" fmla="*/ 2132030 h 3383280"/>
                    <a:gd name="connsiteX5" fmla="*/ 2577513 w 3383280"/>
                    <a:gd name="connsiteY5" fmla="*/ 2326237 h 3383280"/>
                    <a:gd name="connsiteX6" fmla="*/ 1804116 w 3383280"/>
                    <a:gd name="connsiteY6" fmla="*/ 2773047 h 3383280"/>
                    <a:gd name="connsiteX7" fmla="*/ 1579165 w 3383280"/>
                    <a:gd name="connsiteY7" fmla="*/ 2773047 h 3383280"/>
                    <a:gd name="connsiteX8" fmla="*/ 805089 w 3383280"/>
                    <a:gd name="connsiteY8" fmla="*/ 2326237 h 3383280"/>
                    <a:gd name="connsiteX9" fmla="*/ 692953 w 3383280"/>
                    <a:gd name="connsiteY9" fmla="*/ 2132030 h 3383280"/>
                    <a:gd name="connsiteX10" fmla="*/ 692953 w 3383280"/>
                    <a:gd name="connsiteY10" fmla="*/ 1239089 h 3383280"/>
                    <a:gd name="connsiteX11" fmla="*/ 805089 w 3383280"/>
                    <a:gd name="connsiteY11" fmla="*/ 1044204 h 3383280"/>
                    <a:gd name="connsiteX12" fmla="*/ 1579165 w 3383280"/>
                    <a:gd name="connsiteY12" fmla="*/ 598073 h 3383280"/>
                    <a:gd name="connsiteX13" fmla="*/ 1691386 w 3383280"/>
                    <a:gd name="connsiteY13" fmla="*/ 568025 h 3383280"/>
                    <a:gd name="connsiteX14" fmla="*/ 1691333 w 3383280"/>
                    <a:gd name="connsiteY14" fmla="*/ 336370 h 3383280"/>
                    <a:gd name="connsiteX15" fmla="*/ 1555850 w 3383280"/>
                    <a:gd name="connsiteY15" fmla="*/ 372646 h 3383280"/>
                    <a:gd name="connsiteX16" fmla="*/ 621315 w 3383280"/>
                    <a:gd name="connsiteY16" fmla="*/ 911257 h 3383280"/>
                    <a:gd name="connsiteX17" fmla="*/ 485934 w 3383280"/>
                    <a:gd name="connsiteY17" fmla="*/ 1146540 h 3383280"/>
                    <a:gd name="connsiteX18" fmla="*/ 485934 w 3383280"/>
                    <a:gd name="connsiteY18" fmla="*/ 2224580 h 3383280"/>
                    <a:gd name="connsiteX19" fmla="*/ 621315 w 3383280"/>
                    <a:gd name="connsiteY19" fmla="*/ 2459043 h 3383280"/>
                    <a:gd name="connsiteX20" fmla="*/ 1555850 w 3383280"/>
                    <a:gd name="connsiteY20" fmla="*/ 2998473 h 3383280"/>
                    <a:gd name="connsiteX21" fmla="*/ 1827431 w 3383280"/>
                    <a:gd name="connsiteY21" fmla="*/ 2998473 h 3383280"/>
                    <a:gd name="connsiteX22" fmla="*/ 2761146 w 3383280"/>
                    <a:gd name="connsiteY22" fmla="*/ 2459043 h 3383280"/>
                    <a:gd name="connsiteX23" fmla="*/ 2897347 w 3383280"/>
                    <a:gd name="connsiteY23" fmla="*/ 2224580 h 3383280"/>
                    <a:gd name="connsiteX24" fmla="*/ 2897347 w 3383280"/>
                    <a:gd name="connsiteY24" fmla="*/ 1146540 h 3383280"/>
                    <a:gd name="connsiteX25" fmla="*/ 2761146 w 3383280"/>
                    <a:gd name="connsiteY25" fmla="*/ 911257 h 3383280"/>
                    <a:gd name="connsiteX26" fmla="*/ 1827431 w 3383280"/>
                    <a:gd name="connsiteY26" fmla="*/ 372646 h 3383280"/>
                    <a:gd name="connsiteX27" fmla="*/ 1691333 w 3383280"/>
                    <a:gd name="connsiteY27" fmla="*/ 336370 h 3383280"/>
                    <a:gd name="connsiteX28" fmla="*/ 0 w 3383280"/>
                    <a:gd name="connsiteY28" fmla="*/ 0 h 3383280"/>
                    <a:gd name="connsiteX29" fmla="*/ 3383280 w 3383280"/>
                    <a:gd name="connsiteY29" fmla="*/ 0 h 3383280"/>
                    <a:gd name="connsiteX30" fmla="*/ 3383280 w 3383280"/>
                    <a:gd name="connsiteY30" fmla="*/ 3383280 h 3383280"/>
                    <a:gd name="connsiteX31" fmla="*/ 0 w 3383280"/>
                    <a:gd name="connsiteY31"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3280" h="3383280">
                      <a:moveTo>
                        <a:pt x="1691386" y="568025"/>
                      </a:moveTo>
                      <a:cubicBezTo>
                        <a:pt x="1730209" y="568025"/>
                        <a:pt x="1769116" y="578041"/>
                        <a:pt x="1804116" y="598073"/>
                      </a:cubicBezTo>
                      <a:lnTo>
                        <a:pt x="2577513" y="1044204"/>
                      </a:lnTo>
                      <a:cubicBezTo>
                        <a:pt x="2647513" y="1084946"/>
                        <a:pt x="2690328" y="1158962"/>
                        <a:pt x="2690328" y="1239089"/>
                      </a:cubicBezTo>
                      <a:lnTo>
                        <a:pt x="2690328" y="2132030"/>
                      </a:lnTo>
                      <a:cubicBezTo>
                        <a:pt x="2690328" y="2212157"/>
                        <a:pt x="2647513" y="2286173"/>
                        <a:pt x="2577513" y="2326237"/>
                      </a:cubicBezTo>
                      <a:lnTo>
                        <a:pt x="1804116" y="2773047"/>
                      </a:lnTo>
                      <a:cubicBezTo>
                        <a:pt x="1734116" y="2813110"/>
                        <a:pt x="1648485" y="2813110"/>
                        <a:pt x="1579165" y="2773047"/>
                      </a:cubicBezTo>
                      <a:lnTo>
                        <a:pt x="805089" y="2326237"/>
                      </a:lnTo>
                      <a:cubicBezTo>
                        <a:pt x="735769" y="2286173"/>
                        <a:pt x="692953" y="2212157"/>
                        <a:pt x="692953" y="2132030"/>
                      </a:cubicBezTo>
                      <a:lnTo>
                        <a:pt x="692953" y="1239089"/>
                      </a:lnTo>
                      <a:cubicBezTo>
                        <a:pt x="692953" y="1158962"/>
                        <a:pt x="735769" y="1084946"/>
                        <a:pt x="805089" y="1044204"/>
                      </a:cubicBezTo>
                      <a:lnTo>
                        <a:pt x="1579165" y="598073"/>
                      </a:lnTo>
                      <a:cubicBezTo>
                        <a:pt x="1613825" y="578041"/>
                        <a:pt x="1652563" y="568025"/>
                        <a:pt x="1691386" y="568025"/>
                      </a:cubicBezTo>
                      <a:close/>
                      <a:moveTo>
                        <a:pt x="1691333" y="336370"/>
                      </a:moveTo>
                      <a:cubicBezTo>
                        <a:pt x="1644463" y="336370"/>
                        <a:pt x="1597695" y="348462"/>
                        <a:pt x="1555850" y="372646"/>
                      </a:cubicBezTo>
                      <a:lnTo>
                        <a:pt x="621315" y="911257"/>
                      </a:lnTo>
                      <a:cubicBezTo>
                        <a:pt x="537625" y="960445"/>
                        <a:pt x="485934" y="1049803"/>
                        <a:pt x="485934" y="1146540"/>
                      </a:cubicBezTo>
                      <a:lnTo>
                        <a:pt x="485934" y="2224580"/>
                      </a:lnTo>
                      <a:cubicBezTo>
                        <a:pt x="485934" y="2321316"/>
                        <a:pt x="537625" y="2410675"/>
                        <a:pt x="621315" y="2459043"/>
                      </a:cubicBezTo>
                      <a:lnTo>
                        <a:pt x="1555850" y="2998473"/>
                      </a:lnTo>
                      <a:cubicBezTo>
                        <a:pt x="1639540" y="3046841"/>
                        <a:pt x="1742921" y="3046841"/>
                        <a:pt x="1827431" y="2998473"/>
                      </a:cubicBezTo>
                      <a:lnTo>
                        <a:pt x="2761146" y="2459043"/>
                      </a:lnTo>
                      <a:cubicBezTo>
                        <a:pt x="2845656" y="2410675"/>
                        <a:pt x="2897347" y="2321316"/>
                        <a:pt x="2897347" y="2224580"/>
                      </a:cubicBezTo>
                      <a:lnTo>
                        <a:pt x="2897347" y="1146540"/>
                      </a:lnTo>
                      <a:cubicBezTo>
                        <a:pt x="2897347" y="1049803"/>
                        <a:pt x="2845656" y="960445"/>
                        <a:pt x="2761146" y="911257"/>
                      </a:cubicBezTo>
                      <a:lnTo>
                        <a:pt x="1827431" y="372646"/>
                      </a:lnTo>
                      <a:cubicBezTo>
                        <a:pt x="1785176" y="348462"/>
                        <a:pt x="1738203" y="336370"/>
                        <a:pt x="1691333" y="336370"/>
                      </a:cubicBezTo>
                      <a:close/>
                      <a:moveTo>
                        <a:pt x="0" y="0"/>
                      </a:moveTo>
                      <a:lnTo>
                        <a:pt x="3383280" y="0"/>
                      </a:lnTo>
                      <a:lnTo>
                        <a:pt x="3383280" y="3383280"/>
                      </a:lnTo>
                      <a:lnTo>
                        <a:pt x="0" y="3383280"/>
                      </a:lnTo>
                      <a:close/>
                    </a:path>
                  </a:pathLst>
                </a:custGeom>
                <a:grpFill/>
                <a:ln>
                  <a:noFill/>
                </a:ln>
              </p:spPr>
              <p:txBody>
                <a:bodyPr vert="horz" wrap="square" lIns="91440" tIns="45720" rIns="91440" bIns="45720" numCol="1" anchor="ctr" anchorCtr="0" compatLnSpc="1">
                  <a:prstTxWarp prst="textNoShape">
                    <a:avLst/>
                  </a:prstTxWarp>
                  <a:no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 name="Freeform: Shape 12">
                <a:extLst>
                  <a:ext uri="{FF2B5EF4-FFF2-40B4-BE49-F238E27FC236}">
                    <a16:creationId xmlns:a16="http://schemas.microsoft.com/office/drawing/2014/main" id="{962A6A34-66E2-DE7D-E4A4-05011DBCC60C}"/>
                  </a:ext>
                </a:extLst>
              </p:cNvPr>
              <p:cNvSpPr>
                <a:spLocks/>
              </p:cNvSpPr>
              <p:nvPr/>
            </p:nvSpPr>
            <p:spPr bwMode="auto">
              <a:xfrm>
                <a:off x="1885158" y="2223842"/>
                <a:ext cx="1997375" cy="2235069"/>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FF3EB"/>
              </a:solidFill>
              <a:ln>
                <a:noFill/>
              </a:ln>
              <a:effectLst>
                <a:outerShdw blurRad="381000" dist="177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82%</a:t>
                </a:r>
              </a:p>
            </p:txBody>
          </p:sp>
        </p:grpSp>
        <p:sp>
          <p:nvSpPr>
            <p:cNvPr id="17" name="TextBox 16">
              <a:extLst>
                <a:ext uri="{FF2B5EF4-FFF2-40B4-BE49-F238E27FC236}">
                  <a16:creationId xmlns:a16="http://schemas.microsoft.com/office/drawing/2014/main" id="{8DAB1FCE-7D8C-889B-3869-5153CD99266B}"/>
                </a:ext>
              </a:extLst>
            </p:cNvPr>
            <p:cNvSpPr txBox="1"/>
            <p:nvPr/>
          </p:nvSpPr>
          <p:spPr>
            <a:xfrm>
              <a:off x="548640" y="4389120"/>
              <a:ext cx="2743200" cy="307777"/>
            </a:xfrm>
            <a:prstGeom prst="rect">
              <a:avLst/>
            </a:prstGeom>
            <a:noFill/>
          </p:spPr>
          <p:txBody>
            <a:bodyPr wrap="square" lIns="0" rIns="0" rtlCol="0" anchor="b">
              <a:sp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Is currently very high</a:t>
              </a:r>
            </a:p>
          </p:txBody>
        </p:sp>
        <p:sp>
          <p:nvSpPr>
            <p:cNvPr id="23" name="TextBox 22">
              <a:extLst>
                <a:ext uri="{FF2B5EF4-FFF2-40B4-BE49-F238E27FC236}">
                  <a16:creationId xmlns:a16="http://schemas.microsoft.com/office/drawing/2014/main" id="{30018BD2-CA21-7728-F950-11A210477B6E}"/>
                </a:ext>
              </a:extLst>
            </p:cNvPr>
            <p:cNvSpPr txBox="1"/>
            <p:nvPr/>
          </p:nvSpPr>
          <p:spPr>
            <a:xfrm>
              <a:off x="3566160" y="4389120"/>
              <a:ext cx="2743200" cy="307777"/>
            </a:xfrm>
            <a:prstGeom prst="rect">
              <a:avLst/>
            </a:prstGeom>
            <a:noFill/>
          </p:spPr>
          <p:txBody>
            <a:bodyPr wrap="square" lIns="0" rIns="0" rtlCol="0" anchor="b">
              <a:sp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216B6D"/>
                  </a:solidFill>
                  <a:effectLst/>
                  <a:uLnTx/>
                  <a:uFillTx/>
                  <a:latin typeface="Arial" panose="020B0604020202020204" pitchFamily="34" charset="0"/>
                  <a:ea typeface="+mn-ea"/>
                  <a:cs typeface="Arial" panose="020B0604020202020204" pitchFamily="34" charset="0"/>
                </a:rPr>
                <a:t>Will be lower in a year</a:t>
              </a:r>
            </a:p>
          </p:txBody>
        </p:sp>
        <p:sp>
          <p:nvSpPr>
            <p:cNvPr id="7" name="Rectangle 6">
              <a:extLst>
                <a:ext uri="{FF2B5EF4-FFF2-40B4-BE49-F238E27FC236}">
                  <a16:creationId xmlns:a16="http://schemas.microsoft.com/office/drawing/2014/main" id="{8D53FAFE-D858-88EC-932A-119AA16AE81F}"/>
                </a:ext>
              </a:extLst>
            </p:cNvPr>
            <p:cNvSpPr/>
            <p:nvPr/>
          </p:nvSpPr>
          <p:spPr>
            <a:xfrm>
              <a:off x="274320" y="4663440"/>
              <a:ext cx="6309360" cy="27432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GB" sz="1400" dirty="0">
                <a:solidFill>
                  <a:schemeClr val="tx1"/>
                </a:solidFill>
                <a:latin typeface="Arial" pitchFamily="34" charset="0"/>
                <a:ea typeface="宋体" pitchFamily="2" charset="-122"/>
              </a:endParaRPr>
            </a:p>
          </p:txBody>
        </p:sp>
      </p:grpSp>
      <p:sp>
        <p:nvSpPr>
          <p:cNvPr id="9" name="TextBox 8">
            <a:extLst>
              <a:ext uri="{FF2B5EF4-FFF2-40B4-BE49-F238E27FC236}">
                <a16:creationId xmlns:a16="http://schemas.microsoft.com/office/drawing/2014/main" id="{A114B815-1D83-9D5F-FD14-398B4BA5F043}"/>
              </a:ext>
            </a:extLst>
          </p:cNvPr>
          <p:cNvSpPr txBox="1"/>
          <p:nvPr/>
        </p:nvSpPr>
        <p:spPr>
          <a:xfrm>
            <a:off x="7040880" y="731519"/>
            <a:ext cx="5148072" cy="548640"/>
          </a:xfrm>
          <a:prstGeom prst="rect">
            <a:avLst/>
          </a:prstGeom>
          <a:solidFill>
            <a:srgbClr val="F1DFCF"/>
          </a:solidFill>
        </p:spPr>
        <p:txBody>
          <a:bodyPr wrap="square" lIns="137160" tIns="137160" rIns="365760" bIns="137160" rtlCol="0" anchor="ctr" anchorCtr="0">
            <a:noAutofit/>
          </a:bodyPr>
          <a:lstStyle/>
          <a:p>
            <a:pPr algn="just" defTabSz="228600" hangingPunct="0">
              <a:lnSpc>
                <a:spcPct val="114000"/>
              </a:lnSpc>
              <a:spcAft>
                <a:spcPts val="600"/>
              </a:spcAft>
            </a:pPr>
            <a:r>
              <a:rPr lang="en-GB" sz="1600" b="1" noProof="0" dirty="0">
                <a:latin typeface="Arial" panose="020B0604020202020204" pitchFamily="34" charset="0"/>
                <a:ea typeface="等线" panose="02010600030101010101" pitchFamily="2" charset="-122"/>
                <a:cs typeface="Arial" panose="020B0604020202020204" pitchFamily="34" charset="0"/>
              </a:rPr>
              <a:t>Top 3 areas of the highest global uncertainty</a:t>
            </a:r>
          </a:p>
        </p:txBody>
      </p:sp>
      <p:sp>
        <p:nvSpPr>
          <p:cNvPr id="15" name="TextBox 14">
            <a:extLst>
              <a:ext uri="{FF2B5EF4-FFF2-40B4-BE49-F238E27FC236}">
                <a16:creationId xmlns:a16="http://schemas.microsoft.com/office/drawing/2014/main" id="{86C9E2B6-74A6-2190-A6F6-E0AFC224683E}"/>
              </a:ext>
            </a:extLst>
          </p:cNvPr>
          <p:cNvSpPr txBox="1"/>
          <p:nvPr/>
        </p:nvSpPr>
        <p:spPr>
          <a:xfrm>
            <a:off x="7040880" y="1280158"/>
            <a:ext cx="182880" cy="4892041"/>
          </a:xfrm>
          <a:prstGeom prst="rect">
            <a:avLst/>
          </a:prstGeom>
          <a:solidFill>
            <a:srgbClr val="F1DFCF"/>
          </a:solidFill>
        </p:spPr>
        <p:txBody>
          <a:bodyPr wrap="square" lIns="137160" tIns="137160" rIns="365760" bIns="137160" rtlCol="0" anchor="ctr" anchorCtr="0">
            <a:noAutofit/>
          </a:bodyPr>
          <a:lstStyle/>
          <a:p>
            <a:pPr algn="just" defTabSz="228600" hangingPunct="0">
              <a:lnSpc>
                <a:spcPct val="114000"/>
              </a:lnSpc>
              <a:spcAft>
                <a:spcPts val="600"/>
              </a:spcAft>
            </a:pPr>
            <a:endParaRPr lang="en-GB" sz="1600" b="1" noProof="0" dirty="0">
              <a:solidFill>
                <a:srgbClr val="5C6CB7"/>
              </a:solidFill>
              <a:latin typeface="Arial" panose="020B0604020202020204" pitchFamily="34" charset="0"/>
              <a:ea typeface="等线"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AC9F53E-62DE-9C9D-61F6-B9CEDDE08F39}"/>
              </a:ext>
            </a:extLst>
          </p:cNvPr>
          <p:cNvSpPr txBox="1"/>
          <p:nvPr/>
        </p:nvSpPr>
        <p:spPr>
          <a:xfrm>
            <a:off x="7223760" y="5989320"/>
            <a:ext cx="4965192" cy="182880"/>
          </a:xfrm>
          <a:prstGeom prst="rect">
            <a:avLst/>
          </a:prstGeom>
          <a:solidFill>
            <a:srgbClr val="F1DFCF"/>
          </a:solidFill>
        </p:spPr>
        <p:txBody>
          <a:bodyPr wrap="square" lIns="137160" tIns="137160" rIns="365760" bIns="137160" rtlCol="0" anchor="ctr" anchorCtr="0">
            <a:noAutofit/>
          </a:bodyPr>
          <a:lstStyle/>
          <a:p>
            <a:pPr algn="just" defTabSz="228600" hangingPunct="0">
              <a:lnSpc>
                <a:spcPct val="114000"/>
              </a:lnSpc>
              <a:spcAft>
                <a:spcPts val="600"/>
              </a:spcAft>
            </a:pPr>
            <a:endParaRPr lang="en-GB" sz="1600" b="1" noProof="0" dirty="0">
              <a:solidFill>
                <a:srgbClr val="5C6CB7"/>
              </a:solidFill>
              <a:latin typeface="Arial" panose="020B0604020202020204" pitchFamily="34" charset="0"/>
              <a:ea typeface="等线"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57890805-8D37-D2EA-43F7-5C4C4624E079}"/>
              </a:ext>
            </a:extLst>
          </p:cNvPr>
          <p:cNvSpPr txBox="1"/>
          <p:nvPr/>
        </p:nvSpPr>
        <p:spPr>
          <a:xfrm>
            <a:off x="7315200" y="2468880"/>
            <a:ext cx="1463040" cy="307777"/>
          </a:xfrm>
          <a:prstGeom prst="rect">
            <a:avLst/>
          </a:prstGeom>
          <a:noFill/>
        </p:spPr>
        <p:txBody>
          <a:bodyPr wrap="square" lIns="0" rIns="0" rtlCol="0" anchor="b">
            <a:sp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1400" b="1" i="0" u="none" strike="noStrike" kern="1200" spc="0" normalizeH="0" noProof="0" dirty="0">
                <a:ln>
                  <a:noFill/>
                </a:ln>
                <a:effectLst/>
                <a:uLnTx/>
                <a:uFillTx/>
                <a:latin typeface="Arial" panose="020B0604020202020204" pitchFamily="34" charset="0"/>
                <a:ea typeface="+mn-ea"/>
                <a:cs typeface="Arial" panose="020B0604020202020204" pitchFamily="34" charset="0"/>
              </a:rPr>
              <a:t>Trade policy</a:t>
            </a:r>
          </a:p>
        </p:txBody>
      </p:sp>
      <p:sp>
        <p:nvSpPr>
          <p:cNvPr id="39" name="TextBox 38">
            <a:extLst>
              <a:ext uri="{FF2B5EF4-FFF2-40B4-BE49-F238E27FC236}">
                <a16:creationId xmlns:a16="http://schemas.microsoft.com/office/drawing/2014/main" id="{6C7C3631-2C8D-16B2-801A-3E788CD6A7E7}"/>
              </a:ext>
            </a:extLst>
          </p:cNvPr>
          <p:cNvSpPr txBox="1"/>
          <p:nvPr/>
        </p:nvSpPr>
        <p:spPr>
          <a:xfrm>
            <a:off x="7315200" y="4023360"/>
            <a:ext cx="1463040" cy="307777"/>
          </a:xfrm>
          <a:prstGeom prst="rect">
            <a:avLst/>
          </a:prstGeom>
          <a:noFill/>
        </p:spPr>
        <p:txBody>
          <a:bodyPr wrap="square" lIns="0" rIns="0" rtlCol="0" anchor="b">
            <a:sp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1400" b="1" i="0" u="none" strike="noStrike" kern="1200" spc="0" normalizeH="0" noProof="0" dirty="0">
                <a:ln>
                  <a:noFill/>
                </a:ln>
                <a:effectLst/>
                <a:uLnTx/>
                <a:uFillTx/>
                <a:latin typeface="Arial" panose="020B0604020202020204" pitchFamily="34" charset="0"/>
                <a:ea typeface="+mn-ea"/>
                <a:cs typeface="Arial" panose="020B0604020202020204" pitchFamily="34" charset="0"/>
              </a:rPr>
              <a:t>Monetary policy</a:t>
            </a:r>
          </a:p>
        </p:txBody>
      </p:sp>
      <p:sp>
        <p:nvSpPr>
          <p:cNvPr id="40" name="TextBox 39">
            <a:extLst>
              <a:ext uri="{FF2B5EF4-FFF2-40B4-BE49-F238E27FC236}">
                <a16:creationId xmlns:a16="http://schemas.microsoft.com/office/drawing/2014/main" id="{639F7AD4-B1B6-2CAA-0FA0-0B55A31746EA}"/>
              </a:ext>
            </a:extLst>
          </p:cNvPr>
          <p:cNvSpPr txBox="1"/>
          <p:nvPr/>
        </p:nvSpPr>
        <p:spPr>
          <a:xfrm>
            <a:off x="7315200" y="5577840"/>
            <a:ext cx="1463040" cy="307777"/>
          </a:xfrm>
          <a:prstGeom prst="rect">
            <a:avLst/>
          </a:prstGeom>
          <a:noFill/>
        </p:spPr>
        <p:txBody>
          <a:bodyPr wrap="square" lIns="0" rIns="0" rtlCol="0" anchor="b">
            <a:spAutoFit/>
          </a:bodyPr>
          <a:lstStyle/>
          <a:p>
            <a:pPr marL="0" marR="0" lvl="0" indent="0" algn="ctr" defTabSz="925899" rtl="0" eaLnBrk="1" fontAlgn="auto" latinLnBrk="0" hangingPunct="1">
              <a:lnSpc>
                <a:spcPct val="100000"/>
              </a:lnSpc>
              <a:spcBef>
                <a:spcPts val="0"/>
              </a:spcBef>
              <a:spcAft>
                <a:spcPts val="0"/>
              </a:spcAft>
              <a:buClrTx/>
              <a:buSzTx/>
              <a:buFontTx/>
              <a:buNone/>
              <a:tabLst/>
              <a:defRPr/>
            </a:pPr>
            <a:r>
              <a:rPr kumimoji="0" lang="en-US" sz="1400" b="1" i="0" u="none" strike="noStrike" kern="1200" spc="0" normalizeH="0" noProof="0" dirty="0">
                <a:ln>
                  <a:noFill/>
                </a:ln>
                <a:effectLst/>
                <a:uLnTx/>
                <a:uFillTx/>
                <a:latin typeface="Arial" panose="020B0604020202020204" pitchFamily="34" charset="0"/>
                <a:ea typeface="+mn-ea"/>
                <a:cs typeface="Arial" panose="020B0604020202020204" pitchFamily="34" charset="0"/>
              </a:rPr>
              <a:t>Fiscal policy</a:t>
            </a:r>
          </a:p>
        </p:txBody>
      </p:sp>
    </p:spTree>
    <p:extLst>
      <p:ext uri="{BB962C8B-B14F-4D97-AF65-F5344CB8AC3E}">
        <p14:creationId xmlns:p14="http://schemas.microsoft.com/office/powerpoint/2010/main" val="413214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MY" noProof="0" dirty="0"/>
              <a:t>What’s our global outlook for 2H 2025 and 2026?</a:t>
            </a:r>
          </a:p>
        </p:txBody>
      </p:sp>
      <p:sp>
        <p:nvSpPr>
          <p:cNvPr id="2" name="Slide Number Placeholder 1"/>
          <p:cNvSpPr>
            <a:spLocks noGrp="1"/>
          </p:cNvSpPr>
          <p:nvPr>
            <p:ph type="sldNum" sz="quarter" idx="4294967295"/>
          </p:nvPr>
        </p:nvSpPr>
        <p:spPr>
          <a:xfrm>
            <a:off x="11825288" y="6446838"/>
            <a:ext cx="366712" cy="365125"/>
          </a:xfrm>
          <a:prstGeom prst="rect">
            <a:avLst/>
          </a:prstGeom>
        </p:spPr>
        <p:txBody>
          <a:bodyPr vert="horz" wrap="none" lIns="91440" tIns="45720" rIns="91440" bIns="45720" rtlCol="0" anchor="ctr"/>
          <a:lstStyle>
            <a:defPPr>
              <a:defRPr lang="en-US"/>
            </a:defPPr>
            <a:lvl1pPr marL="0" algn="ctr" defTabSz="925899" rtl="0" eaLnBrk="1" latinLnBrk="0" hangingPunct="1">
              <a:defRPr sz="1200" kern="1200" baseline="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defRPr>
            </a:lvl1pPr>
            <a:lvl2pPr marL="462949" algn="l" defTabSz="925899" rtl="0" eaLnBrk="1" latinLnBrk="0" hangingPunct="1">
              <a:defRPr sz="1785" kern="1200">
                <a:solidFill>
                  <a:schemeClr val="tx1"/>
                </a:solidFill>
                <a:latin typeface="+mn-lt"/>
                <a:ea typeface="+mn-ea"/>
                <a:cs typeface="+mn-cs"/>
              </a:defRPr>
            </a:lvl2pPr>
            <a:lvl3pPr marL="925899" algn="l" defTabSz="925899" rtl="0" eaLnBrk="1" latinLnBrk="0" hangingPunct="1">
              <a:defRPr sz="1785" kern="1200">
                <a:solidFill>
                  <a:schemeClr val="tx1"/>
                </a:solidFill>
                <a:latin typeface="+mn-lt"/>
                <a:ea typeface="+mn-ea"/>
                <a:cs typeface="+mn-cs"/>
              </a:defRPr>
            </a:lvl3pPr>
            <a:lvl4pPr marL="1388847" algn="l" defTabSz="925899" rtl="0" eaLnBrk="1" latinLnBrk="0" hangingPunct="1">
              <a:defRPr sz="1785" kern="1200">
                <a:solidFill>
                  <a:schemeClr val="tx1"/>
                </a:solidFill>
                <a:latin typeface="+mn-lt"/>
                <a:ea typeface="+mn-ea"/>
                <a:cs typeface="+mn-cs"/>
              </a:defRPr>
            </a:lvl4pPr>
            <a:lvl5pPr marL="1851796" algn="l" defTabSz="925899" rtl="0" eaLnBrk="1" latinLnBrk="0" hangingPunct="1">
              <a:defRPr sz="1785" kern="1200">
                <a:solidFill>
                  <a:schemeClr val="tx1"/>
                </a:solidFill>
                <a:latin typeface="+mn-lt"/>
                <a:ea typeface="+mn-ea"/>
                <a:cs typeface="+mn-cs"/>
              </a:defRPr>
            </a:lvl5pPr>
            <a:lvl6pPr marL="2314745" algn="l" defTabSz="925899" rtl="0" eaLnBrk="1" latinLnBrk="0" hangingPunct="1">
              <a:defRPr sz="1785" kern="1200">
                <a:solidFill>
                  <a:schemeClr val="tx1"/>
                </a:solidFill>
                <a:latin typeface="+mn-lt"/>
                <a:ea typeface="+mn-ea"/>
                <a:cs typeface="+mn-cs"/>
              </a:defRPr>
            </a:lvl6pPr>
            <a:lvl7pPr marL="2777695" algn="l" defTabSz="925899" rtl="0" eaLnBrk="1" latinLnBrk="0" hangingPunct="1">
              <a:defRPr sz="1785" kern="1200">
                <a:solidFill>
                  <a:schemeClr val="tx1"/>
                </a:solidFill>
                <a:latin typeface="+mn-lt"/>
                <a:ea typeface="+mn-ea"/>
                <a:cs typeface="+mn-cs"/>
              </a:defRPr>
            </a:lvl7pPr>
            <a:lvl8pPr marL="3240643" algn="l" defTabSz="925899" rtl="0" eaLnBrk="1" latinLnBrk="0" hangingPunct="1">
              <a:defRPr sz="1785" kern="1200">
                <a:solidFill>
                  <a:schemeClr val="tx1"/>
                </a:solidFill>
                <a:latin typeface="+mn-lt"/>
                <a:ea typeface="+mn-ea"/>
                <a:cs typeface="+mn-cs"/>
              </a:defRPr>
            </a:lvl8pPr>
            <a:lvl9pPr marL="3703592" algn="l" defTabSz="925899" rtl="0" eaLnBrk="1" latinLnBrk="0" hangingPunct="1">
              <a:defRPr sz="1785" kern="1200">
                <a:solidFill>
                  <a:schemeClr val="tx1"/>
                </a:solidFill>
                <a:latin typeface="+mn-lt"/>
                <a:ea typeface="+mn-ea"/>
                <a:cs typeface="+mn-cs"/>
              </a:defRPr>
            </a:lvl9pPr>
          </a:lstStyle>
          <a:p>
            <a:fld id="{C164B996-3958-44DA-9418-35C2913316DE}" type="slidenum">
              <a:rPr lang="en-MY" noProof="0" smtClean="0"/>
              <a:pPr/>
              <a:t>5</a:t>
            </a:fld>
            <a:endParaRPr lang="en-MY" noProof="0" dirty="0"/>
          </a:p>
        </p:txBody>
      </p:sp>
      <p:grpSp>
        <p:nvGrpSpPr>
          <p:cNvPr id="42" name="Group 41">
            <a:extLst>
              <a:ext uri="{FF2B5EF4-FFF2-40B4-BE49-F238E27FC236}">
                <a16:creationId xmlns:a16="http://schemas.microsoft.com/office/drawing/2014/main" id="{5E48EB53-6A59-F4B2-B39E-7EF58BB64143}"/>
              </a:ext>
            </a:extLst>
          </p:cNvPr>
          <p:cNvGrpSpPr/>
          <p:nvPr/>
        </p:nvGrpSpPr>
        <p:grpSpPr>
          <a:xfrm>
            <a:off x="182880" y="1005840"/>
            <a:ext cx="2286000" cy="5212080"/>
            <a:chOff x="182880" y="1005840"/>
            <a:chExt cx="2286000" cy="5212080"/>
          </a:xfrm>
        </p:grpSpPr>
        <p:sp>
          <p:nvSpPr>
            <p:cNvPr id="18" name="Rectangle 17">
              <a:extLst>
                <a:ext uri="{FF2B5EF4-FFF2-40B4-BE49-F238E27FC236}">
                  <a16:creationId xmlns:a16="http://schemas.microsoft.com/office/drawing/2014/main" id="{88FE877F-707B-7DC9-1E28-1BAFB3F177C9}"/>
                </a:ext>
              </a:extLst>
            </p:cNvPr>
            <p:cNvSpPr/>
            <p:nvPr/>
          </p:nvSpPr>
          <p:spPr>
            <a:xfrm>
              <a:off x="182880" y="1005840"/>
              <a:ext cx="2286000" cy="5212080"/>
            </a:xfrm>
            <a:prstGeom prst="rect">
              <a:avLst/>
            </a:prstGeom>
            <a:solidFill>
              <a:srgbClr val="281E3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2" name="Rectangle 31">
              <a:extLst>
                <a:ext uri="{FF2B5EF4-FFF2-40B4-BE49-F238E27FC236}">
                  <a16:creationId xmlns:a16="http://schemas.microsoft.com/office/drawing/2014/main" id="{3FC5BD9E-D191-CBD9-E8DF-60CB82CCC480}"/>
                </a:ext>
              </a:extLst>
            </p:cNvPr>
            <p:cNvSpPr/>
            <p:nvPr/>
          </p:nvSpPr>
          <p:spPr>
            <a:xfrm>
              <a:off x="27432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rIns="91440" bIns="91440" rtlCol="0" anchor="t" anchorCtr="0"/>
            <a:lstStyle/>
            <a:p>
              <a:pPr algn="ctr" defTabSz="228600" hangingPunct="0"/>
              <a:r>
                <a:rPr lang="en-MY" sz="1400" b="1" noProof="0" dirty="0">
                  <a:solidFill>
                    <a:schemeClr val="tx1"/>
                  </a:solidFill>
                  <a:latin typeface="Arial" pitchFamily="34" charset="0"/>
                  <a:ea typeface="宋体" pitchFamily="2" charset="-122"/>
                </a:rPr>
                <a:t>GLOBAL GROWTH</a:t>
              </a:r>
            </a:p>
            <a:p>
              <a:pPr algn="just" defTabSz="228600" hangingPunct="0"/>
              <a:endParaRPr lang="en-MY" sz="1400" b="1" noProof="0"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We expect continued </a:t>
              </a:r>
              <a:r>
                <a:rPr lang="en-MY" sz="1400" dirty="0">
                  <a:solidFill>
                    <a:schemeClr val="tx1"/>
                  </a:solidFill>
                  <a:latin typeface="Arial" pitchFamily="34" charset="0"/>
                  <a:ea typeface="宋体" pitchFamily="2" charset="-122"/>
                </a:rPr>
                <a:t>global growth slowdown in 2H and 2026 due to </a:t>
              </a:r>
              <a:r>
                <a:rPr lang="en-MY" sz="1400" b="1" dirty="0">
                  <a:solidFill>
                    <a:schemeClr val="tx1"/>
                  </a:solidFill>
                  <a:latin typeface="Arial" pitchFamily="34" charset="0"/>
                  <a:ea typeface="宋体" pitchFamily="2" charset="-122"/>
                </a:rPr>
                <a:t>the impact of on-going tariffs and policy uncertainty as well as geopolitical risks</a:t>
              </a:r>
              <a:r>
                <a:rPr lang="en-MY" sz="1400" dirty="0">
                  <a:solidFill>
                    <a:schemeClr val="tx1"/>
                  </a:solidFill>
                  <a:latin typeface="Arial" pitchFamily="34" charset="0"/>
                  <a:ea typeface="宋体" pitchFamily="2" charset="-122"/>
                </a:rPr>
                <a:t>. Less restrictive monetary policy and fiscal stimulus will support growth.</a:t>
              </a:r>
              <a:endParaRPr lang="en-MY" sz="1400" noProof="0" dirty="0">
                <a:solidFill>
                  <a:schemeClr val="tx1"/>
                </a:solidFill>
                <a:latin typeface="Arial" pitchFamily="34" charset="0"/>
                <a:ea typeface="宋体" pitchFamily="2" charset="-122"/>
              </a:endParaRPr>
            </a:p>
            <a:p>
              <a:pPr algn="just" defTabSz="228600" hangingPunct="0"/>
              <a:endParaRPr lang="en-MY" sz="1400" noProof="0" dirty="0">
                <a:solidFill>
                  <a:schemeClr val="tx1"/>
                </a:solidFill>
                <a:latin typeface="Arial" pitchFamily="34" charset="0"/>
                <a:ea typeface="宋体" pitchFamily="2" charset="-122"/>
              </a:endParaRPr>
            </a:p>
          </p:txBody>
        </p:sp>
      </p:grpSp>
      <p:grpSp>
        <p:nvGrpSpPr>
          <p:cNvPr id="43" name="Group 42">
            <a:extLst>
              <a:ext uri="{FF2B5EF4-FFF2-40B4-BE49-F238E27FC236}">
                <a16:creationId xmlns:a16="http://schemas.microsoft.com/office/drawing/2014/main" id="{6A760793-6760-30FA-8A3B-BAC850327363}"/>
              </a:ext>
            </a:extLst>
          </p:cNvPr>
          <p:cNvGrpSpPr/>
          <p:nvPr/>
        </p:nvGrpSpPr>
        <p:grpSpPr>
          <a:xfrm>
            <a:off x="2560320" y="1005942"/>
            <a:ext cx="2286000" cy="5212080"/>
            <a:chOff x="2560320" y="1005942"/>
            <a:chExt cx="2286000" cy="5212080"/>
          </a:xfrm>
        </p:grpSpPr>
        <p:sp>
          <p:nvSpPr>
            <p:cNvPr id="23" name="Rectangle 22">
              <a:extLst>
                <a:ext uri="{FF2B5EF4-FFF2-40B4-BE49-F238E27FC236}">
                  <a16:creationId xmlns:a16="http://schemas.microsoft.com/office/drawing/2014/main" id="{04C8F8C7-29BA-118F-11B5-7741BA62B9DD}"/>
                </a:ext>
              </a:extLst>
            </p:cNvPr>
            <p:cNvSpPr/>
            <p:nvPr/>
          </p:nvSpPr>
          <p:spPr>
            <a:xfrm>
              <a:off x="2560320" y="1005942"/>
              <a:ext cx="2286000" cy="5212080"/>
            </a:xfrm>
            <a:prstGeom prst="rect">
              <a:avLst/>
            </a:prstGeom>
            <a:solidFill>
              <a:srgbClr val="947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3" name="Rectangle 32">
              <a:extLst>
                <a:ext uri="{FF2B5EF4-FFF2-40B4-BE49-F238E27FC236}">
                  <a16:creationId xmlns:a16="http://schemas.microsoft.com/office/drawing/2014/main" id="{C9902E5F-34B3-0794-3A19-01D26AE2E074}"/>
                </a:ext>
              </a:extLst>
            </p:cNvPr>
            <p:cNvSpPr/>
            <p:nvPr/>
          </p:nvSpPr>
          <p:spPr>
            <a:xfrm>
              <a:off x="265176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ctr" defTabSz="228600" hangingPunct="0"/>
              <a:r>
                <a:rPr lang="en-MY" sz="1400" b="1" noProof="0" dirty="0">
                  <a:solidFill>
                    <a:schemeClr val="tx1"/>
                  </a:solidFill>
                  <a:latin typeface="Arial" pitchFamily="34" charset="0"/>
                  <a:ea typeface="宋体" pitchFamily="2" charset="-122"/>
                </a:rPr>
                <a:t>THE US ECONOMY </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We expect a near-term slowdown in growth as </a:t>
              </a:r>
              <a:r>
                <a:rPr lang="en-MY" sz="1400" spc="-10" noProof="0" dirty="0">
                  <a:solidFill>
                    <a:schemeClr val="tx1"/>
                  </a:solidFill>
                  <a:latin typeface="Arial" pitchFamily="34" charset="0"/>
                  <a:ea typeface="宋体" pitchFamily="2" charset="-122"/>
                </a:rPr>
                <a:t>consumers’ front-loading</a:t>
              </a:r>
              <a:r>
                <a:rPr lang="en-MY" sz="1400" noProof="0" dirty="0">
                  <a:solidFill>
                    <a:schemeClr val="tx1"/>
                  </a:solidFill>
                  <a:latin typeface="Arial" pitchFamily="34" charset="0"/>
                  <a:ea typeface="宋体" pitchFamily="2" charset="-122"/>
                </a:rPr>
                <a:t> purchase wanes and </a:t>
              </a:r>
              <a:r>
                <a:rPr lang="en-MY" sz="1400" spc="-10" dirty="0">
                  <a:solidFill>
                    <a:schemeClr val="tx1"/>
                  </a:solidFill>
                  <a:latin typeface="Arial" pitchFamily="34" charset="0"/>
                  <a:ea typeface="宋体" pitchFamily="2" charset="-122"/>
                </a:rPr>
                <a:t>consumer inflation finally</a:t>
              </a:r>
              <a:r>
                <a:rPr lang="en-MY" sz="1400" dirty="0">
                  <a:solidFill>
                    <a:schemeClr val="tx1"/>
                  </a:solidFill>
                  <a:latin typeface="Arial" pitchFamily="34" charset="0"/>
                  <a:ea typeface="宋体" pitchFamily="2" charset="-122"/>
                </a:rPr>
                <a:t> </a:t>
              </a:r>
              <a:r>
                <a:rPr lang="en-MY" sz="1400" spc="-60" dirty="0">
                  <a:solidFill>
                    <a:schemeClr val="tx1"/>
                  </a:solidFill>
                  <a:latin typeface="Arial" pitchFamily="34" charset="0"/>
                  <a:ea typeface="宋体" pitchFamily="2" charset="-122"/>
                </a:rPr>
                <a:t>showing up. Nevertheless</a:t>
              </a:r>
              <a:r>
                <a:rPr lang="en-MY" sz="1400" dirty="0">
                  <a:solidFill>
                    <a:schemeClr val="tx1"/>
                  </a:solidFill>
                  <a:latin typeface="Arial" pitchFamily="34" charset="0"/>
                  <a:ea typeface="宋体" pitchFamily="2" charset="-122"/>
                </a:rPr>
                <a:t>, </a:t>
              </a:r>
              <a:r>
                <a:rPr lang="en-MY" sz="1400" b="1" dirty="0">
                  <a:solidFill>
                    <a:schemeClr val="tx1"/>
                  </a:solidFill>
                  <a:latin typeface="Arial" pitchFamily="34" charset="0"/>
                  <a:ea typeface="宋体" pitchFamily="2" charset="-122"/>
                </a:rPr>
                <a:t>monetary easing, tax cuts, deregulation and </a:t>
              </a:r>
              <a:r>
                <a:rPr lang="en-MY" sz="1400" b="1" spc="-50" dirty="0">
                  <a:solidFill>
                    <a:schemeClr val="tx1"/>
                  </a:solidFill>
                  <a:latin typeface="Arial" pitchFamily="34" charset="0"/>
                  <a:ea typeface="宋体" pitchFamily="2" charset="-122"/>
                </a:rPr>
                <a:t>strong tech investments</a:t>
              </a:r>
              <a:r>
                <a:rPr lang="en-MY" sz="1400" dirty="0">
                  <a:solidFill>
                    <a:schemeClr val="tx1"/>
                  </a:solidFill>
                  <a:latin typeface="Arial" pitchFamily="34" charset="0"/>
                  <a:ea typeface="宋体" pitchFamily="2" charset="-122"/>
                </a:rPr>
                <a:t> are expected to cushion a severe economic slowdown. Higher consumer inflation risk could limit the Fed’s rate easing.</a:t>
              </a:r>
              <a:endParaRPr lang="en-MY" sz="1400" noProof="0" dirty="0">
                <a:solidFill>
                  <a:schemeClr val="tx1"/>
                </a:solidFill>
                <a:latin typeface="Arial" pitchFamily="34" charset="0"/>
                <a:ea typeface="宋体" pitchFamily="2" charset="-122"/>
              </a:endParaRPr>
            </a:p>
          </p:txBody>
        </p:sp>
      </p:grpSp>
      <p:grpSp>
        <p:nvGrpSpPr>
          <p:cNvPr id="44" name="Group 43">
            <a:extLst>
              <a:ext uri="{FF2B5EF4-FFF2-40B4-BE49-F238E27FC236}">
                <a16:creationId xmlns:a16="http://schemas.microsoft.com/office/drawing/2014/main" id="{4C522D41-D57E-0444-FFF0-E9DE9EE1A9E2}"/>
              </a:ext>
            </a:extLst>
          </p:cNvPr>
          <p:cNvGrpSpPr/>
          <p:nvPr/>
        </p:nvGrpSpPr>
        <p:grpSpPr>
          <a:xfrm>
            <a:off x="4937760" y="1005840"/>
            <a:ext cx="2286000" cy="5212080"/>
            <a:chOff x="4937760" y="1005840"/>
            <a:chExt cx="2286000" cy="5212080"/>
          </a:xfrm>
        </p:grpSpPr>
        <p:sp>
          <p:nvSpPr>
            <p:cNvPr id="29" name="Rectangle 28">
              <a:extLst>
                <a:ext uri="{FF2B5EF4-FFF2-40B4-BE49-F238E27FC236}">
                  <a16:creationId xmlns:a16="http://schemas.microsoft.com/office/drawing/2014/main" id="{65DA0DF4-8152-F6E4-08D9-A87F539EAE90}"/>
                </a:ext>
              </a:extLst>
            </p:cNvPr>
            <p:cNvSpPr/>
            <p:nvPr/>
          </p:nvSpPr>
          <p:spPr>
            <a:xfrm>
              <a:off x="4937760" y="1005840"/>
              <a:ext cx="2286000" cy="5212080"/>
            </a:xfrm>
            <a:prstGeom prst="rect">
              <a:avLst/>
            </a:prstGeom>
            <a:solidFill>
              <a:srgbClr val="D3B8C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4" name="Rectangle 33">
              <a:extLst>
                <a:ext uri="{FF2B5EF4-FFF2-40B4-BE49-F238E27FC236}">
                  <a16:creationId xmlns:a16="http://schemas.microsoft.com/office/drawing/2014/main" id="{30B37C60-3E3F-5520-4063-FEC84057741E}"/>
                </a:ext>
              </a:extLst>
            </p:cNvPr>
            <p:cNvSpPr/>
            <p:nvPr/>
          </p:nvSpPr>
          <p:spPr>
            <a:xfrm>
              <a:off x="502920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ctr" defTabSz="228600" hangingPunct="0"/>
              <a:r>
                <a:rPr lang="en-MY" sz="1400" b="1" dirty="0">
                  <a:solidFill>
                    <a:schemeClr val="tx1"/>
                  </a:solidFill>
                  <a:latin typeface="Arial" pitchFamily="34" charset="0"/>
                  <a:ea typeface="宋体" pitchFamily="2" charset="-122"/>
                </a:rPr>
                <a:t>CHINA ECONOMY</a:t>
              </a:r>
            </a:p>
            <a:p>
              <a:pPr algn="just" defTabSz="228600" hangingPunct="0"/>
              <a:endParaRPr lang="en-MY" sz="1400" b="1" noProof="0"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We expect </a:t>
              </a:r>
              <a:r>
                <a:rPr lang="en-MY" sz="1400" dirty="0">
                  <a:solidFill>
                    <a:schemeClr val="tx1"/>
                  </a:solidFill>
                  <a:latin typeface="Arial" pitchFamily="34" charset="0"/>
                  <a:ea typeface="宋体" pitchFamily="2" charset="-122"/>
                </a:rPr>
                <a:t>China economy to slow further in 2H as the </a:t>
              </a:r>
              <a:r>
                <a:rPr lang="en-MY" sz="1400" b="1" dirty="0">
                  <a:solidFill>
                    <a:schemeClr val="tx1"/>
                  </a:solidFill>
                  <a:latin typeface="Arial" pitchFamily="34" charset="0"/>
                  <a:ea typeface="宋体" pitchFamily="2" charset="-122"/>
                </a:rPr>
                <a:t>trade </a:t>
              </a:r>
              <a:r>
                <a:rPr lang="en-MY" sz="1400" b="1" spc="-30" dirty="0">
                  <a:solidFill>
                    <a:schemeClr val="tx1"/>
                  </a:solidFill>
                  <a:latin typeface="Arial" pitchFamily="34" charset="0"/>
                  <a:ea typeface="宋体" pitchFamily="2" charset="-122"/>
                </a:rPr>
                <a:t>tariffs impact continues</a:t>
              </a:r>
              <a:r>
                <a:rPr lang="en-MY" sz="1400" b="1" dirty="0">
                  <a:solidFill>
                    <a:schemeClr val="tx1"/>
                  </a:solidFill>
                  <a:latin typeface="Arial" pitchFamily="34" charset="0"/>
                  <a:ea typeface="宋体" pitchFamily="2" charset="-122"/>
                </a:rPr>
                <a:t> and weakening consumer sentiment</a:t>
              </a:r>
              <a:r>
                <a:rPr lang="en-MY" sz="1400" dirty="0">
                  <a:solidFill>
                    <a:schemeClr val="tx1"/>
                  </a:solidFill>
                  <a:latin typeface="Arial" pitchFamily="34" charset="0"/>
                  <a:ea typeface="宋体" pitchFamily="2" charset="-122"/>
                </a:rPr>
                <a:t> amid </a:t>
              </a:r>
              <a:r>
                <a:rPr lang="en-MY" sz="1400" b="1" dirty="0">
                  <a:solidFill>
                    <a:schemeClr val="tx1"/>
                  </a:solidFill>
                  <a:latin typeface="Arial" pitchFamily="34" charset="0"/>
                  <a:ea typeface="宋体" pitchFamily="2" charset="-122"/>
                </a:rPr>
                <a:t>lingering risks in the property sector</a:t>
              </a:r>
              <a:r>
                <a:rPr lang="en-MY" sz="1400" dirty="0">
                  <a:solidFill>
                    <a:schemeClr val="tx1"/>
                  </a:solidFill>
                  <a:latin typeface="Arial" pitchFamily="34" charset="0"/>
                  <a:ea typeface="宋体" pitchFamily="2" charset="-122"/>
                </a:rPr>
                <a:t>.</a:t>
              </a:r>
              <a:endParaRPr lang="en-MY" sz="1400" noProof="0" dirty="0">
                <a:solidFill>
                  <a:schemeClr val="tx1"/>
                </a:solidFill>
                <a:latin typeface="Arial" pitchFamily="34" charset="0"/>
                <a:ea typeface="宋体" pitchFamily="2" charset="-122"/>
              </a:endParaRPr>
            </a:p>
          </p:txBody>
        </p:sp>
      </p:grpSp>
      <p:grpSp>
        <p:nvGrpSpPr>
          <p:cNvPr id="45" name="Group 44">
            <a:extLst>
              <a:ext uri="{FF2B5EF4-FFF2-40B4-BE49-F238E27FC236}">
                <a16:creationId xmlns:a16="http://schemas.microsoft.com/office/drawing/2014/main" id="{CB81A6DB-4E84-01D7-8B9D-C0D0731A057A}"/>
              </a:ext>
            </a:extLst>
          </p:cNvPr>
          <p:cNvGrpSpPr/>
          <p:nvPr/>
        </p:nvGrpSpPr>
        <p:grpSpPr>
          <a:xfrm>
            <a:off x="7315200" y="1005840"/>
            <a:ext cx="2286000" cy="5212080"/>
            <a:chOff x="7315200" y="1005840"/>
            <a:chExt cx="2286000" cy="5212080"/>
          </a:xfrm>
        </p:grpSpPr>
        <p:sp>
          <p:nvSpPr>
            <p:cNvPr id="13" name="Rectangle 12">
              <a:extLst>
                <a:ext uri="{FF2B5EF4-FFF2-40B4-BE49-F238E27FC236}">
                  <a16:creationId xmlns:a16="http://schemas.microsoft.com/office/drawing/2014/main" id="{A442800E-EEDD-DF31-4D5E-C624CFC93293}"/>
                </a:ext>
              </a:extLst>
            </p:cNvPr>
            <p:cNvSpPr/>
            <p:nvPr/>
          </p:nvSpPr>
          <p:spPr>
            <a:xfrm>
              <a:off x="7315200" y="1005840"/>
              <a:ext cx="2286000" cy="5212080"/>
            </a:xfrm>
            <a:prstGeom prst="rect">
              <a:avLst/>
            </a:prstGeom>
            <a:solidFill>
              <a:srgbClr val="F6D4C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5" name="Rectangle 34">
              <a:extLst>
                <a:ext uri="{FF2B5EF4-FFF2-40B4-BE49-F238E27FC236}">
                  <a16:creationId xmlns:a16="http://schemas.microsoft.com/office/drawing/2014/main" id="{BD29F1F6-F652-49D4-0D39-5234ACE6B274}"/>
                </a:ext>
              </a:extLst>
            </p:cNvPr>
            <p:cNvSpPr/>
            <p:nvPr/>
          </p:nvSpPr>
          <p:spPr>
            <a:xfrm>
              <a:off x="740664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ctr" defTabSz="228600" hangingPunct="0"/>
              <a:r>
                <a:rPr lang="en-MY" sz="1400" b="1" noProof="0" dirty="0">
                  <a:solidFill>
                    <a:schemeClr val="tx1"/>
                  </a:solidFill>
                  <a:latin typeface="Arial" pitchFamily="34" charset="0"/>
                  <a:ea typeface="宋体" pitchFamily="2" charset="-122"/>
                </a:rPr>
                <a:t>THE FED’S ACTIONS</a:t>
              </a:r>
            </a:p>
            <a:p>
              <a:pPr algn="just" defTabSz="228600" hangingPunct="0"/>
              <a:endParaRPr lang="en-MY" sz="1400" b="1" noProof="0" dirty="0">
                <a:solidFill>
                  <a:schemeClr val="tx1"/>
                </a:solidFill>
                <a:latin typeface="Arial" pitchFamily="34" charset="0"/>
                <a:ea typeface="宋体" pitchFamily="2" charset="-122"/>
              </a:endParaRPr>
            </a:p>
            <a:p>
              <a:pPr algn="just" defTabSz="228600" hangingPunct="0"/>
              <a:r>
                <a:rPr lang="en-MY" sz="1400" dirty="0">
                  <a:solidFill>
                    <a:schemeClr val="tx1"/>
                  </a:solidFill>
                  <a:latin typeface="Arial" pitchFamily="34" charset="0"/>
                  <a:ea typeface="宋体" pitchFamily="2" charset="-122"/>
                </a:rPr>
                <a:t>We expect the Fed to </a:t>
              </a:r>
              <a:r>
                <a:rPr lang="en-MY" sz="1400" b="1" dirty="0">
                  <a:solidFill>
                    <a:schemeClr val="tx1"/>
                  </a:solidFill>
                  <a:latin typeface="Arial" pitchFamily="34" charset="0"/>
                  <a:ea typeface="宋体" pitchFamily="2" charset="-122"/>
                </a:rPr>
                <a:t>pivot toward rate cuts </a:t>
              </a:r>
              <a:r>
                <a:rPr lang="en-MY" sz="1400" dirty="0">
                  <a:solidFill>
                    <a:schemeClr val="tx1"/>
                  </a:solidFill>
                  <a:latin typeface="Arial" pitchFamily="34" charset="0"/>
                  <a:ea typeface="宋体" pitchFamily="2" charset="-122"/>
                </a:rPr>
                <a:t>in 2H 2025 and 2026 to support the economy though the expected higher inflation may slow down the rate cut.</a:t>
              </a:r>
              <a:endParaRPr lang="en-MY" sz="1400" noProof="0" dirty="0">
                <a:solidFill>
                  <a:schemeClr val="tx1"/>
                </a:solidFill>
                <a:latin typeface="Arial" pitchFamily="34" charset="0"/>
                <a:ea typeface="宋体" pitchFamily="2" charset="-122"/>
              </a:endParaRPr>
            </a:p>
          </p:txBody>
        </p:sp>
      </p:grpSp>
      <p:grpSp>
        <p:nvGrpSpPr>
          <p:cNvPr id="46" name="Group 45">
            <a:extLst>
              <a:ext uri="{FF2B5EF4-FFF2-40B4-BE49-F238E27FC236}">
                <a16:creationId xmlns:a16="http://schemas.microsoft.com/office/drawing/2014/main" id="{F8718B44-F879-32CA-79C0-874B478BC8E1}"/>
              </a:ext>
            </a:extLst>
          </p:cNvPr>
          <p:cNvGrpSpPr/>
          <p:nvPr/>
        </p:nvGrpSpPr>
        <p:grpSpPr>
          <a:xfrm>
            <a:off x="9692640" y="1005840"/>
            <a:ext cx="2286000" cy="5212080"/>
            <a:chOff x="9692640" y="1005840"/>
            <a:chExt cx="2286000" cy="5212080"/>
          </a:xfrm>
        </p:grpSpPr>
        <p:sp>
          <p:nvSpPr>
            <p:cNvPr id="31" name="Rectangle 30">
              <a:extLst>
                <a:ext uri="{FF2B5EF4-FFF2-40B4-BE49-F238E27FC236}">
                  <a16:creationId xmlns:a16="http://schemas.microsoft.com/office/drawing/2014/main" id="{2292100D-7907-222A-4AC8-EC0EFB86AFE6}"/>
                </a:ext>
              </a:extLst>
            </p:cNvPr>
            <p:cNvSpPr/>
            <p:nvPr/>
          </p:nvSpPr>
          <p:spPr>
            <a:xfrm>
              <a:off x="9692640" y="1005840"/>
              <a:ext cx="2286000" cy="5212080"/>
            </a:xfrm>
            <a:prstGeom prst="rect">
              <a:avLst/>
            </a:prstGeom>
            <a:solidFill>
              <a:srgbClr val="281E3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6" name="Rectangle 35">
              <a:extLst>
                <a:ext uri="{FF2B5EF4-FFF2-40B4-BE49-F238E27FC236}">
                  <a16:creationId xmlns:a16="http://schemas.microsoft.com/office/drawing/2014/main" id="{B64DFFB4-E0C0-1F47-4AD0-10B2E4EB4302}"/>
                </a:ext>
              </a:extLst>
            </p:cNvPr>
            <p:cNvSpPr/>
            <p:nvPr/>
          </p:nvSpPr>
          <p:spPr>
            <a:xfrm>
              <a:off x="978408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1188720" bIns="91440" rtlCol="0" anchor="t" anchorCtr="0"/>
            <a:lstStyle/>
            <a:p>
              <a:pPr algn="ctr" defTabSz="228600" hangingPunct="0"/>
              <a:r>
                <a:rPr lang="en-MY" sz="1400" b="1" noProof="0" dirty="0">
                  <a:solidFill>
                    <a:schemeClr val="tx1"/>
                  </a:solidFill>
                  <a:latin typeface="Arial" pitchFamily="34" charset="0"/>
                  <a:ea typeface="宋体" pitchFamily="2" charset="-122"/>
                </a:rPr>
                <a:t>DOWNSIDE RISKS</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The global outlook </a:t>
              </a:r>
              <a:r>
                <a:rPr lang="en-MY" sz="1400" spc="-60" noProof="0" dirty="0">
                  <a:solidFill>
                    <a:schemeClr val="tx1"/>
                  </a:solidFill>
                  <a:latin typeface="Arial" pitchFamily="34" charset="0"/>
                  <a:ea typeface="宋体" pitchFamily="2" charset="-122"/>
                </a:rPr>
                <a:t>subjects to downside risks</a:t>
              </a:r>
              <a:r>
                <a:rPr lang="en-MY" sz="1400" noProof="0" dirty="0">
                  <a:solidFill>
                    <a:schemeClr val="tx1"/>
                  </a:solidFill>
                  <a:latin typeface="Arial" pitchFamily="34" charset="0"/>
                  <a:ea typeface="宋体" pitchFamily="2" charset="-122"/>
                </a:rPr>
                <a:t>: </a:t>
              </a:r>
              <a:r>
                <a:rPr lang="en-US" sz="1400" b="1" noProof="0" dirty="0">
                  <a:solidFill>
                    <a:schemeClr val="tx1"/>
                  </a:solidFill>
                  <a:latin typeface="Arial" pitchFamily="34" charset="0"/>
                  <a:ea typeface="宋体" pitchFamily="2" charset="-122"/>
                </a:rPr>
                <a:t>Elevated uncertainty and trade barriers as well as geopolitical conflicts</a:t>
              </a:r>
              <a:r>
                <a:rPr lang="en-US" sz="1400" noProof="0" dirty="0">
                  <a:solidFill>
                    <a:schemeClr val="tx1"/>
                  </a:solidFill>
                  <a:latin typeface="Arial" pitchFamily="34" charset="0"/>
                  <a:ea typeface="宋体" pitchFamily="2" charset="-122"/>
                </a:rPr>
                <a:t>. Rising public debt and fiscal imbalances in the US </a:t>
              </a:r>
              <a:r>
                <a:rPr lang="en-US" sz="1400" spc="-20" noProof="0" dirty="0">
                  <a:solidFill>
                    <a:schemeClr val="tx1"/>
                  </a:solidFill>
                  <a:latin typeface="Arial" pitchFamily="34" charset="0"/>
                  <a:ea typeface="宋体" pitchFamily="2" charset="-122"/>
                </a:rPr>
                <a:t>may</a:t>
              </a:r>
              <a:r>
                <a:rPr lang="en-US" sz="1400" noProof="0" dirty="0">
                  <a:solidFill>
                    <a:schemeClr val="tx1"/>
                  </a:solidFill>
                  <a:latin typeface="Arial" pitchFamily="34" charset="0"/>
                  <a:ea typeface="宋体" pitchFamily="2" charset="-122"/>
                </a:rPr>
                <a:t> limit policy flexibility and increase sovereign </a:t>
              </a:r>
              <a:r>
                <a:rPr lang="en-US" sz="1400" spc="-20" noProof="0" dirty="0">
                  <a:solidFill>
                    <a:schemeClr val="tx1"/>
                  </a:solidFill>
                  <a:latin typeface="Arial" pitchFamily="34" charset="0"/>
                  <a:ea typeface="宋体" pitchFamily="2" charset="-122"/>
                </a:rPr>
                <a:t>risk premiums</a:t>
              </a:r>
              <a:r>
                <a:rPr lang="en-US" sz="1400" noProof="0" dirty="0">
                  <a:solidFill>
                    <a:schemeClr val="tx1"/>
                  </a:solidFill>
                  <a:latin typeface="Arial" pitchFamily="34" charset="0"/>
                  <a:ea typeface="宋体" pitchFamily="2" charset="-122"/>
                </a:rPr>
                <a:t>. Renewed inflationary pressures could derail plans for monetary easing</a:t>
              </a:r>
              <a:r>
                <a:rPr lang="en-MY" sz="1400" noProof="0" dirty="0">
                  <a:solidFill>
                    <a:schemeClr val="tx1"/>
                  </a:solidFill>
                  <a:latin typeface="Arial" pitchFamily="34" charset="0"/>
                  <a:ea typeface="宋体" pitchFamily="2" charset="-122"/>
                </a:rPr>
                <a:t>.</a:t>
              </a:r>
            </a:p>
            <a:p>
              <a:pPr algn="just" defTabSz="228600" hangingPunct="0"/>
              <a:endParaRPr lang="en-MY" sz="1400" noProof="0" dirty="0">
                <a:solidFill>
                  <a:schemeClr val="tx1"/>
                </a:solidFill>
                <a:latin typeface="Arial" pitchFamily="34" charset="0"/>
                <a:ea typeface="宋体" pitchFamily="2" charset="-122"/>
              </a:endParaRPr>
            </a:p>
          </p:txBody>
        </p:sp>
      </p:grpSp>
      <p:pic>
        <p:nvPicPr>
          <p:cNvPr id="3" name="Picture 2" descr="Circular Economy ">
            <a:extLst>
              <a:ext uri="{FF2B5EF4-FFF2-40B4-BE49-F238E27FC236}">
                <a16:creationId xmlns:a16="http://schemas.microsoft.com/office/drawing/2014/main" id="{D8DFEA41-21FB-BDBE-E063-C37A7D4CC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 ">
            <a:extLst>
              <a:ext uri="{FF2B5EF4-FFF2-40B4-BE49-F238E27FC236}">
                <a16:creationId xmlns:a16="http://schemas.microsoft.com/office/drawing/2014/main" id="{8D3DB488-3D49-761F-90EF-F65266980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at wall of china ">
            <a:extLst>
              <a:ext uri="{FF2B5EF4-FFF2-40B4-BE49-F238E27FC236}">
                <a16:creationId xmlns:a16="http://schemas.microsoft.com/office/drawing/2014/main" id="{18BF2EE0-26EE-BE98-A355-0A5658869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84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ank of america ">
            <a:extLst>
              <a:ext uri="{FF2B5EF4-FFF2-40B4-BE49-F238E27FC236}">
                <a16:creationId xmlns:a16="http://schemas.microsoft.com/office/drawing/2014/main" id="{401994F7-8A95-B867-948D-4C08B6C9D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528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sk ">
            <a:extLst>
              <a:ext uri="{FF2B5EF4-FFF2-40B4-BE49-F238E27FC236}">
                <a16:creationId xmlns:a16="http://schemas.microsoft.com/office/drawing/2014/main" id="{DB357CB4-1681-981B-7534-958B16CA4A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0152"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2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MY" noProof="0" dirty="0"/>
              <a:t>Malaysia can buffer against external shocks</a:t>
            </a:r>
          </a:p>
        </p:txBody>
      </p:sp>
      <p:sp>
        <p:nvSpPr>
          <p:cNvPr id="2" name="Slide Number Placeholder 1"/>
          <p:cNvSpPr>
            <a:spLocks noGrp="1"/>
          </p:cNvSpPr>
          <p:nvPr>
            <p:ph type="sldNum" sz="quarter" idx="4294967295"/>
          </p:nvPr>
        </p:nvSpPr>
        <p:spPr>
          <a:xfrm>
            <a:off x="11825288" y="6446838"/>
            <a:ext cx="366712" cy="365125"/>
          </a:xfrm>
          <a:prstGeom prst="rect">
            <a:avLst/>
          </a:prstGeom>
        </p:spPr>
        <p:txBody>
          <a:bodyPr vert="horz" wrap="none" lIns="91440" tIns="45720" rIns="91440" bIns="45720" rtlCol="0" anchor="ctr"/>
          <a:lstStyle>
            <a:defPPr>
              <a:defRPr lang="en-US"/>
            </a:defPPr>
            <a:lvl1pPr marL="0" algn="ctr" defTabSz="925899" rtl="0" eaLnBrk="1" latinLnBrk="0" hangingPunct="1">
              <a:defRPr sz="1200" kern="1200" baseline="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defRPr>
            </a:lvl1pPr>
            <a:lvl2pPr marL="462949" algn="l" defTabSz="925899" rtl="0" eaLnBrk="1" latinLnBrk="0" hangingPunct="1">
              <a:defRPr sz="1785" kern="1200">
                <a:solidFill>
                  <a:schemeClr val="tx1"/>
                </a:solidFill>
                <a:latin typeface="+mn-lt"/>
                <a:ea typeface="+mn-ea"/>
                <a:cs typeface="+mn-cs"/>
              </a:defRPr>
            </a:lvl2pPr>
            <a:lvl3pPr marL="925899" algn="l" defTabSz="925899" rtl="0" eaLnBrk="1" latinLnBrk="0" hangingPunct="1">
              <a:defRPr sz="1785" kern="1200">
                <a:solidFill>
                  <a:schemeClr val="tx1"/>
                </a:solidFill>
                <a:latin typeface="+mn-lt"/>
                <a:ea typeface="+mn-ea"/>
                <a:cs typeface="+mn-cs"/>
              </a:defRPr>
            </a:lvl3pPr>
            <a:lvl4pPr marL="1388847" algn="l" defTabSz="925899" rtl="0" eaLnBrk="1" latinLnBrk="0" hangingPunct="1">
              <a:defRPr sz="1785" kern="1200">
                <a:solidFill>
                  <a:schemeClr val="tx1"/>
                </a:solidFill>
                <a:latin typeface="+mn-lt"/>
                <a:ea typeface="+mn-ea"/>
                <a:cs typeface="+mn-cs"/>
              </a:defRPr>
            </a:lvl4pPr>
            <a:lvl5pPr marL="1851796" algn="l" defTabSz="925899" rtl="0" eaLnBrk="1" latinLnBrk="0" hangingPunct="1">
              <a:defRPr sz="1785" kern="1200">
                <a:solidFill>
                  <a:schemeClr val="tx1"/>
                </a:solidFill>
                <a:latin typeface="+mn-lt"/>
                <a:ea typeface="+mn-ea"/>
                <a:cs typeface="+mn-cs"/>
              </a:defRPr>
            </a:lvl5pPr>
            <a:lvl6pPr marL="2314745" algn="l" defTabSz="925899" rtl="0" eaLnBrk="1" latinLnBrk="0" hangingPunct="1">
              <a:defRPr sz="1785" kern="1200">
                <a:solidFill>
                  <a:schemeClr val="tx1"/>
                </a:solidFill>
                <a:latin typeface="+mn-lt"/>
                <a:ea typeface="+mn-ea"/>
                <a:cs typeface="+mn-cs"/>
              </a:defRPr>
            </a:lvl6pPr>
            <a:lvl7pPr marL="2777695" algn="l" defTabSz="925899" rtl="0" eaLnBrk="1" latinLnBrk="0" hangingPunct="1">
              <a:defRPr sz="1785" kern="1200">
                <a:solidFill>
                  <a:schemeClr val="tx1"/>
                </a:solidFill>
                <a:latin typeface="+mn-lt"/>
                <a:ea typeface="+mn-ea"/>
                <a:cs typeface="+mn-cs"/>
              </a:defRPr>
            </a:lvl7pPr>
            <a:lvl8pPr marL="3240643" algn="l" defTabSz="925899" rtl="0" eaLnBrk="1" latinLnBrk="0" hangingPunct="1">
              <a:defRPr sz="1785" kern="1200">
                <a:solidFill>
                  <a:schemeClr val="tx1"/>
                </a:solidFill>
                <a:latin typeface="+mn-lt"/>
                <a:ea typeface="+mn-ea"/>
                <a:cs typeface="+mn-cs"/>
              </a:defRPr>
            </a:lvl8pPr>
            <a:lvl9pPr marL="3703592" algn="l" defTabSz="925899" rtl="0" eaLnBrk="1" latinLnBrk="0" hangingPunct="1">
              <a:defRPr sz="1785" kern="1200">
                <a:solidFill>
                  <a:schemeClr val="tx1"/>
                </a:solidFill>
                <a:latin typeface="+mn-lt"/>
                <a:ea typeface="+mn-ea"/>
                <a:cs typeface="+mn-cs"/>
              </a:defRPr>
            </a:lvl9pPr>
          </a:lstStyle>
          <a:p>
            <a:fld id="{C164B996-3958-44DA-9418-35C2913316DE}" type="slidenum">
              <a:rPr lang="en-MY" noProof="0" smtClean="0"/>
              <a:pPr/>
              <a:t>6</a:t>
            </a:fld>
            <a:endParaRPr lang="en-MY" noProof="0" dirty="0"/>
          </a:p>
        </p:txBody>
      </p:sp>
      <p:grpSp>
        <p:nvGrpSpPr>
          <p:cNvPr id="42" name="Group 41">
            <a:extLst>
              <a:ext uri="{FF2B5EF4-FFF2-40B4-BE49-F238E27FC236}">
                <a16:creationId xmlns:a16="http://schemas.microsoft.com/office/drawing/2014/main" id="{5E48EB53-6A59-F4B2-B39E-7EF58BB64143}"/>
              </a:ext>
            </a:extLst>
          </p:cNvPr>
          <p:cNvGrpSpPr/>
          <p:nvPr/>
        </p:nvGrpSpPr>
        <p:grpSpPr>
          <a:xfrm>
            <a:off x="182880" y="1005840"/>
            <a:ext cx="2286000" cy="5212080"/>
            <a:chOff x="182880" y="1005840"/>
            <a:chExt cx="2286000" cy="5212080"/>
          </a:xfrm>
        </p:grpSpPr>
        <p:sp>
          <p:nvSpPr>
            <p:cNvPr id="18" name="Rectangle 17">
              <a:extLst>
                <a:ext uri="{FF2B5EF4-FFF2-40B4-BE49-F238E27FC236}">
                  <a16:creationId xmlns:a16="http://schemas.microsoft.com/office/drawing/2014/main" id="{88FE877F-707B-7DC9-1E28-1BAFB3F177C9}"/>
                </a:ext>
              </a:extLst>
            </p:cNvPr>
            <p:cNvSpPr/>
            <p:nvPr/>
          </p:nvSpPr>
          <p:spPr>
            <a:xfrm>
              <a:off x="182880" y="1005840"/>
              <a:ext cx="2286000" cy="5212080"/>
            </a:xfrm>
            <a:prstGeom prst="rect">
              <a:avLst/>
            </a:prstGeom>
            <a:solidFill>
              <a:srgbClr val="281E3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2" name="Rectangle 31">
              <a:extLst>
                <a:ext uri="{FF2B5EF4-FFF2-40B4-BE49-F238E27FC236}">
                  <a16:creationId xmlns:a16="http://schemas.microsoft.com/office/drawing/2014/main" id="{3FC5BD9E-D191-CBD9-E8DF-60CB82CCC480}"/>
                </a:ext>
              </a:extLst>
            </p:cNvPr>
            <p:cNvSpPr/>
            <p:nvPr/>
          </p:nvSpPr>
          <p:spPr>
            <a:xfrm>
              <a:off x="27432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rIns="91440" bIns="91440" rtlCol="0" anchor="t" anchorCtr="0"/>
            <a:lstStyle/>
            <a:p>
              <a:pPr algn="just" defTabSz="228600" hangingPunct="0"/>
              <a:r>
                <a:rPr lang="en-MY" sz="1400" b="1" noProof="0" dirty="0">
                  <a:solidFill>
                    <a:schemeClr val="tx1"/>
                  </a:solidFill>
                  <a:latin typeface="Arial" pitchFamily="34" charset="0"/>
                  <a:ea typeface="宋体" pitchFamily="2" charset="-122"/>
                </a:rPr>
                <a:t>Malaysia is in a position of strength to face headwinds. </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b="1" noProof="0" dirty="0">
                  <a:solidFill>
                    <a:schemeClr val="tx1"/>
                  </a:solidFill>
                  <a:latin typeface="Arial" pitchFamily="34" charset="0"/>
                  <a:ea typeface="宋体" pitchFamily="2" charset="-122"/>
                </a:rPr>
                <a:t>Still-sound economic and financial fundamentals </a:t>
              </a:r>
              <a:r>
                <a:rPr lang="en-MY" sz="1400" noProof="0" dirty="0">
                  <a:solidFill>
                    <a:schemeClr val="tx1"/>
                  </a:solidFill>
                  <a:latin typeface="Arial" pitchFamily="34" charset="0"/>
                  <a:ea typeface="宋体" pitchFamily="2" charset="-122"/>
                </a:rPr>
                <a:t>supported by facilitative policies and accommodative monetary policy.</a:t>
              </a:r>
            </a:p>
            <a:p>
              <a:pPr algn="just" defTabSz="228600" hangingPunct="0"/>
              <a:endParaRPr lang="en-MY" sz="1400" noProof="0" dirty="0">
                <a:solidFill>
                  <a:schemeClr val="tx1"/>
                </a:solidFill>
                <a:latin typeface="Arial" pitchFamily="34" charset="0"/>
                <a:ea typeface="宋体" pitchFamily="2" charset="-122"/>
              </a:endParaRPr>
            </a:p>
          </p:txBody>
        </p:sp>
      </p:grpSp>
      <p:grpSp>
        <p:nvGrpSpPr>
          <p:cNvPr id="43" name="Group 42">
            <a:extLst>
              <a:ext uri="{FF2B5EF4-FFF2-40B4-BE49-F238E27FC236}">
                <a16:creationId xmlns:a16="http://schemas.microsoft.com/office/drawing/2014/main" id="{6A760793-6760-30FA-8A3B-BAC850327363}"/>
              </a:ext>
            </a:extLst>
          </p:cNvPr>
          <p:cNvGrpSpPr/>
          <p:nvPr/>
        </p:nvGrpSpPr>
        <p:grpSpPr>
          <a:xfrm>
            <a:off x="2560320" y="1005942"/>
            <a:ext cx="2286000" cy="5212080"/>
            <a:chOff x="2560320" y="1005942"/>
            <a:chExt cx="2286000" cy="5212080"/>
          </a:xfrm>
        </p:grpSpPr>
        <p:sp>
          <p:nvSpPr>
            <p:cNvPr id="23" name="Rectangle 22">
              <a:extLst>
                <a:ext uri="{FF2B5EF4-FFF2-40B4-BE49-F238E27FC236}">
                  <a16:creationId xmlns:a16="http://schemas.microsoft.com/office/drawing/2014/main" id="{04C8F8C7-29BA-118F-11B5-7741BA62B9DD}"/>
                </a:ext>
              </a:extLst>
            </p:cNvPr>
            <p:cNvSpPr/>
            <p:nvPr/>
          </p:nvSpPr>
          <p:spPr>
            <a:xfrm>
              <a:off x="2560320" y="1005942"/>
              <a:ext cx="2286000" cy="5212080"/>
            </a:xfrm>
            <a:prstGeom prst="rect">
              <a:avLst/>
            </a:prstGeom>
            <a:solidFill>
              <a:srgbClr val="947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3" name="Rectangle 32">
              <a:extLst>
                <a:ext uri="{FF2B5EF4-FFF2-40B4-BE49-F238E27FC236}">
                  <a16:creationId xmlns:a16="http://schemas.microsoft.com/office/drawing/2014/main" id="{C9902E5F-34B3-0794-3A19-01D26AE2E074}"/>
                </a:ext>
              </a:extLst>
            </p:cNvPr>
            <p:cNvSpPr/>
            <p:nvPr/>
          </p:nvSpPr>
          <p:spPr>
            <a:xfrm>
              <a:off x="265176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just" defTabSz="228600" hangingPunct="0"/>
              <a:r>
                <a:rPr lang="en-MY" sz="1400" b="1" noProof="0" dirty="0">
                  <a:solidFill>
                    <a:schemeClr val="tx1"/>
                  </a:solidFill>
                  <a:latin typeface="Arial" pitchFamily="34" charset="0"/>
                  <a:ea typeface="宋体" pitchFamily="2" charset="-122"/>
                </a:rPr>
                <a:t>A well-diversified  economic sectors, markets and products and sources of foreign direct investments. </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Reduce </a:t>
              </a:r>
              <a:r>
                <a:rPr lang="en-MY" sz="1400" b="1" noProof="0" dirty="0">
                  <a:solidFill>
                    <a:schemeClr val="tx1"/>
                  </a:solidFill>
                  <a:latin typeface="Arial" pitchFamily="34" charset="0"/>
                  <a:ea typeface="宋体" pitchFamily="2" charset="-122"/>
                </a:rPr>
                <a:t>vulnerability and risks</a:t>
              </a:r>
              <a:r>
                <a:rPr lang="en-MY" sz="1400" noProof="0" dirty="0">
                  <a:solidFill>
                    <a:schemeClr val="tx1"/>
                  </a:solidFill>
                  <a:latin typeface="Arial" pitchFamily="34" charset="0"/>
                  <a:ea typeface="宋体" pitchFamily="2" charset="-122"/>
                </a:rPr>
                <a:t> inflicted by a particular sector and industry as well as a country.</a:t>
              </a:r>
            </a:p>
          </p:txBody>
        </p:sp>
      </p:grpSp>
      <p:grpSp>
        <p:nvGrpSpPr>
          <p:cNvPr id="44" name="Group 43">
            <a:extLst>
              <a:ext uri="{FF2B5EF4-FFF2-40B4-BE49-F238E27FC236}">
                <a16:creationId xmlns:a16="http://schemas.microsoft.com/office/drawing/2014/main" id="{4C522D41-D57E-0444-FFF0-E9DE9EE1A9E2}"/>
              </a:ext>
            </a:extLst>
          </p:cNvPr>
          <p:cNvGrpSpPr/>
          <p:nvPr/>
        </p:nvGrpSpPr>
        <p:grpSpPr>
          <a:xfrm>
            <a:off x="4937760" y="1005840"/>
            <a:ext cx="2286000" cy="5212080"/>
            <a:chOff x="4937760" y="1005840"/>
            <a:chExt cx="2286000" cy="5212080"/>
          </a:xfrm>
        </p:grpSpPr>
        <p:sp>
          <p:nvSpPr>
            <p:cNvPr id="29" name="Rectangle 28">
              <a:extLst>
                <a:ext uri="{FF2B5EF4-FFF2-40B4-BE49-F238E27FC236}">
                  <a16:creationId xmlns:a16="http://schemas.microsoft.com/office/drawing/2014/main" id="{65DA0DF4-8152-F6E4-08D9-A87F539EAE90}"/>
                </a:ext>
              </a:extLst>
            </p:cNvPr>
            <p:cNvSpPr/>
            <p:nvPr/>
          </p:nvSpPr>
          <p:spPr>
            <a:xfrm>
              <a:off x="4937760" y="1005840"/>
              <a:ext cx="2286000" cy="5212080"/>
            </a:xfrm>
            <a:prstGeom prst="rect">
              <a:avLst/>
            </a:prstGeom>
            <a:solidFill>
              <a:srgbClr val="D3B8C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4" name="Rectangle 33">
              <a:extLst>
                <a:ext uri="{FF2B5EF4-FFF2-40B4-BE49-F238E27FC236}">
                  <a16:creationId xmlns:a16="http://schemas.microsoft.com/office/drawing/2014/main" id="{30B37C60-3E3F-5520-4063-FEC84057741E}"/>
                </a:ext>
              </a:extLst>
            </p:cNvPr>
            <p:cNvSpPr/>
            <p:nvPr/>
          </p:nvSpPr>
          <p:spPr>
            <a:xfrm>
              <a:off x="502920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just" defTabSz="228600" hangingPunct="0"/>
              <a:r>
                <a:rPr lang="en-MY" sz="1400" b="1" noProof="0" dirty="0">
                  <a:solidFill>
                    <a:schemeClr val="tx1"/>
                  </a:solidFill>
                  <a:latin typeface="Arial" pitchFamily="34" charset="0"/>
                  <a:ea typeface="宋体" pitchFamily="2" charset="-122"/>
                </a:rPr>
                <a:t>Gradual fiscal consolidation path continues to build fiscal buffers.</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b="1" dirty="0">
                  <a:solidFill>
                    <a:schemeClr val="tx1"/>
                  </a:solidFill>
                  <a:latin typeface="Arial" pitchFamily="34" charset="0"/>
                  <a:ea typeface="宋体" pitchFamily="2" charset="-122"/>
                </a:rPr>
                <a:t>Prudent and target fiscal policy </a:t>
              </a:r>
              <a:r>
                <a:rPr lang="en-MY" sz="1400" noProof="0" dirty="0">
                  <a:solidFill>
                    <a:schemeClr val="tx1"/>
                  </a:solidFill>
                  <a:latin typeface="Arial" pitchFamily="34" charset="0"/>
                  <a:ea typeface="宋体" pitchFamily="2" charset="-122"/>
                </a:rPr>
                <a:t>to strengthen domestic </a:t>
              </a:r>
              <a:r>
                <a:rPr lang="en-MY" sz="1400" dirty="0">
                  <a:solidFill>
                    <a:schemeClr val="tx1"/>
                  </a:solidFill>
                  <a:latin typeface="Arial" pitchFamily="34" charset="0"/>
                  <a:ea typeface="宋体" pitchFamily="2" charset="-122"/>
                </a:rPr>
                <a:t>resilience, </a:t>
              </a:r>
              <a:r>
                <a:rPr lang="en-MY" sz="1400" noProof="0" dirty="0">
                  <a:solidFill>
                    <a:schemeClr val="tx1"/>
                  </a:solidFill>
                  <a:latin typeface="Arial" pitchFamily="34" charset="0"/>
                  <a:ea typeface="宋体" pitchFamily="2" charset="-122"/>
                </a:rPr>
                <a:t>protect the vulnerable group.</a:t>
              </a:r>
            </a:p>
          </p:txBody>
        </p:sp>
      </p:grpSp>
      <p:grpSp>
        <p:nvGrpSpPr>
          <p:cNvPr id="45" name="Group 44">
            <a:extLst>
              <a:ext uri="{FF2B5EF4-FFF2-40B4-BE49-F238E27FC236}">
                <a16:creationId xmlns:a16="http://schemas.microsoft.com/office/drawing/2014/main" id="{CB81A6DB-4E84-01D7-8B9D-C0D0731A057A}"/>
              </a:ext>
            </a:extLst>
          </p:cNvPr>
          <p:cNvGrpSpPr/>
          <p:nvPr/>
        </p:nvGrpSpPr>
        <p:grpSpPr>
          <a:xfrm>
            <a:off x="7315200" y="1005840"/>
            <a:ext cx="2286000" cy="5212080"/>
            <a:chOff x="7315200" y="1005840"/>
            <a:chExt cx="2286000" cy="5212080"/>
          </a:xfrm>
        </p:grpSpPr>
        <p:sp>
          <p:nvSpPr>
            <p:cNvPr id="13" name="Rectangle 12">
              <a:extLst>
                <a:ext uri="{FF2B5EF4-FFF2-40B4-BE49-F238E27FC236}">
                  <a16:creationId xmlns:a16="http://schemas.microsoft.com/office/drawing/2014/main" id="{A442800E-EEDD-DF31-4D5E-C624CFC93293}"/>
                </a:ext>
              </a:extLst>
            </p:cNvPr>
            <p:cNvSpPr/>
            <p:nvPr/>
          </p:nvSpPr>
          <p:spPr>
            <a:xfrm>
              <a:off x="7315200" y="1005840"/>
              <a:ext cx="2286000" cy="5212080"/>
            </a:xfrm>
            <a:prstGeom prst="rect">
              <a:avLst/>
            </a:prstGeom>
            <a:solidFill>
              <a:srgbClr val="F6D4C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5" name="Rectangle 34">
              <a:extLst>
                <a:ext uri="{FF2B5EF4-FFF2-40B4-BE49-F238E27FC236}">
                  <a16:creationId xmlns:a16="http://schemas.microsoft.com/office/drawing/2014/main" id="{BD29F1F6-F652-49D4-0D39-5234ACE6B274}"/>
                </a:ext>
              </a:extLst>
            </p:cNvPr>
            <p:cNvSpPr/>
            <p:nvPr/>
          </p:nvSpPr>
          <p:spPr>
            <a:xfrm>
              <a:off x="7406640"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1188720" bIns="91440" rtlCol="0" anchor="t" anchorCtr="0"/>
            <a:lstStyle/>
            <a:p>
              <a:pPr algn="just" defTabSz="228600" hangingPunct="0"/>
              <a:r>
                <a:rPr lang="en-MY" sz="1400" b="1" noProof="0" dirty="0">
                  <a:solidFill>
                    <a:schemeClr val="tx1"/>
                  </a:solidFill>
                  <a:latin typeface="Arial" pitchFamily="34" charset="0"/>
                  <a:ea typeface="宋体" pitchFamily="2" charset="-122"/>
                </a:rPr>
                <a:t>The financial sector is well-capitalised.</a:t>
              </a:r>
            </a:p>
            <a:p>
              <a:pPr algn="just" defTabSz="228600" hangingPunct="0"/>
              <a:endParaRPr lang="en-MY" sz="1400" b="1"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As at end-2024, </a:t>
              </a:r>
              <a:r>
                <a:rPr lang="en-MY" sz="1400" b="1" noProof="0" dirty="0">
                  <a:solidFill>
                    <a:schemeClr val="tx1"/>
                  </a:solidFill>
                  <a:latin typeface="Arial" pitchFamily="34" charset="0"/>
                  <a:ea typeface="宋体" pitchFamily="2" charset="-122"/>
                </a:rPr>
                <a:t>banks’ liquidity buffers </a:t>
              </a:r>
              <a:r>
                <a:rPr lang="en-MY" sz="1400" noProof="0" dirty="0">
                  <a:solidFill>
                    <a:schemeClr val="tx1"/>
                  </a:solidFill>
                  <a:latin typeface="Arial" pitchFamily="34" charset="0"/>
                  <a:ea typeface="宋体" pitchFamily="2" charset="-122"/>
                </a:rPr>
                <a:t>exceeded regulatory levels with strong loan quality (aggregate non-performing loans </a:t>
              </a:r>
              <a:r>
                <a:rPr lang="en-MY" sz="1400" spc="-10" noProof="0" dirty="0">
                  <a:solidFill>
                    <a:schemeClr val="tx1"/>
                  </a:solidFill>
                  <a:latin typeface="Arial" pitchFamily="34" charset="0"/>
                  <a:ea typeface="宋体" pitchFamily="2" charset="-122"/>
                </a:rPr>
                <a:t>(NPLs)</a:t>
              </a:r>
              <a:r>
                <a:rPr lang="en-MY" sz="1400" noProof="0" dirty="0">
                  <a:solidFill>
                    <a:schemeClr val="tx1"/>
                  </a:solidFill>
                  <a:latin typeface="Arial" pitchFamily="34" charset="0"/>
                  <a:ea typeface="宋体" pitchFamily="2" charset="-122"/>
                </a:rPr>
                <a:t>) </a:t>
              </a:r>
              <a:r>
                <a:rPr lang="en-MY" sz="1400" spc="-10" noProof="0" dirty="0">
                  <a:solidFill>
                    <a:schemeClr val="tx1"/>
                  </a:solidFill>
                  <a:latin typeface="Arial" pitchFamily="34" charset="0"/>
                  <a:ea typeface="宋体" pitchFamily="2" charset="-122"/>
                </a:rPr>
                <a:t>at 1.4% of gross</a:t>
              </a:r>
              <a:r>
                <a:rPr lang="en-MY" sz="1400" noProof="0" dirty="0">
                  <a:solidFill>
                    <a:schemeClr val="tx1"/>
                  </a:solidFill>
                  <a:latin typeface="Arial" pitchFamily="34" charset="0"/>
                  <a:ea typeface="宋体" pitchFamily="2" charset="-122"/>
                </a:rPr>
                <a:t> loans) and sizeable provisions (91.4% of total impaired loans). </a:t>
              </a:r>
              <a:r>
                <a:rPr lang="en-MY" sz="1400" b="1" noProof="0" dirty="0">
                  <a:solidFill>
                    <a:schemeClr val="tx1"/>
                  </a:solidFill>
                  <a:latin typeface="Arial" pitchFamily="34" charset="0"/>
                  <a:ea typeface="宋体" pitchFamily="2" charset="-122"/>
                </a:rPr>
                <a:t>Liquidity coverage </a:t>
              </a:r>
              <a:r>
                <a:rPr lang="en-MY" sz="1400" b="1" spc="-20" noProof="0" dirty="0">
                  <a:solidFill>
                    <a:schemeClr val="tx1"/>
                  </a:solidFill>
                  <a:latin typeface="Arial" pitchFamily="34" charset="0"/>
                  <a:ea typeface="宋体" pitchFamily="2" charset="-122"/>
                </a:rPr>
                <a:t>ratio </a:t>
              </a:r>
              <a:r>
                <a:rPr lang="en-MY" sz="1400" spc="-20" noProof="0" dirty="0">
                  <a:solidFill>
                    <a:schemeClr val="tx1"/>
                  </a:solidFill>
                  <a:latin typeface="Arial" pitchFamily="34" charset="0"/>
                  <a:ea typeface="宋体" pitchFamily="2" charset="-122"/>
                </a:rPr>
                <a:t>(LCR) is well-above</a:t>
              </a:r>
              <a:r>
                <a:rPr lang="en-MY" sz="1400" noProof="0" dirty="0">
                  <a:solidFill>
                    <a:schemeClr val="tx1"/>
                  </a:solidFill>
                  <a:latin typeface="Arial" pitchFamily="34" charset="0"/>
                  <a:ea typeface="宋体" pitchFamily="2" charset="-122"/>
                </a:rPr>
                <a:t> </a:t>
              </a:r>
              <a:r>
                <a:rPr lang="en-MY" sz="1400" spc="-10" noProof="0" dirty="0">
                  <a:solidFill>
                    <a:schemeClr val="tx1"/>
                  </a:solidFill>
                  <a:latin typeface="Arial" pitchFamily="34" charset="0"/>
                  <a:ea typeface="宋体" pitchFamily="2" charset="-122"/>
                </a:rPr>
                <a:t>the required level (100%</a:t>
              </a:r>
              <a:r>
                <a:rPr lang="en-MY" sz="1400" noProof="0" dirty="0">
                  <a:solidFill>
                    <a:schemeClr val="tx1"/>
                  </a:solidFill>
                  <a:latin typeface="Arial" pitchFamily="34" charset="0"/>
                  <a:ea typeface="宋体" pitchFamily="2" charset="-122"/>
                </a:rPr>
                <a:t> starting 2019) at 160%.</a:t>
              </a:r>
            </a:p>
            <a:p>
              <a:pPr algn="just" defTabSz="228600" hangingPunct="0"/>
              <a:endParaRPr lang="en-MY" sz="1400" noProof="0" dirty="0">
                <a:solidFill>
                  <a:schemeClr val="tx1"/>
                </a:solidFill>
                <a:latin typeface="Arial" pitchFamily="34" charset="0"/>
                <a:ea typeface="宋体" pitchFamily="2" charset="-122"/>
              </a:endParaRPr>
            </a:p>
          </p:txBody>
        </p:sp>
      </p:grpSp>
      <p:grpSp>
        <p:nvGrpSpPr>
          <p:cNvPr id="46" name="Group 45">
            <a:extLst>
              <a:ext uri="{FF2B5EF4-FFF2-40B4-BE49-F238E27FC236}">
                <a16:creationId xmlns:a16="http://schemas.microsoft.com/office/drawing/2014/main" id="{F8718B44-F879-32CA-79C0-874B478BC8E1}"/>
              </a:ext>
            </a:extLst>
          </p:cNvPr>
          <p:cNvGrpSpPr/>
          <p:nvPr/>
        </p:nvGrpSpPr>
        <p:grpSpPr>
          <a:xfrm>
            <a:off x="9720072" y="1005840"/>
            <a:ext cx="2286000" cy="5212080"/>
            <a:chOff x="9720072" y="1005840"/>
            <a:chExt cx="2286000" cy="5212080"/>
          </a:xfrm>
        </p:grpSpPr>
        <p:sp>
          <p:nvSpPr>
            <p:cNvPr id="31" name="Rectangle 30">
              <a:extLst>
                <a:ext uri="{FF2B5EF4-FFF2-40B4-BE49-F238E27FC236}">
                  <a16:creationId xmlns:a16="http://schemas.microsoft.com/office/drawing/2014/main" id="{2292100D-7907-222A-4AC8-EC0EFB86AFE6}"/>
                </a:ext>
              </a:extLst>
            </p:cNvPr>
            <p:cNvSpPr/>
            <p:nvPr/>
          </p:nvSpPr>
          <p:spPr>
            <a:xfrm>
              <a:off x="9720072" y="1005840"/>
              <a:ext cx="2286000" cy="5212080"/>
            </a:xfrm>
            <a:prstGeom prst="rect">
              <a:avLst/>
            </a:prstGeom>
            <a:solidFill>
              <a:srgbClr val="281E3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6" name="Rectangle 35">
              <a:extLst>
                <a:ext uri="{FF2B5EF4-FFF2-40B4-BE49-F238E27FC236}">
                  <a16:creationId xmlns:a16="http://schemas.microsoft.com/office/drawing/2014/main" id="{B64DFFB4-E0C0-1F47-4AD0-10B2E4EB4302}"/>
                </a:ext>
              </a:extLst>
            </p:cNvPr>
            <p:cNvSpPr/>
            <p:nvPr/>
          </p:nvSpPr>
          <p:spPr>
            <a:xfrm>
              <a:off x="9811512" y="1097280"/>
              <a:ext cx="2103120" cy="5029200"/>
            </a:xfrm>
            <a:prstGeom prst="rect">
              <a:avLst/>
            </a:prstGeom>
            <a:solidFill>
              <a:srgbClr val="FFF3EB"/>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1188720" bIns="91440" rtlCol="0" anchor="t" anchorCtr="0"/>
            <a:lstStyle/>
            <a:p>
              <a:pPr algn="just" defTabSz="228600" hangingPunct="0"/>
              <a:r>
                <a:rPr lang="en-MY" sz="1400" b="1" noProof="0" dirty="0">
                  <a:solidFill>
                    <a:schemeClr val="tx1"/>
                  </a:solidFill>
                  <a:latin typeface="Arial" pitchFamily="34" charset="0"/>
                  <a:ea typeface="宋体" pitchFamily="2" charset="-122"/>
                </a:rPr>
                <a:t>Flexible exchange rate is essential </a:t>
              </a:r>
              <a:r>
                <a:rPr lang="en-MY" sz="1400" noProof="0" dirty="0">
                  <a:solidFill>
                    <a:schemeClr val="tx1"/>
                  </a:solidFill>
                  <a:latin typeface="Arial" pitchFamily="34" charset="0"/>
                  <a:ea typeface="宋体" pitchFamily="2" charset="-122"/>
                </a:rPr>
                <a:t>continue to play the role of shock absorber and remains the first line of defence against external shocks.</a:t>
              </a:r>
            </a:p>
            <a:p>
              <a:pPr algn="just" defTabSz="228600" hangingPunct="0"/>
              <a:endParaRPr lang="en-MY" sz="1400" dirty="0">
                <a:solidFill>
                  <a:schemeClr val="tx1"/>
                </a:solidFill>
                <a:latin typeface="Arial" pitchFamily="34" charset="0"/>
                <a:ea typeface="宋体" pitchFamily="2" charset="-122"/>
              </a:endParaRPr>
            </a:p>
            <a:p>
              <a:pPr algn="just" defTabSz="228600" hangingPunct="0"/>
              <a:r>
                <a:rPr lang="en-MY" sz="1400" noProof="0" dirty="0">
                  <a:solidFill>
                    <a:schemeClr val="tx1"/>
                  </a:solidFill>
                  <a:latin typeface="Arial" pitchFamily="34" charset="0"/>
                  <a:ea typeface="宋体" pitchFamily="2" charset="-122"/>
                </a:rPr>
                <a:t>This is backed by </a:t>
              </a:r>
              <a:r>
                <a:rPr lang="en-MY" sz="1400" b="1" noProof="0" dirty="0">
                  <a:solidFill>
                    <a:schemeClr val="tx1"/>
                  </a:solidFill>
                  <a:latin typeface="Arial" pitchFamily="34" charset="0"/>
                  <a:ea typeface="宋体" pitchFamily="2" charset="-122"/>
                </a:rPr>
                <a:t>adequate international reserves</a:t>
              </a:r>
              <a:r>
                <a:rPr lang="en-MY" sz="1400" noProof="0" dirty="0">
                  <a:solidFill>
                    <a:schemeClr val="tx1"/>
                  </a:solidFill>
                  <a:latin typeface="Arial" pitchFamily="34" charset="0"/>
                  <a:ea typeface="宋体" pitchFamily="2" charset="-122"/>
                </a:rPr>
                <a:t> (USD121.3 billion at end-July 2025) and </a:t>
              </a:r>
              <a:r>
                <a:rPr lang="en-MY" sz="1400" b="1" noProof="0" dirty="0">
                  <a:solidFill>
                    <a:schemeClr val="tx1"/>
                  </a:solidFill>
                  <a:latin typeface="Arial" pitchFamily="34" charset="0"/>
                  <a:ea typeface="宋体" pitchFamily="2" charset="-122"/>
                </a:rPr>
                <a:t>sustained current account surplus</a:t>
              </a:r>
              <a:r>
                <a:rPr lang="en-MY" sz="1400" noProof="0" dirty="0">
                  <a:solidFill>
                    <a:schemeClr val="tx1"/>
                  </a:solidFill>
                  <a:latin typeface="Arial" pitchFamily="34" charset="0"/>
                  <a:ea typeface="宋体" pitchFamily="2" charset="-122"/>
                </a:rPr>
                <a:t>, albeit smaller.</a:t>
              </a:r>
            </a:p>
            <a:p>
              <a:pPr algn="just" defTabSz="228600" hangingPunct="0"/>
              <a:endParaRPr lang="en-MY" sz="1400" noProof="0" dirty="0">
                <a:solidFill>
                  <a:schemeClr val="tx1"/>
                </a:solidFill>
                <a:latin typeface="Arial" pitchFamily="34" charset="0"/>
                <a:ea typeface="宋体" pitchFamily="2" charset="-122"/>
              </a:endParaRPr>
            </a:p>
          </p:txBody>
        </p:sp>
      </p:grpSp>
      <p:pic>
        <p:nvPicPr>
          <p:cNvPr id="1026" name="Picture 2" descr="Defence ">
            <a:extLst>
              <a:ext uri="{FF2B5EF4-FFF2-40B4-BE49-F238E27FC236}">
                <a16:creationId xmlns:a16="http://schemas.microsoft.com/office/drawing/2014/main" id="{5C94F3DD-6725-CE00-C52D-1E28F5546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nsformation ">
            <a:extLst>
              <a:ext uri="{FF2B5EF4-FFF2-40B4-BE49-F238E27FC236}">
                <a16:creationId xmlns:a16="http://schemas.microsoft.com/office/drawing/2014/main" id="{BD5A8AFF-A34D-079C-D9AB-11EBD8397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scal policy ">
            <a:extLst>
              <a:ext uri="{FF2B5EF4-FFF2-40B4-BE49-F238E27FC236}">
                <a16:creationId xmlns:a16="http://schemas.microsoft.com/office/drawing/2014/main" id="{6C7DFF6C-E0FF-1529-87EE-0D2615C4C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28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ney ">
            <a:extLst>
              <a:ext uri="{FF2B5EF4-FFF2-40B4-BE49-F238E27FC236}">
                <a16:creationId xmlns:a16="http://schemas.microsoft.com/office/drawing/2014/main" id="{D239FE70-F919-4065-7A10-0BFFC3EDAB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7840"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xchange ">
            <a:extLst>
              <a:ext uri="{FF2B5EF4-FFF2-40B4-BE49-F238E27FC236}">
                <a16:creationId xmlns:a16="http://schemas.microsoft.com/office/drawing/2014/main" id="{9788A2D3-E312-E90F-E573-F9078E480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0152" y="118872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6CCF-B978-DB76-9F06-03497A2BD4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B2B2A6-ECD3-9C29-B565-7BEA511041B3}"/>
              </a:ext>
            </a:extLst>
          </p:cNvPr>
          <p:cNvSpPr>
            <a:spLocks noGrp="1"/>
          </p:cNvSpPr>
          <p:nvPr>
            <p:ph type="body" sz="quarter" idx="10"/>
          </p:nvPr>
        </p:nvSpPr>
        <p:spPr/>
        <p:txBody>
          <a:bodyPr/>
          <a:lstStyle/>
          <a:p>
            <a:r>
              <a:rPr lang="en-GB" dirty="0"/>
              <a:t>Tracking Malaysia’s economic indicators</a:t>
            </a:r>
          </a:p>
        </p:txBody>
      </p:sp>
      <p:sp>
        <p:nvSpPr>
          <p:cNvPr id="23" name="TextBox 22">
            <a:extLst>
              <a:ext uri="{FF2B5EF4-FFF2-40B4-BE49-F238E27FC236}">
                <a16:creationId xmlns:a16="http://schemas.microsoft.com/office/drawing/2014/main" id="{347484F3-F59D-3E41-4B85-A2FCEFAE30EC}"/>
              </a:ext>
            </a:extLst>
          </p:cNvPr>
          <p:cNvSpPr txBox="1"/>
          <p:nvPr/>
        </p:nvSpPr>
        <p:spPr>
          <a:xfrm>
            <a:off x="91442" y="6172200"/>
            <a:ext cx="3794629" cy="230832"/>
          </a:xfrm>
          <a:prstGeom prst="rect">
            <a:avLst/>
          </a:prstGeom>
          <a:noFill/>
        </p:spPr>
        <p:txBody>
          <a:bodyPr wrap="none" lIns="91440" tIns="45720" rIns="91440" bIns="45720" rtlCol="0">
            <a:spAutoFit/>
          </a:bodyPr>
          <a:lstStyle/>
          <a:p>
            <a:pPr marL="457200" marR="0" lvl="0" indent="-457200" algn="l" defTabSz="228600" rtl="0" eaLnBrk="1" fontAlgn="auto" latinLnBrk="0" hangingPunct="0">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DOSM; S&amp;P Global; Malaysian Automotive Association (MAA)</a:t>
            </a:r>
          </a:p>
        </p:txBody>
      </p:sp>
      <p:grpSp>
        <p:nvGrpSpPr>
          <p:cNvPr id="27" name="Group 26">
            <a:extLst>
              <a:ext uri="{FF2B5EF4-FFF2-40B4-BE49-F238E27FC236}">
                <a16:creationId xmlns:a16="http://schemas.microsoft.com/office/drawing/2014/main" id="{7E1581DC-06B7-2D51-1088-6E7F34FB7FE3}"/>
              </a:ext>
            </a:extLst>
          </p:cNvPr>
          <p:cNvGrpSpPr/>
          <p:nvPr/>
        </p:nvGrpSpPr>
        <p:grpSpPr>
          <a:xfrm>
            <a:off x="182880" y="731519"/>
            <a:ext cx="11823192" cy="2651761"/>
            <a:chOff x="182880" y="731519"/>
            <a:chExt cx="11823192" cy="2651761"/>
          </a:xfrm>
        </p:grpSpPr>
        <p:grpSp>
          <p:nvGrpSpPr>
            <p:cNvPr id="15" name="Group 14">
              <a:extLst>
                <a:ext uri="{FF2B5EF4-FFF2-40B4-BE49-F238E27FC236}">
                  <a16:creationId xmlns:a16="http://schemas.microsoft.com/office/drawing/2014/main" id="{220E3D66-A6D1-3F87-6C39-BEA0C9603BC6}"/>
                </a:ext>
              </a:extLst>
            </p:cNvPr>
            <p:cNvGrpSpPr/>
            <p:nvPr/>
          </p:nvGrpSpPr>
          <p:grpSpPr>
            <a:xfrm>
              <a:off x="182880" y="731519"/>
              <a:ext cx="3840480" cy="2651760"/>
              <a:chOff x="182880" y="731519"/>
              <a:chExt cx="3840480" cy="2651760"/>
            </a:xfrm>
          </p:grpSpPr>
          <p:sp>
            <p:nvSpPr>
              <p:cNvPr id="6" name="Rectangle 5">
                <a:extLst>
                  <a:ext uri="{FF2B5EF4-FFF2-40B4-BE49-F238E27FC236}">
                    <a16:creationId xmlns:a16="http://schemas.microsoft.com/office/drawing/2014/main" id="{ED16DE03-3197-2F15-E0FC-0D5BCC4D3980}"/>
                  </a:ext>
                </a:extLst>
              </p:cNvPr>
              <p:cNvSpPr/>
              <p:nvPr/>
            </p:nvSpPr>
            <p:spPr>
              <a:xfrm>
                <a:off x="182880" y="731519"/>
                <a:ext cx="3840480"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graphicFrame>
            <p:nvGraphicFramePr>
              <p:cNvPr id="14" name="Chart 13">
                <a:extLst>
                  <a:ext uri="{FF2B5EF4-FFF2-40B4-BE49-F238E27FC236}">
                    <a16:creationId xmlns:a16="http://schemas.microsoft.com/office/drawing/2014/main" id="{44CF0A40-70AE-51B5-C44E-957C2D2954E7}"/>
                  </a:ext>
                </a:extLst>
              </p:cNvPr>
              <p:cNvGraphicFramePr/>
              <p:nvPr/>
            </p:nvGraphicFramePr>
            <p:xfrm>
              <a:off x="228600" y="777240"/>
              <a:ext cx="3749040" cy="2560320"/>
            </p:xfrm>
            <a:graphic>
              <a:graphicData uri="http://schemas.openxmlformats.org/drawingml/2006/chart">
                <c:chart xmlns:c="http://schemas.openxmlformats.org/drawingml/2006/chart" xmlns:r="http://schemas.openxmlformats.org/officeDocument/2006/relationships" r:id="rId3"/>
              </a:graphicData>
            </a:graphic>
          </p:graphicFrame>
        </p:grpSp>
        <p:sp>
          <p:nvSpPr>
            <p:cNvPr id="19" name="Rectangle 18">
              <a:extLst>
                <a:ext uri="{FF2B5EF4-FFF2-40B4-BE49-F238E27FC236}">
                  <a16:creationId xmlns:a16="http://schemas.microsoft.com/office/drawing/2014/main" id="{7FD62B29-6E68-D762-4D3F-CB42705295D2}"/>
                </a:ext>
              </a:extLst>
            </p:cNvPr>
            <p:cNvSpPr/>
            <p:nvPr/>
          </p:nvSpPr>
          <p:spPr>
            <a:xfrm>
              <a:off x="8165592" y="731520"/>
              <a:ext cx="3840480"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22" name="Rectangle 21">
              <a:extLst>
                <a:ext uri="{FF2B5EF4-FFF2-40B4-BE49-F238E27FC236}">
                  <a16:creationId xmlns:a16="http://schemas.microsoft.com/office/drawing/2014/main" id="{0535A950-7EA4-C0DC-0582-3F4B192DBC38}"/>
                </a:ext>
              </a:extLst>
            </p:cNvPr>
            <p:cNvSpPr/>
            <p:nvPr/>
          </p:nvSpPr>
          <p:spPr>
            <a:xfrm>
              <a:off x="4175760" y="731519"/>
              <a:ext cx="3840480"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graphicFrame>
          <p:nvGraphicFramePr>
            <p:cNvPr id="25" name="Chart 24">
              <a:extLst>
                <a:ext uri="{FF2B5EF4-FFF2-40B4-BE49-F238E27FC236}">
                  <a16:creationId xmlns:a16="http://schemas.microsoft.com/office/drawing/2014/main" id="{B4FCFB7E-3295-680D-F4AE-21A78CB2F1EB}"/>
                </a:ext>
              </a:extLst>
            </p:cNvPr>
            <p:cNvGraphicFramePr/>
            <p:nvPr/>
          </p:nvGraphicFramePr>
          <p:xfrm>
            <a:off x="4221480" y="777239"/>
            <a:ext cx="374904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94129594-F599-79FC-10CE-35D228FE75A6}"/>
                </a:ext>
              </a:extLst>
            </p:cNvPr>
            <p:cNvGraphicFramePr/>
            <p:nvPr/>
          </p:nvGraphicFramePr>
          <p:xfrm>
            <a:off x="8211312" y="777240"/>
            <a:ext cx="3749040" cy="2560320"/>
          </p:xfrm>
          <a:graphic>
            <a:graphicData uri="http://schemas.openxmlformats.org/drawingml/2006/chart">
              <c:chart xmlns:c="http://schemas.openxmlformats.org/drawingml/2006/chart" xmlns:r="http://schemas.openxmlformats.org/officeDocument/2006/relationships" r:id="rId5"/>
            </a:graphicData>
          </a:graphic>
        </p:graphicFrame>
      </p:grpSp>
      <p:sp>
        <p:nvSpPr>
          <p:cNvPr id="34" name="Rectangle 33">
            <a:extLst>
              <a:ext uri="{FF2B5EF4-FFF2-40B4-BE49-F238E27FC236}">
                <a16:creationId xmlns:a16="http://schemas.microsoft.com/office/drawing/2014/main" id="{8D66B6B1-C6BD-EF7C-72E7-0F6291982E32}"/>
              </a:ext>
            </a:extLst>
          </p:cNvPr>
          <p:cNvSpPr/>
          <p:nvPr/>
        </p:nvSpPr>
        <p:spPr>
          <a:xfrm>
            <a:off x="182880" y="3474720"/>
            <a:ext cx="3840480" cy="2651760"/>
          </a:xfrm>
          <a:prstGeom prst="rect">
            <a:avLst/>
          </a:prstGeom>
          <a:solidFill>
            <a:srgbClr val="D3D9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0" name="Rectangle 29">
            <a:extLst>
              <a:ext uri="{FF2B5EF4-FFF2-40B4-BE49-F238E27FC236}">
                <a16:creationId xmlns:a16="http://schemas.microsoft.com/office/drawing/2014/main" id="{DF23870D-D210-02D9-AFF2-25C94D3707BE}"/>
              </a:ext>
            </a:extLst>
          </p:cNvPr>
          <p:cNvSpPr/>
          <p:nvPr/>
        </p:nvSpPr>
        <p:spPr>
          <a:xfrm>
            <a:off x="8165592" y="3474720"/>
            <a:ext cx="3840480"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sp>
        <p:nvSpPr>
          <p:cNvPr id="31" name="Rectangle 30">
            <a:extLst>
              <a:ext uri="{FF2B5EF4-FFF2-40B4-BE49-F238E27FC236}">
                <a16:creationId xmlns:a16="http://schemas.microsoft.com/office/drawing/2014/main" id="{9756CC35-C5FF-F738-9217-DE2042AE784F}"/>
              </a:ext>
            </a:extLst>
          </p:cNvPr>
          <p:cNvSpPr/>
          <p:nvPr/>
        </p:nvSpPr>
        <p:spPr>
          <a:xfrm>
            <a:off x="4175760" y="3474720"/>
            <a:ext cx="3840480" cy="2651760"/>
          </a:xfrm>
          <a:prstGeom prst="rect">
            <a:avLst/>
          </a:prstGeom>
          <a:solidFill>
            <a:srgbClr val="D3D9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228600" hangingPunct="0"/>
            <a:endParaRPr lang="en-MY" sz="1400" noProof="0" dirty="0">
              <a:solidFill>
                <a:schemeClr val="tx1"/>
              </a:solidFill>
              <a:latin typeface="Arial" pitchFamily="34" charset="0"/>
              <a:ea typeface="宋体" pitchFamily="2" charset="-122"/>
            </a:endParaRPr>
          </a:p>
        </p:txBody>
      </p:sp>
      <p:graphicFrame>
        <p:nvGraphicFramePr>
          <p:cNvPr id="36" name="Chart 35">
            <a:extLst>
              <a:ext uri="{FF2B5EF4-FFF2-40B4-BE49-F238E27FC236}">
                <a16:creationId xmlns:a16="http://schemas.microsoft.com/office/drawing/2014/main" id="{7E0CE121-DA64-C156-0876-55422BDCDFA5}"/>
              </a:ext>
            </a:extLst>
          </p:cNvPr>
          <p:cNvGraphicFramePr/>
          <p:nvPr/>
        </p:nvGraphicFramePr>
        <p:xfrm>
          <a:off x="4221480" y="3520440"/>
          <a:ext cx="3749040" cy="25603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a:extLst>
              <a:ext uri="{FF2B5EF4-FFF2-40B4-BE49-F238E27FC236}">
                <a16:creationId xmlns:a16="http://schemas.microsoft.com/office/drawing/2014/main" id="{36A5F4C7-6C88-0AAF-F7F1-F0905D122C28}"/>
              </a:ext>
            </a:extLst>
          </p:cNvPr>
          <p:cNvGraphicFramePr/>
          <p:nvPr/>
        </p:nvGraphicFramePr>
        <p:xfrm>
          <a:off x="8211312" y="3520440"/>
          <a:ext cx="3749040" cy="25603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a16="http://schemas.microsoft.com/office/drawing/2014/main" id="{3759B295-9FBC-77A7-7745-CFE4A3FA895A}"/>
              </a:ext>
            </a:extLst>
          </p:cNvPr>
          <p:cNvGraphicFramePr/>
          <p:nvPr/>
        </p:nvGraphicFramePr>
        <p:xfrm>
          <a:off x="228600" y="3520440"/>
          <a:ext cx="3749040" cy="25603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8758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76E3-8774-EA26-DC66-9BB6515B25F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478E2F-7530-49B1-769E-A00F817A0C79}"/>
              </a:ext>
            </a:extLst>
          </p:cNvPr>
          <p:cNvSpPr>
            <a:spLocks noGrp="1"/>
          </p:cNvSpPr>
          <p:nvPr>
            <p:ph type="body" sz="quarter" idx="10"/>
          </p:nvPr>
        </p:nvSpPr>
        <p:spPr/>
        <p:txBody>
          <a:bodyPr/>
          <a:lstStyle/>
          <a:p>
            <a:r>
              <a:rPr lang="en-GB" dirty="0"/>
              <a:t>Tracking Malaysia’s economic indicators (cont.)</a:t>
            </a:r>
          </a:p>
        </p:txBody>
      </p:sp>
      <p:sp>
        <p:nvSpPr>
          <p:cNvPr id="23" name="TextBox 22">
            <a:extLst>
              <a:ext uri="{FF2B5EF4-FFF2-40B4-BE49-F238E27FC236}">
                <a16:creationId xmlns:a16="http://schemas.microsoft.com/office/drawing/2014/main" id="{CC6DE9EC-2796-F170-7D04-BE9EDF1461EA}"/>
              </a:ext>
            </a:extLst>
          </p:cNvPr>
          <p:cNvSpPr txBox="1"/>
          <p:nvPr/>
        </p:nvSpPr>
        <p:spPr>
          <a:xfrm>
            <a:off x="91442" y="6172200"/>
            <a:ext cx="1313180" cy="230832"/>
          </a:xfrm>
          <a:prstGeom prst="rect">
            <a:avLst/>
          </a:prstGeom>
          <a:noFill/>
        </p:spPr>
        <p:txBody>
          <a:bodyPr wrap="none" lIns="91440" tIns="45720" rIns="91440" bIns="45720" rtlCol="0">
            <a:spAutoFit/>
          </a:bodyPr>
          <a:lstStyle/>
          <a:p>
            <a:pPr marL="457200" marR="0" lvl="0" indent="-457200" algn="l" defTabSz="228600" rtl="0" eaLnBrk="1" fontAlgn="auto" latinLnBrk="0" hangingPunct="0">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DOSM; BNM</a:t>
            </a:r>
          </a:p>
        </p:txBody>
      </p:sp>
      <p:grpSp>
        <p:nvGrpSpPr>
          <p:cNvPr id="27" name="Group 26">
            <a:extLst>
              <a:ext uri="{FF2B5EF4-FFF2-40B4-BE49-F238E27FC236}">
                <a16:creationId xmlns:a16="http://schemas.microsoft.com/office/drawing/2014/main" id="{D0B2BD4E-A445-CB4D-C3A8-C36B6EA3AB53}"/>
              </a:ext>
            </a:extLst>
          </p:cNvPr>
          <p:cNvGrpSpPr/>
          <p:nvPr/>
        </p:nvGrpSpPr>
        <p:grpSpPr>
          <a:xfrm>
            <a:off x="182880" y="731519"/>
            <a:ext cx="11823192" cy="2651761"/>
            <a:chOff x="182880" y="731519"/>
            <a:chExt cx="11823192" cy="2651761"/>
          </a:xfrm>
        </p:grpSpPr>
        <p:sp>
          <p:nvSpPr>
            <p:cNvPr id="6" name="Rectangle 5">
              <a:extLst>
                <a:ext uri="{FF2B5EF4-FFF2-40B4-BE49-F238E27FC236}">
                  <a16:creationId xmlns:a16="http://schemas.microsoft.com/office/drawing/2014/main" id="{59496794-6CD0-A4A2-3B14-5AAA244CD778}"/>
                </a:ext>
              </a:extLst>
            </p:cNvPr>
            <p:cNvSpPr/>
            <p:nvPr/>
          </p:nvSpPr>
          <p:spPr>
            <a:xfrm>
              <a:off x="182880" y="731519"/>
              <a:ext cx="3840480" cy="265176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19" name="Rectangle 18">
              <a:extLst>
                <a:ext uri="{FF2B5EF4-FFF2-40B4-BE49-F238E27FC236}">
                  <a16:creationId xmlns:a16="http://schemas.microsoft.com/office/drawing/2014/main" id="{E673DC21-430A-536E-1707-DA3635BC087F}"/>
                </a:ext>
              </a:extLst>
            </p:cNvPr>
            <p:cNvSpPr/>
            <p:nvPr/>
          </p:nvSpPr>
          <p:spPr>
            <a:xfrm>
              <a:off x="8165592" y="731520"/>
              <a:ext cx="3840480" cy="265176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22" name="Rectangle 21">
              <a:extLst>
                <a:ext uri="{FF2B5EF4-FFF2-40B4-BE49-F238E27FC236}">
                  <a16:creationId xmlns:a16="http://schemas.microsoft.com/office/drawing/2014/main" id="{FE0A79E8-EBEE-F70A-124D-4BC61A08AA01}"/>
                </a:ext>
              </a:extLst>
            </p:cNvPr>
            <p:cNvSpPr/>
            <p:nvPr/>
          </p:nvSpPr>
          <p:spPr>
            <a:xfrm>
              <a:off x="4175760" y="731519"/>
              <a:ext cx="3840480" cy="265176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pSp>
      <p:sp>
        <p:nvSpPr>
          <p:cNvPr id="34" name="Rectangle 33">
            <a:extLst>
              <a:ext uri="{FF2B5EF4-FFF2-40B4-BE49-F238E27FC236}">
                <a16:creationId xmlns:a16="http://schemas.microsoft.com/office/drawing/2014/main" id="{F1023A20-C98C-B140-69B1-94658FC6E0F2}"/>
              </a:ext>
            </a:extLst>
          </p:cNvPr>
          <p:cNvSpPr/>
          <p:nvPr/>
        </p:nvSpPr>
        <p:spPr>
          <a:xfrm>
            <a:off x="182880" y="3474720"/>
            <a:ext cx="3840480" cy="2651760"/>
          </a:xfrm>
          <a:prstGeom prst="rect">
            <a:avLst/>
          </a:prstGeom>
          <a:solidFill>
            <a:srgbClr val="FBD4B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0" name="Rectangle 29">
            <a:extLst>
              <a:ext uri="{FF2B5EF4-FFF2-40B4-BE49-F238E27FC236}">
                <a16:creationId xmlns:a16="http://schemas.microsoft.com/office/drawing/2014/main" id="{EA476D09-DE0C-DFC0-8624-6B7DFA7B2990}"/>
              </a:ext>
            </a:extLst>
          </p:cNvPr>
          <p:cNvSpPr/>
          <p:nvPr/>
        </p:nvSpPr>
        <p:spPr>
          <a:xfrm>
            <a:off x="8165592" y="3474720"/>
            <a:ext cx="3840480" cy="265176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1" name="Rectangle 30">
            <a:extLst>
              <a:ext uri="{FF2B5EF4-FFF2-40B4-BE49-F238E27FC236}">
                <a16:creationId xmlns:a16="http://schemas.microsoft.com/office/drawing/2014/main" id="{38AA1BA4-AF54-2C54-91A4-F10C64BDCA5C}"/>
              </a:ext>
            </a:extLst>
          </p:cNvPr>
          <p:cNvSpPr/>
          <p:nvPr/>
        </p:nvSpPr>
        <p:spPr>
          <a:xfrm>
            <a:off x="4175760" y="3474720"/>
            <a:ext cx="3840480" cy="2651760"/>
          </a:xfrm>
          <a:prstGeom prst="rect">
            <a:avLst/>
          </a:prstGeom>
          <a:solidFill>
            <a:srgbClr val="FBD4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228600" rtl="0" eaLnBrk="1" fontAlgn="auto" latinLnBrk="0" hangingPunct="0">
              <a:lnSpc>
                <a:spcPct val="100000"/>
              </a:lnSpc>
              <a:spcBef>
                <a:spcPts val="0"/>
              </a:spcBef>
              <a:spcAft>
                <a:spcPts val="0"/>
              </a:spcAft>
              <a:buClrTx/>
              <a:buSzTx/>
              <a:buFontTx/>
              <a:buNone/>
              <a:tabLst/>
              <a:defRPr/>
            </a:pPr>
            <a:endParaRPr kumimoji="0" lang="en-MY" sz="1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graphicFrame>
        <p:nvGraphicFramePr>
          <p:cNvPr id="2" name="Chart 1">
            <a:extLst>
              <a:ext uri="{FF2B5EF4-FFF2-40B4-BE49-F238E27FC236}">
                <a16:creationId xmlns:a16="http://schemas.microsoft.com/office/drawing/2014/main" id="{3D02B5A9-AB44-0B2C-3390-F5BFAD2F8500}"/>
              </a:ext>
            </a:extLst>
          </p:cNvPr>
          <p:cNvGraphicFramePr/>
          <p:nvPr/>
        </p:nvGraphicFramePr>
        <p:xfrm>
          <a:off x="8211312" y="3520440"/>
          <a:ext cx="374904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2E1C803-FA99-0241-6EAE-668BB6EEAAD7}"/>
              </a:ext>
            </a:extLst>
          </p:cNvPr>
          <p:cNvGraphicFramePr/>
          <p:nvPr/>
        </p:nvGraphicFramePr>
        <p:xfrm>
          <a:off x="4221480" y="3520440"/>
          <a:ext cx="374904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176BEA2-60C7-DBB1-9AF7-B53F41869BE5}"/>
              </a:ext>
            </a:extLst>
          </p:cNvPr>
          <p:cNvGraphicFramePr/>
          <p:nvPr/>
        </p:nvGraphicFramePr>
        <p:xfrm>
          <a:off x="228600" y="3520440"/>
          <a:ext cx="3749040" cy="256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2F7D1FB1-1170-050F-D622-76548F2B4E03}"/>
              </a:ext>
            </a:extLst>
          </p:cNvPr>
          <p:cNvGraphicFramePr/>
          <p:nvPr/>
        </p:nvGraphicFramePr>
        <p:xfrm>
          <a:off x="4221480" y="777239"/>
          <a:ext cx="3749040" cy="25603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FE02B7C1-1F1D-0405-9669-E7C186628827}"/>
              </a:ext>
            </a:extLst>
          </p:cNvPr>
          <p:cNvGraphicFramePr/>
          <p:nvPr/>
        </p:nvGraphicFramePr>
        <p:xfrm>
          <a:off x="228600" y="777239"/>
          <a:ext cx="3749040" cy="25603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C500A879-807B-EE6D-BA54-5B9B3E467AF3}"/>
              </a:ext>
            </a:extLst>
          </p:cNvPr>
          <p:cNvGraphicFramePr/>
          <p:nvPr/>
        </p:nvGraphicFramePr>
        <p:xfrm>
          <a:off x="8211312" y="777239"/>
          <a:ext cx="3749040" cy="25603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408226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 &amp;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w="6350">
          <a:solidFill>
            <a:srgbClr val="002060"/>
          </a:solidFill>
        </a:ln>
      </a:spPr>
      <a:bodyPr rtlCol="0" anchor="t" anchorCtr="0"/>
      <a:lstStyle>
        <a:defPPr algn="just" defTabSz="228600" hangingPunct="0">
          <a:defRPr sz="1400" dirty="0" smtClean="0">
            <a:solidFill>
              <a:schemeClr val="tx1"/>
            </a:solidFill>
            <a:latin typeface="Arial" pitchFamily="34" charset="0"/>
            <a:ea typeface="宋体"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defTabSz="228600">
          <a:defRPr sz="1200" b="1"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121920</TotalTime>
  <Words>8162</Words>
  <Application>Microsoft Office PowerPoint</Application>
  <PresentationFormat>Widescreen</PresentationFormat>
  <Paragraphs>678</Paragraphs>
  <Slides>45</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Arial Black</vt:lpstr>
      <vt:lpstr>Calibri</vt:lpstr>
      <vt:lpstr>Courier New</vt:lpstr>
      <vt:lpstr>Custom Design</vt:lpstr>
      <vt:lpstr>Top &amp; Bottom</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SERC</dc:creator>
  <cp:lastModifiedBy>Cyrene Perera</cp:lastModifiedBy>
  <cp:revision>4191</cp:revision>
  <cp:lastPrinted>2020-05-27T01:25:56Z</cp:lastPrinted>
  <dcterms:created xsi:type="dcterms:W3CDTF">2011-05-23T01:19:26Z</dcterms:created>
  <dcterms:modified xsi:type="dcterms:W3CDTF">2025-11-18T02:38:07Z</dcterms:modified>
</cp:coreProperties>
</file>